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23"/>
  </p:notesMasterIdLst>
  <p:handoutMasterIdLst>
    <p:handoutMasterId r:id="rId24"/>
  </p:handoutMasterIdLst>
  <p:sldIdLst>
    <p:sldId id="291" r:id="rId5"/>
    <p:sldId id="276" r:id="rId6"/>
    <p:sldId id="278" r:id="rId7"/>
    <p:sldId id="292" r:id="rId8"/>
    <p:sldId id="281" r:id="rId9"/>
    <p:sldId id="280" r:id="rId10"/>
    <p:sldId id="293" r:id="rId11"/>
    <p:sldId id="279" r:id="rId12"/>
    <p:sldId id="283" r:id="rId13"/>
    <p:sldId id="284" r:id="rId14"/>
    <p:sldId id="285" r:id="rId15"/>
    <p:sldId id="294" r:id="rId16"/>
    <p:sldId id="295" r:id="rId17"/>
    <p:sldId id="296" r:id="rId18"/>
    <p:sldId id="297" r:id="rId19"/>
    <p:sldId id="298" r:id="rId20"/>
    <p:sldId id="299" r:id="rId21"/>
    <p:sldId id="274" r:id="rId22"/>
  </p:sldIdLst>
  <p:sldSz cx="12192000" cy="6858000"/>
  <p:notesSz cx="7010400" cy="9296400"/>
  <p:defaultTextStyle>
    <a:defPPr>
      <a:defRPr lang="en-US"/>
    </a:defPPr>
    <a:lvl1pPr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1pPr>
    <a:lvl2pPr marL="4556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2pPr>
    <a:lvl3pPr marL="9128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3pPr>
    <a:lvl4pPr marL="13700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4pPr>
    <a:lvl5pPr marL="18272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5pPr>
    <a:lvl6pPr marL="22860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6pPr>
    <a:lvl7pPr marL="27432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7pPr>
    <a:lvl8pPr marL="32004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8pPr>
    <a:lvl9pPr marL="36576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AE2A"/>
    <a:srgbClr val="005CAB"/>
    <a:srgbClr val="000000"/>
    <a:srgbClr val="003865"/>
    <a:srgbClr val="78BE21"/>
    <a:srgbClr val="E8E8E8"/>
    <a:srgbClr val="0D0D0D"/>
    <a:srgbClr val="B207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3EDA68-5ACB-41E1-8387-661A968AF4EA}" v="370" dt="2020-09-21T22:52:36.375"/>
    <p1510:client id="{4A5CF77A-88EC-F10E-FB20-67C608B82EB5}" v="7" dt="2020-09-23T02:57:09.1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1646" autoAdjust="0"/>
  </p:normalViewPr>
  <p:slideViewPr>
    <p:cSldViewPr snapToGrid="0">
      <p:cViewPr varScale="1">
        <p:scale>
          <a:sx n="46" d="100"/>
          <a:sy n="46" d="100"/>
        </p:scale>
        <p:origin x="40" y="2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40810C-5AD0-4A13-BB0A-703C7EA5E054}"/>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3" name="Date Placeholder 2">
            <a:extLst>
              <a:ext uri="{FF2B5EF4-FFF2-40B4-BE49-F238E27FC236}">
                <a16:creationId xmlns:a16="http://schemas.microsoft.com/office/drawing/2014/main" id="{7405B013-A1A5-413A-85B2-C89101F909A0}"/>
              </a:ext>
            </a:extLst>
          </p:cNvPr>
          <p:cNvSpPr>
            <a:spLocks noGrp="1"/>
          </p:cNvSpPr>
          <p:nvPr>
            <p:ph type="dt" sz="quarter"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anose="020F0502020204030204" pitchFamily="34" charset="0"/>
              </a:defRPr>
            </a:lvl1pPr>
          </a:lstStyle>
          <a:p>
            <a:fld id="{0732875F-03AB-4275-B6F7-9357DDA0354A}" type="datetimeFigureOut">
              <a:rPr lang="en-US" altLang="en-US"/>
              <a:pPr/>
              <a:t>9/22/2020</a:t>
            </a:fld>
            <a:endParaRPr lang="en-US" altLang="en-US"/>
          </a:p>
        </p:txBody>
      </p:sp>
      <p:sp>
        <p:nvSpPr>
          <p:cNvPr id="4" name="Footer Placeholder 3">
            <a:extLst>
              <a:ext uri="{FF2B5EF4-FFF2-40B4-BE49-F238E27FC236}">
                <a16:creationId xmlns:a16="http://schemas.microsoft.com/office/drawing/2014/main" id="{1D2E32DD-ADD3-495E-BD7F-F3094A1A8FC7}"/>
              </a:ext>
            </a:extLst>
          </p:cNvPr>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5" name="Slide Number Placeholder 4">
            <a:extLst>
              <a:ext uri="{FF2B5EF4-FFF2-40B4-BE49-F238E27FC236}">
                <a16:creationId xmlns:a16="http://schemas.microsoft.com/office/drawing/2014/main" id="{9D8B3B4C-229A-4BAD-BF46-35D52F9AB61D}"/>
              </a:ext>
            </a:extLst>
          </p:cNvPr>
          <p:cNvSpPr>
            <a:spLocks noGrp="1"/>
          </p:cNvSpPr>
          <p:nvPr>
            <p:ph type="sldNum" sz="quarter" idx="3"/>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6C008E41-23E0-4489-AC18-AA0B42E5303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59E4F8-3AE7-4EFA-8ACE-9F10DF39CC61}"/>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3" name="Date Placeholder 2">
            <a:extLst>
              <a:ext uri="{FF2B5EF4-FFF2-40B4-BE49-F238E27FC236}">
                <a16:creationId xmlns:a16="http://schemas.microsoft.com/office/drawing/2014/main" id="{03937599-0177-4C31-915C-41B88E9B5A92}"/>
              </a:ext>
            </a:extLst>
          </p:cNvPr>
          <p:cNvSpPr>
            <a:spLocks noGrp="1"/>
          </p:cNvSpPr>
          <p:nvPr>
            <p:ph type="dt"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anose="020F0502020204030204" pitchFamily="34" charset="0"/>
              </a:defRPr>
            </a:lvl1pPr>
          </a:lstStyle>
          <a:p>
            <a:fld id="{5F68FF17-555F-4613-865E-BA4CF0821CCC}" type="datetimeFigureOut">
              <a:rPr lang="en-US" altLang="en-US"/>
              <a:pPr/>
              <a:t>9/22/2020</a:t>
            </a:fld>
            <a:endParaRPr lang="en-US" altLang="en-US"/>
          </a:p>
        </p:txBody>
      </p:sp>
      <p:sp>
        <p:nvSpPr>
          <p:cNvPr id="4" name="Slide Image Placeholder 3">
            <a:extLst>
              <a:ext uri="{FF2B5EF4-FFF2-40B4-BE49-F238E27FC236}">
                <a16:creationId xmlns:a16="http://schemas.microsoft.com/office/drawing/2014/main" id="{B040EF67-5940-46BE-8EF7-F9E50E96987A}"/>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3D005180-02F5-4E10-AD08-5A39B785FEB4}"/>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F37C6F7D-E70E-4048-938C-1A5F99614724}"/>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7B4ADBE8-7C66-44D8-8B19-DCF2E3018705}"/>
              </a:ext>
            </a:extLst>
          </p:cNvPr>
          <p:cNvSpPr>
            <a:spLocks noGrp="1"/>
          </p:cNvSpPr>
          <p:nvPr>
            <p:ph type="sldNum" sz="quarter" idx="5"/>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46322669-ED0F-4404-9B79-B3E3FF2EFE37}"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1pPr>
    <a:lvl2pPr marL="4556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2pPr>
    <a:lvl3pPr marL="9128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3pPr>
    <a:lvl4pPr marL="13700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4pPr>
    <a:lvl5pPr marL="18272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this workshop we’ll talk about the importance of preparing prior to the interview, what to expect during the interview, developing a method to answer some of those tough questions, and what to do after the interview is over.</a:t>
            </a:r>
          </a:p>
        </p:txBody>
      </p:sp>
      <p:sp>
        <p:nvSpPr>
          <p:cNvPr id="4" name="Slide Number Placeholder 3"/>
          <p:cNvSpPr>
            <a:spLocks noGrp="1"/>
          </p:cNvSpPr>
          <p:nvPr>
            <p:ph type="sldNum" sz="quarter" idx="5"/>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455450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baseline="0" dirty="0"/>
              <a:t>Talking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STAR response technique is a way of answering behavioral interview questions.  These types of questions center on your past behavior. As they say, “the best predictor of future behavior is past behavior”. Past behavior in similar circumstances is even better. Therefore they ask you to give them a particular situation.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Learning the STAR method will help you answer questions concisely and with a clear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STAR stands for;</a:t>
            </a:r>
          </a:p>
          <a:p>
            <a:pPr marL="628650" marR="0" lvl="1"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1" baseline="0" dirty="0"/>
              <a:t>S – Situation:  </a:t>
            </a:r>
            <a:r>
              <a:rPr lang="en-US" dirty="0"/>
              <a:t>Describe the situation that you were in. </a:t>
            </a:r>
          </a:p>
          <a:p>
            <a:pPr marL="628650" marR="0" lvl="1"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1" dirty="0"/>
              <a:t>T – Task</a:t>
            </a:r>
            <a:r>
              <a:rPr lang="en-US" b="1" baseline="0" dirty="0"/>
              <a:t>:  </a:t>
            </a:r>
            <a:r>
              <a:rPr lang="en-US" b="0" baseline="0" dirty="0"/>
              <a:t>State</a:t>
            </a:r>
            <a:r>
              <a:rPr lang="en-US" dirty="0"/>
              <a:t> the task that you needed to accomplish.</a:t>
            </a:r>
          </a:p>
          <a:p>
            <a:pPr marL="628650" marR="0" lvl="1"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1" dirty="0"/>
              <a:t>A</a:t>
            </a:r>
            <a:r>
              <a:rPr lang="en-US" b="1" baseline="0" dirty="0"/>
              <a:t> – Action:  </a:t>
            </a:r>
            <a:r>
              <a:rPr lang="en-US" dirty="0"/>
              <a:t>Describe the actions you took to address the situation with an appropriate amount of detail and keep the focus on YOU.</a:t>
            </a:r>
          </a:p>
          <a:p>
            <a:pPr marL="628650" marR="0" lvl="1"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1" dirty="0"/>
              <a:t>R – </a:t>
            </a:r>
            <a:r>
              <a:rPr lang="en-US" b="1" baseline="0" dirty="0"/>
              <a:t>Result:  </a:t>
            </a:r>
            <a:r>
              <a:rPr lang="en-US" dirty="0"/>
              <a:t>Describe the outcome of your actions and don’t be shy about taking credit for your behavior. How did the event end? What did you accomplish? </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b="1" i="1" dirty="0"/>
              <a:t>Note: </a:t>
            </a:r>
            <a:r>
              <a:rPr lang="en-US" sz="1200" b="1" i="1" spc="-45" dirty="0">
                <a:solidFill>
                  <a:schemeClr val="tx1"/>
                </a:solidFill>
                <a:latin typeface="Arial"/>
                <a:cs typeface="Arial"/>
              </a:rPr>
              <a:t>HO The Star Interview Response and briefly review</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dirty="0"/>
          </a:p>
          <a:p>
            <a:pPr marL="0" indent="0">
              <a:lnSpc>
                <a:spcPct val="150000"/>
              </a:lnSpc>
              <a:buFont typeface="Wingdings" panose="05000000000000000000" pitchFamily="2" charset="2"/>
              <a:buNone/>
            </a:pPr>
            <a:endParaRPr lang="en-US" b="1" baseline="0" dirty="0"/>
          </a:p>
          <a:p>
            <a:pPr marL="12700">
              <a:lnSpc>
                <a:spcPct val="100000"/>
              </a:lnSpc>
              <a:spcBef>
                <a:spcPts val="95"/>
              </a:spcBef>
              <a:tabLst>
                <a:tab pos="560705" algn="l"/>
                <a:tab pos="561340" algn="l"/>
              </a:tabLst>
            </a:pPr>
            <a:r>
              <a:rPr lang="en-US" sz="1200" b="1" i="0" spc="-80" dirty="0">
                <a:solidFill>
                  <a:schemeClr val="tx1"/>
                </a:solidFill>
              </a:rPr>
              <a:t>Activity:  Create STAR story  (Optional if time)  Time 10 min.</a:t>
            </a:r>
          </a:p>
          <a:p>
            <a:pPr marL="355600" indent="-342900">
              <a:lnSpc>
                <a:spcPct val="100000"/>
              </a:lnSpc>
              <a:spcBef>
                <a:spcPts val="95"/>
              </a:spcBef>
              <a:buFont typeface="+mj-lt"/>
              <a:buAutoNum type="arabicPeriod"/>
              <a:tabLst>
                <a:tab pos="560705" algn="l"/>
                <a:tab pos="561340" algn="l"/>
              </a:tabLst>
            </a:pPr>
            <a:r>
              <a:rPr lang="en-US" sz="1800" b="1" i="0" spc="-45" dirty="0">
                <a:solidFill>
                  <a:schemeClr val="tx1"/>
                </a:solidFill>
                <a:latin typeface="Arial"/>
                <a:cs typeface="Arial"/>
              </a:rPr>
              <a:t>Ask each participant to create one star story</a:t>
            </a:r>
          </a:p>
          <a:p>
            <a:pPr marL="355600" indent="-342900">
              <a:lnSpc>
                <a:spcPct val="100000"/>
              </a:lnSpc>
              <a:spcBef>
                <a:spcPts val="95"/>
              </a:spcBef>
              <a:buFont typeface="+mj-lt"/>
              <a:buAutoNum type="arabicPeriod"/>
              <a:tabLst>
                <a:tab pos="560705" algn="l"/>
                <a:tab pos="561340" algn="l"/>
              </a:tabLst>
            </a:pPr>
            <a:r>
              <a:rPr lang="en-US" sz="1800" b="1" i="0" spc="-45" dirty="0">
                <a:solidFill>
                  <a:schemeClr val="tx1"/>
                </a:solidFill>
                <a:latin typeface="Arial"/>
                <a:cs typeface="Arial"/>
              </a:rPr>
              <a:t>Ask for 2-3 people to read their STAR story aloud</a:t>
            </a:r>
          </a:p>
          <a:p>
            <a:pPr marL="355600" indent="-342900">
              <a:lnSpc>
                <a:spcPct val="100000"/>
              </a:lnSpc>
              <a:spcBef>
                <a:spcPts val="95"/>
              </a:spcBef>
              <a:buFont typeface="+mj-lt"/>
              <a:buAutoNum type="arabicPeriod"/>
              <a:tabLst>
                <a:tab pos="560705" algn="l"/>
                <a:tab pos="561340" algn="l"/>
              </a:tabLst>
            </a:pPr>
            <a:r>
              <a:rPr lang="en-US" sz="1800" b="1" i="0" spc="-45" dirty="0">
                <a:solidFill>
                  <a:schemeClr val="tx1"/>
                </a:solidFill>
                <a:latin typeface="Arial"/>
                <a:cs typeface="Arial"/>
              </a:rPr>
              <a:t>Provide feedback and suggestions as necessary and or ask others to provide them as well.</a:t>
            </a:r>
            <a:endParaRPr lang="en-US" sz="1200" u="sng" dirty="0">
              <a:solidFill>
                <a:prstClr val="black"/>
              </a:solidFill>
              <a:latin typeface="Calibri"/>
            </a:endParaRPr>
          </a:p>
          <a:p>
            <a:pPr marL="12700" lvl="0" algn="ctr" defTabSz="914400">
              <a:lnSpc>
                <a:spcPct val="150000"/>
              </a:lnSpc>
              <a:spcBef>
                <a:spcPts val="95"/>
              </a:spcBef>
              <a:spcAft>
                <a:spcPts val="0"/>
              </a:spcAft>
              <a:buClrTx/>
              <a:tabLst>
                <a:tab pos="560705" algn="l"/>
                <a:tab pos="561340" algn="l"/>
              </a:tabLst>
            </a:pPr>
            <a:endParaRPr lang="en-US" sz="1200" u="sng" dirty="0">
              <a:solidFill>
                <a:prstClr val="black"/>
              </a:solidFill>
              <a:latin typeface="Calibri"/>
            </a:endParaRPr>
          </a:p>
          <a:p>
            <a:pPr marL="12700" lvl="0" algn="ctr" defTabSz="914400">
              <a:lnSpc>
                <a:spcPct val="150000"/>
              </a:lnSpc>
              <a:spcBef>
                <a:spcPts val="95"/>
              </a:spcBef>
              <a:spcAft>
                <a:spcPts val="0"/>
              </a:spcAft>
              <a:buClrTx/>
              <a:tabLst>
                <a:tab pos="560705" algn="l"/>
                <a:tab pos="561340" algn="l"/>
              </a:tabLst>
            </a:pPr>
            <a:r>
              <a:rPr lang="en-US" sz="1200" u="sng" dirty="0">
                <a:solidFill>
                  <a:prstClr val="black"/>
                </a:solidFill>
                <a:latin typeface="Calibri"/>
              </a:rPr>
              <a:t>How have you handled a difficult situation?</a:t>
            </a:r>
          </a:p>
          <a:p>
            <a:pPr marL="12700" lvl="0" algn="just" defTabSz="914400">
              <a:spcBef>
                <a:spcPts val="600"/>
              </a:spcBef>
              <a:spcAft>
                <a:spcPts val="0"/>
              </a:spcAft>
              <a:buClrTx/>
              <a:tabLst>
                <a:tab pos="560705" algn="l"/>
                <a:tab pos="561340" algn="l"/>
              </a:tabLst>
            </a:pPr>
            <a:r>
              <a:rPr lang="en-US" sz="1400" dirty="0">
                <a:solidFill>
                  <a:prstClr val="black"/>
                </a:solidFill>
                <a:latin typeface="Calibri"/>
              </a:rPr>
              <a:t> </a:t>
            </a:r>
            <a:r>
              <a:rPr lang="en-US" sz="1200" dirty="0">
                <a:solidFill>
                  <a:prstClr val="black"/>
                </a:solidFill>
                <a:latin typeface="Calibri"/>
              </a:rPr>
              <a:t>S: I was a part of a team working on a presentation meant to help us secure a major new client for our 	company. The weather was bad, and as a result my supervisor got caught in a snowstorm and was 	unable to make it back in time. It looked like we were going to have to cancel the meeting and 	potentially lose the client.</a:t>
            </a:r>
          </a:p>
          <a:p>
            <a:pPr marL="12700" lvl="0" defTabSz="914400">
              <a:spcBef>
                <a:spcPts val="1200"/>
              </a:spcBef>
              <a:spcAft>
                <a:spcPts val="0"/>
              </a:spcAft>
              <a:buClrTx/>
              <a:tabLst>
                <a:tab pos="560705" algn="l"/>
                <a:tab pos="561340" algn="l"/>
              </a:tabLst>
            </a:pPr>
            <a:r>
              <a:rPr lang="en-US" sz="1200" kern="0" spc="-45" dirty="0">
                <a:solidFill>
                  <a:prstClr val="black"/>
                </a:solidFill>
                <a:latin typeface="Calibri"/>
              </a:rPr>
              <a:t> T:	</a:t>
            </a:r>
            <a:r>
              <a:rPr lang="en-US" sz="1200" dirty="0">
                <a:solidFill>
                  <a:prstClr val="black"/>
                </a:solidFill>
                <a:latin typeface="Calibri"/>
              </a:rPr>
              <a:t>I had been looking for ways to take on more responsibility, so I volunteered to finish up the presentation.</a:t>
            </a:r>
          </a:p>
          <a:p>
            <a:pPr marL="12700" lvl="0" algn="just" defTabSz="914400">
              <a:spcBef>
                <a:spcPts val="1200"/>
              </a:spcBef>
              <a:spcAft>
                <a:spcPts val="0"/>
              </a:spcAft>
              <a:buClrTx/>
              <a:tabLst>
                <a:tab pos="560705" algn="l"/>
                <a:tab pos="561340" algn="l"/>
              </a:tabLst>
            </a:pPr>
            <a:r>
              <a:rPr lang="en-US" sz="1200" kern="0" spc="-45" dirty="0">
                <a:solidFill>
                  <a:prstClr val="black"/>
                </a:solidFill>
                <a:latin typeface="Calibri"/>
              </a:rPr>
              <a:t> A:	</a:t>
            </a:r>
            <a:r>
              <a:rPr lang="en-US" sz="1200" dirty="0">
                <a:solidFill>
                  <a:prstClr val="black"/>
                </a:solidFill>
                <a:latin typeface="Calibri"/>
              </a:rPr>
              <a:t>I worked with my supervisor via the phone and between the two of us, we were able to go ahead with 	the scheduled meeting.</a:t>
            </a:r>
          </a:p>
          <a:p>
            <a:pPr lvl="0" defTabSz="914400">
              <a:spcBef>
                <a:spcPts val="1200"/>
              </a:spcBef>
              <a:spcAft>
                <a:spcPts val="0"/>
              </a:spcAft>
              <a:buClrTx/>
            </a:pPr>
            <a:r>
              <a:rPr lang="en-US" sz="1200" dirty="0">
                <a:solidFill>
                  <a:prstClr val="black"/>
                </a:solidFill>
                <a:latin typeface="Calibri"/>
              </a:rPr>
              <a:t> R:  As a result of my initiative, we not only landed the client, but I was also recommended for a promotion.</a:t>
            </a:r>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601387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Answering techniques are methods you can use to quickly answer questions that typically have a negative connotation.  They are not intended to be used for every question. These techniques seek to mitigate the effect of the negative aspect of the question by briefly addressing it and then putting increased focus on a positive response or outcome. Let’s look at these 3 technique, starting with the Sandwich.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Let’s say you get this question; “What personal weakness has caused you the greatest difficulty on the job?”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Calibri" panose="020F0502020204030204"/>
                <a:ea typeface="ヒラギノ角ゴ Pro W3" pitchFamily="-126" charset="-128"/>
                <a:cs typeface="+mn-cs"/>
              </a:rPr>
              <a:t>Sandwich the negative information between two positive statements as an effective way to minimize questions with a negative connotation.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“If given a choice, I like to spend as much time as possible in front of my prospects selling, as opposed to shuffling paperwork back at the office. Of course, I learned long ago the importance of filing paperwork properly, and I do it conscientiously. But what I really love to do is sell.”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The softening technique example is illustrated with the question; </a:t>
            </a:r>
            <a:r>
              <a:rPr kumimoji="0" lang="en-US" sz="1200" b="0" i="0" u="none" strike="noStrike" kern="1200" cap="none" spc="-40" normalizeH="0" baseline="0" noProof="0" dirty="0">
                <a:ln>
                  <a:noFill/>
                </a:ln>
                <a:solidFill>
                  <a:prstClr val="black"/>
                </a:solidFill>
                <a:effectLst/>
                <a:uLnTx/>
                <a:uFillTx/>
                <a:latin typeface="Arial"/>
                <a:ea typeface="ヒラギノ角ゴ Pro W3" pitchFamily="-126" charset="-128"/>
                <a:cs typeface="Arial"/>
              </a:rPr>
              <a:t>“Tell me a time when you had a conflict with a co-worker; how did you handle it?” </a:t>
            </a:r>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Repeat the question back using softer language – in this case, minimizing “conflict” with “miscommunication”.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 time that I had a miscommunication with a co-worker was…”.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Lastly is the Less is more technique. For example </a:t>
            </a:r>
            <a:r>
              <a:rPr kumimoji="0" lang="en-US" sz="1200" b="0" i="0" u="none" strike="noStrike" kern="1200" cap="none" spc="0" normalizeH="0" baseline="0" noProof="0" dirty="0">
                <a:ln>
                  <a:noFill/>
                </a:ln>
                <a:solidFill>
                  <a:prstClr val="black"/>
                </a:solidFill>
                <a:effectLst/>
                <a:uLnTx/>
                <a:uFillTx/>
                <a:latin typeface="Arial"/>
                <a:ea typeface="ヒラギノ角ゴ Pro W3" pitchFamily="-126" charset="-128"/>
                <a:cs typeface="Arial"/>
              </a:rPr>
              <a:t>“Describe a time you made a mistake; how did you handle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Briefly explain what the mistake was, but don’t dwell on it. Quickly switch over to what you learned and how you improved after making that mistake. You might also explain the steps you took to make sure that mistake never happened again.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“I mistakenly submitted the wrong order which created an unhappy customer.  After correcting the error, I developed my own quality assurance process – which was adopted by my entire team.  Since then, there have been zero incorrect orders and the retention of our customers is at an all-time high!”</a:t>
            </a:r>
            <a:endParaRPr kumimoji="0" lang="en-US" sz="1200" b="1" i="0" u="none" strike="noStrike" kern="1200" cap="none" spc="0" normalizeH="0" baseline="0" noProof="0" dirty="0">
              <a:ln>
                <a:noFill/>
              </a:ln>
              <a:solidFill>
                <a:prstClr val="black"/>
              </a:solidFill>
              <a:effectLst/>
              <a:uLnTx/>
              <a:uFillTx/>
              <a:latin typeface="Arial"/>
              <a:ea typeface="ヒラギノ角ゴ Pro W3" pitchFamily="-126" charset="-128"/>
              <a:cs typeface="Arial"/>
            </a:endParaRP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12</a:t>
            </a:fld>
            <a:endParaRPr lang="en-US" altLang="en-US"/>
          </a:p>
        </p:txBody>
      </p:sp>
    </p:spTree>
    <p:extLst>
      <p:ext uri="{BB962C8B-B14F-4D97-AF65-F5344CB8AC3E}">
        <p14:creationId xmlns:p14="http://schemas.microsoft.com/office/powerpoint/2010/main" val="3557826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In closing the interview;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Always thank them for their time and interest in interviewing you.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Finish strong by being proactive and asking closing questions, such as;</a:t>
            </a:r>
          </a:p>
          <a:p>
            <a:pPr marL="1085850" marR="0" lvl="2"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Based on our conversation today, how well do you feel I fit your candidate profile?</a:t>
            </a:r>
          </a:p>
          <a:p>
            <a:pPr marL="1085850" marR="0" lvl="2"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When do you expect to make a hiring decision?</a:t>
            </a:r>
          </a:p>
          <a:p>
            <a:pPr marL="1085850" marR="0" lvl="2"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If I don’t hear from you in that time frame, may I contact you?</a:t>
            </a:r>
          </a:p>
          <a:p>
            <a:pPr marL="1085850" marR="0" lvl="2"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What is the next step in the hiring process</a:t>
            </a:r>
          </a:p>
          <a:p>
            <a:pPr marL="1085850" marR="0" lvl="2"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What if any, concerns do you have about my ability to do this job or fit in with the organization?</a:t>
            </a:r>
          </a:p>
          <a:p>
            <a:pPr marL="628650" lvl="1" indent="-171450" defTabSz="914400" fontAlgn="auto">
              <a:spcBef>
                <a:spcPts val="0"/>
              </a:spcBef>
              <a:spcAft>
                <a:spcPts val="0"/>
              </a:spcAft>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After you have asked your well-crafted questions; make a statement like: </a:t>
            </a:r>
            <a:r>
              <a:rPr lang="en-US">
                <a:solidFill>
                  <a:prstClr val="black"/>
                </a:solidFill>
                <a:latin typeface="Calibri" panose="020F0502020204030204"/>
                <a:ea typeface="ヒラギノ角ゴ Pro W3"/>
              </a:rPr>
              <a:t>“</a:t>
            </a:r>
            <a:r>
              <a:rPr lang="en-US">
                <a:latin typeface="Calibri"/>
                <a:ea typeface="ヒラギノ角ゴ Pro W3"/>
                <a:cs typeface="Calibri"/>
              </a:rPr>
              <a:t>I am very interested in this particular job due to </a:t>
            </a:r>
            <a:r>
              <a:rPr lang="en-US" u="sng">
                <a:latin typeface="Calibri"/>
                <a:ea typeface="ヒラギノ角ゴ Pro W3"/>
                <a:cs typeface="Calibri"/>
              </a:rPr>
              <a:t>the wide variety of interesting projects (fill in the blank)</a:t>
            </a:r>
            <a:r>
              <a:rPr lang="en-US">
                <a:latin typeface="Calibri"/>
                <a:ea typeface="ヒラギノ角ゴ Pro W3"/>
                <a:cs typeface="Calibri"/>
              </a:rPr>
              <a:t> and I believe you will be very pleased with my performance”. </a:t>
            </a:r>
            <a:endParaRPr lang="en-US" b="0" i="0" u="none" strike="noStrike" kern="1200" cap="none" spc="0" normalizeH="0" baseline="0" noProof="0">
              <a:ln>
                <a:noFill/>
              </a:ln>
              <a:effectLst/>
              <a:uLnTx/>
              <a:uFillTx/>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This makes the interviewer aware that you are indeed interested and will accept the position if offered.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You are confidently letting them know you are ready to move forward.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Remember to write down or put in your calendar the date and time of your next follow-up, if applicable.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At some point, whether it be during the interview or after, be sure to write down the name of the person that interviewed you and a couple notes about the content of the interview; you’ll be able to refer back to your specific conversation and maintain the rapport you built.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 </a:t>
            </a:r>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After the interview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Always send a thank you note to </a:t>
            </a:r>
            <a:r>
              <a:rPr kumimoji="0" lang="en-US" sz="1200" b="0" i="0" u="sng"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each</a:t>
            </a: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 person you interviewed with, within 24 hours.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While common forms of thank you notes include letters, handwritten cards, emails, or calling and leaving a voicemail, a handwritten letter or card is the most personal and may have a greater impact.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Make it a genuine note of thanks but make a point to highlight your fit and desire for the position as well as anything you may have forgotten to mention.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References should have been obtained ahead of time, prior to applying for jobs. Always, ask permission to use them as a reference before hand.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There are two basic types of references to consider: professional and character. You should have at least 3, lean more towards professional if you can.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When creating your reference list for an employer make sure you provide your relationship (co-worker, direct report, instructor, etc.) to your reference.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Ensure their contact information is current.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Bring your completed list of references with you to the interview just in case.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If you have any letters of recommendation, consider whether or not it would be appropriate to present them to the interviewer..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Contact your references and let them know: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The </a:t>
            </a:r>
            <a:r>
              <a:rPr lang="en-US">
                <a:solidFill>
                  <a:prstClr val="black"/>
                </a:solidFill>
                <a:latin typeface="Calibri" panose="020F0502020204030204"/>
                <a:ea typeface="ヒラギノ角ゴ Pro W3"/>
              </a:rPr>
              <a:t>position</a:t>
            </a: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for which you interviewed for.</a:t>
            </a:r>
            <a:endParaRPr lang="en-US" sz="1200" b="0" i="0" u="none" strike="noStrike" kern="1200" cap="none" spc="0" normalizeH="0" baseline="0" noProof="0" dirty="0">
              <a:ln>
                <a:noFill/>
              </a:ln>
              <a:solidFill>
                <a:prstClr val="black"/>
              </a:solidFill>
              <a:effectLst/>
              <a:uLnTx/>
              <a:uFillTx/>
              <a:latin typeface="Calibri" panose="020F0502020204030204"/>
              <a:ea typeface="ヒラギノ角ゴ Pro W3"/>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The requirements of the position.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 brief overview of what was discussed.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Anything you mentioned in the interview that they could back up if called by the employer or anything you think could be of concern  to the employer.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Send your resume that was targeted specifically for this position, cover letter, and job description to your reference so they are prepared to speak to the interviewer.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Also be aware of recommendations and endorsements you have on LinkedIn – it is common for employers to look you up on LinkedIn before or after the interview; they could be looking to see if your employment history, skills, and achievements match your resume.  They could also be looking at any endorsements you have from others.</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13</a:t>
            </a:fld>
            <a:endParaRPr lang="en-US" altLang="en-US"/>
          </a:p>
        </p:txBody>
      </p:sp>
    </p:spTree>
    <p:extLst>
      <p:ext uri="{BB962C8B-B14F-4D97-AF65-F5344CB8AC3E}">
        <p14:creationId xmlns:p14="http://schemas.microsoft.com/office/powerpoint/2010/main" val="275332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Since employers usually won’t tell you how you did, it’s up to you to reflect back.  Thinks through, what you did well such 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Was appropriately confident and professional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Answered difficult questions well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Spoke calmly and clearly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Talked about my achievements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Was energetic and enthusiastic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Nonverbal communication was appropriate and I was aware and responded according to interviewer’s body language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Avoided talking about personal issues and saying anything negative about past employers and colleagues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Asked good questions about the position, company, and culture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Got the interviewer’s business card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Took 1-2 minutes to answer each question.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Ended the interview by saying I wanted the job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Secondly, think about things you could have done better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Interviews can be stressful enough without beating yourself up if it didn’t go well. This is about learning!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Apply what you learned from the experience so your next interview is even better.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If you receive a rejection letter or phone call, you can ask your interviewer for informal feedback. Though they are not inclined to answer, it certainly doesn’t hurt to ask. </a:t>
            </a:r>
            <a:endPar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Finally, ask yourself what specifically you can do to improve your interviewing skills. Some examples 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Write out answers to behavioral questions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Practice your responses so you’re better prepared for the next interview.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Have someone conduct a mock interview (friends, family, CareerForce staff)</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14</a:t>
            </a:fld>
            <a:endParaRPr lang="en-US" altLang="en-US"/>
          </a:p>
        </p:txBody>
      </p:sp>
    </p:spTree>
    <p:extLst>
      <p:ext uri="{BB962C8B-B14F-4D97-AF65-F5344CB8AC3E}">
        <p14:creationId xmlns:p14="http://schemas.microsoft.com/office/powerpoint/2010/main" val="3900181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When is it appropriate to talk about money?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Try to avoid the issue entirely in the initial interview – the goal is to determine fit, not bring up salary, benefits, or perks.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Let the prospective employer bring up money first. If the interviewer asks, some responses 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“What is the salary range for this position?”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“I am sure your company pays competitively and if this is a good fit, we’ll work that out.”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You can also give a salary range instead of a definite number.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Make sure before you interview you conduct some research.</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Resources like DEED (select Data Tools then career and education explorer), www.salary.com, www.glassdoor.com, and www.careeronestop.org, can help.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Negotiating tips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Know the salary you can reasonably accept and expect, based on your experience, education, and industry wage standards for your area.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Whether you intend to accept or counter the offer, always request at least 24 hours to consider. Make sure all your questions about the offer have been answered.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When negotiating, review your value, skills, experience, and education as ways to justify your desired salary (within reason of course).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You can negotiate more than just salary, but there could be a give and take (less pay for more vacation?)</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Salary</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Benefits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Tuition assistance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Training</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Vacation time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Flexible schedule / work from home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401k match / stock options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Keep in mind that not all medical plans, deductions, costs are the same and that the cost of a good benefits plan can be 50% of your salary or more.</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15</a:t>
            </a:fld>
            <a:endParaRPr lang="en-US" altLang="en-US"/>
          </a:p>
        </p:txBody>
      </p:sp>
    </p:spTree>
    <p:extLst>
      <p:ext uri="{BB962C8B-B14F-4D97-AF65-F5344CB8AC3E}">
        <p14:creationId xmlns:p14="http://schemas.microsoft.com/office/powerpoint/2010/main" val="1385038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We learned how to prepare for the interview 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Researching the employer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Matching your skills and experiences to the job description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Being positive and dressing appropriately for the interview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Being mindful of location, drive time, and parking on the day of the interview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We talked about what to expect at the interview, such 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The various types of interviews you could encounter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How to prepare to answer questions, especially those difficult behavioral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Using the STAR Method to create short stories to quickly and concisely answer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Finally, we talked about what to do after the interview is over: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The importance of following up not only with the interviewer to make sure you know the next steps, but also with your references to ensure they are prepared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The need to evaluate your performance in the interview, whether it was good or bad, and how to improve for the next 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When to talk about money and how to negotiate your salary</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16</a:t>
            </a:fld>
            <a:endParaRPr lang="en-US" altLang="en-US"/>
          </a:p>
        </p:txBody>
      </p:sp>
    </p:spTree>
    <p:extLst>
      <p:ext uri="{BB962C8B-B14F-4D97-AF65-F5344CB8AC3E}">
        <p14:creationId xmlns:p14="http://schemas.microsoft.com/office/powerpoint/2010/main" val="3391450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17</a:t>
            </a:fld>
            <a:endParaRPr lang="en-US" altLang="en-US"/>
          </a:p>
        </p:txBody>
      </p:sp>
    </p:spTree>
    <p:extLst>
      <p:ext uri="{BB962C8B-B14F-4D97-AF65-F5344CB8AC3E}">
        <p14:creationId xmlns:p14="http://schemas.microsoft.com/office/powerpoint/2010/main" val="4263832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18</a:t>
            </a:fld>
            <a:endParaRPr lang="en-US" altLang="en-US"/>
          </a:p>
        </p:txBody>
      </p:sp>
    </p:spTree>
    <p:extLst>
      <p:ext uri="{BB962C8B-B14F-4D97-AF65-F5344CB8AC3E}">
        <p14:creationId xmlns:p14="http://schemas.microsoft.com/office/powerpoint/2010/main" val="4011432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u="none" dirty="0"/>
              <a:t>Talking Points </a:t>
            </a:r>
          </a:p>
          <a:p>
            <a:pPr marL="171450" indent="-171450" defTabSz="914400" fontAlgn="auto">
              <a:spcBef>
                <a:spcPts val="0"/>
              </a:spcBef>
              <a:spcAft>
                <a:spcPts val="0"/>
              </a:spcAft>
              <a:buFont typeface="Arial" panose="020B0604020202020204" pitchFamily="34" charset="0"/>
              <a:buChar char="•"/>
              <a:defRPr/>
            </a:pPr>
            <a:r>
              <a:rPr lang="en-US" dirty="0">
                <a:latin typeface="Calibri"/>
                <a:ea typeface="ヒラギノ角ゴ Pro W3"/>
                <a:cs typeface="Calibri"/>
              </a:rPr>
              <a:t>Your hard work has paid off and you</a:t>
            </a:r>
            <a:r>
              <a:rPr lang="en-US" baseline="0" dirty="0">
                <a:latin typeface="Calibri"/>
                <a:ea typeface="ヒラギノ角ゴ Pro W3"/>
                <a:cs typeface="Calibri"/>
              </a:rPr>
              <a:t> received the call to come in for an interview.</a:t>
            </a:r>
            <a:r>
              <a:rPr lang="en-US" dirty="0">
                <a:latin typeface="Calibri"/>
                <a:ea typeface="ヒラギノ角ゴ Pro W3"/>
                <a:cs typeface="Calibri"/>
              </a:rPr>
              <a:t> </a:t>
            </a:r>
            <a:r>
              <a:rPr lang="en-US" baseline="0" dirty="0">
                <a:latin typeface="Calibri"/>
                <a:ea typeface="ヒラギノ角ゴ Pro W3"/>
                <a:cs typeface="Calibri"/>
              </a:rPr>
              <a:t> Interviews can be very stressful and even more so if you aren’t prepared.</a:t>
            </a:r>
            <a:r>
              <a:rPr lang="en-US" dirty="0">
                <a:latin typeface="Calibri"/>
                <a:ea typeface="ヒラギノ角ゴ Pro W3"/>
                <a:cs typeface="Calibri"/>
              </a:rPr>
              <a:t> </a:t>
            </a:r>
            <a:r>
              <a:rPr lang="en-US" baseline="0" dirty="0">
                <a:latin typeface="Calibri"/>
                <a:ea typeface="ヒラギノ角ゴ Pro W3"/>
                <a:cs typeface="Calibri"/>
              </a:rPr>
              <a:t> Now is the time to brush up</a:t>
            </a:r>
            <a:r>
              <a:rPr lang="en-US" dirty="0">
                <a:latin typeface="Calibri"/>
                <a:ea typeface="ヒラギノ角ゴ Pro W3"/>
                <a:cs typeface="Calibri"/>
              </a:rPr>
              <a:t> by researching</a:t>
            </a:r>
            <a:r>
              <a:rPr lang="en-US" baseline="0" dirty="0">
                <a:latin typeface="Calibri"/>
                <a:ea typeface="ヒラギノ角ゴ Pro W3"/>
                <a:cs typeface="Calibri"/>
              </a:rPr>
              <a:t> </a:t>
            </a:r>
            <a:r>
              <a:rPr lang="en-US" dirty="0">
                <a:latin typeface="Calibri"/>
                <a:ea typeface="ヒラギノ角ゴ Pro W3"/>
                <a:cs typeface="Calibri"/>
              </a:rPr>
              <a:t>the</a:t>
            </a:r>
            <a:r>
              <a:rPr lang="en-US" baseline="0" dirty="0">
                <a:latin typeface="Calibri"/>
                <a:ea typeface="ヒラギノ角ゴ Pro W3"/>
                <a:cs typeface="Calibri"/>
              </a:rPr>
              <a:t> employer, </a:t>
            </a:r>
            <a:r>
              <a:rPr lang="en-US" dirty="0">
                <a:latin typeface="Calibri"/>
                <a:ea typeface="ヒラギノ角ゴ Pro W3"/>
                <a:cs typeface="Calibri"/>
              </a:rPr>
              <a:t>starting</a:t>
            </a:r>
            <a:r>
              <a:rPr lang="en-US" baseline="0" dirty="0">
                <a:latin typeface="Calibri"/>
                <a:ea typeface="ヒラギノ角ゴ Pro W3"/>
                <a:cs typeface="Calibri"/>
              </a:rPr>
              <a:t> a list of</a:t>
            </a:r>
            <a:r>
              <a:rPr lang="en-US" dirty="0">
                <a:latin typeface="Calibri"/>
                <a:ea typeface="ヒラギノ角ゴ Pro W3"/>
                <a:cs typeface="Calibri"/>
              </a:rPr>
              <a:t> </a:t>
            </a:r>
            <a:r>
              <a:rPr lang="en-US" baseline="0" dirty="0">
                <a:latin typeface="Calibri"/>
                <a:ea typeface="ヒラギノ角ゴ Pro W3"/>
                <a:cs typeface="Calibri"/>
              </a:rPr>
              <a:t> questions, and </a:t>
            </a:r>
            <a:r>
              <a:rPr lang="en-US" dirty="0">
                <a:latin typeface="Calibri"/>
                <a:ea typeface="ヒラギノ角ゴ Pro W3"/>
                <a:cs typeface="Calibri"/>
              </a:rPr>
              <a:t>doing practice</a:t>
            </a:r>
            <a:r>
              <a:rPr lang="en-US" baseline="0" dirty="0">
                <a:latin typeface="Calibri"/>
                <a:ea typeface="ヒラギノ角ゴ Pro W3"/>
                <a:cs typeface="Calibri"/>
              </a:rPr>
              <a:t> </a:t>
            </a:r>
            <a:r>
              <a:rPr lang="en-US" dirty="0">
                <a:latin typeface="Calibri"/>
                <a:ea typeface="ヒラギノ角ゴ Pro W3"/>
                <a:cs typeface="Calibri"/>
              </a:rPr>
              <a:t>interviews</a:t>
            </a:r>
            <a:r>
              <a:rPr lang="en-US" baseline="0" dirty="0">
                <a:latin typeface="Calibri"/>
                <a:ea typeface="ヒラギノ角ゴ Pro W3"/>
                <a:cs typeface="Calibri"/>
              </a:rPr>
              <a:t>.</a:t>
            </a:r>
            <a:r>
              <a:rPr lang="en-US" dirty="0">
                <a:latin typeface="Calibri"/>
                <a:ea typeface="ヒラギノ角ゴ Pro W3"/>
                <a:cs typeface="Calibri"/>
              </a:rPr>
              <a:t> </a:t>
            </a:r>
            <a:r>
              <a:rPr lang="en-US" baseline="0" dirty="0">
                <a:latin typeface="Calibri"/>
                <a:ea typeface="ヒラギノ角ゴ Pro W3"/>
                <a:cs typeface="Calibri"/>
              </a:rPr>
              <a:t> The more prepared you are, </a:t>
            </a:r>
            <a:r>
              <a:rPr lang="en-US" dirty="0">
                <a:latin typeface="Calibri"/>
                <a:ea typeface="ヒラギノ角ゴ Pro W3"/>
                <a:cs typeface="Calibri"/>
              </a:rPr>
              <a:t>the better you’ll</a:t>
            </a:r>
            <a:r>
              <a:rPr lang="en-US" baseline="0" dirty="0">
                <a:latin typeface="Calibri"/>
                <a:ea typeface="ヒラギノ角ゴ Pro W3"/>
                <a:cs typeface="Calibri"/>
              </a:rPr>
              <a:t> be able to go into the interview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Let’s start with the information you should know about the company.</a:t>
            </a:r>
            <a:endParaRPr lang="en-US" b="1" dirty="0"/>
          </a:p>
          <a:p>
            <a:pPr marL="628650" lvl="1" indent="-171450">
              <a:buFont typeface="Arial" panose="020B0604020202020204" pitchFamily="34" charset="0"/>
              <a:buChar char="•"/>
            </a:pPr>
            <a:r>
              <a:rPr lang="en-US" dirty="0"/>
              <a:t>When</a:t>
            </a:r>
            <a:r>
              <a:rPr lang="en-US" baseline="0" dirty="0"/>
              <a:t> the interview is being scheduled, you should be notified who will be interviewing you and their job title or their role at the company.</a:t>
            </a:r>
          </a:p>
          <a:p>
            <a:pPr marL="628650" lvl="1" indent="-171450">
              <a:buFont typeface="Arial" panose="020B0604020202020204" pitchFamily="34" charset="0"/>
              <a:buChar char="•"/>
            </a:pPr>
            <a:r>
              <a:rPr lang="en-US" baseline="0" dirty="0"/>
              <a:t>LinkedIn is a great tool to look them up to learn how long they’ve been with the company and understand their background. Even if you don’t have an account, you can goggle the person/people and use the company name you will probably be able to see their public LinkedIn profile.</a:t>
            </a:r>
            <a:endParaRPr lang="en-US" dirty="0"/>
          </a:p>
          <a:p>
            <a:pPr marL="628650" lvl="1" indent="-171450">
              <a:buFont typeface="Arial" panose="020B0604020202020204" pitchFamily="34" charset="0"/>
              <a:buChar char="•"/>
            </a:pPr>
            <a:r>
              <a:rPr lang="en-US" baseline="0" dirty="0"/>
              <a:t>Research the company - how do they align with your values and goals?</a:t>
            </a:r>
          </a:p>
          <a:p>
            <a:pPr marL="628650" lvl="1" indent="-171450">
              <a:buFont typeface="Arial" panose="020B0604020202020204" pitchFamily="34" charset="0"/>
              <a:buChar char="•"/>
            </a:pPr>
            <a:r>
              <a:rPr lang="en-US" baseline="0">
                <a:latin typeface="Calibri"/>
                <a:ea typeface="ヒラギノ角ゴ Pro W3"/>
                <a:cs typeface="Calibri"/>
              </a:rPr>
              <a:t>Use the </a:t>
            </a:r>
            <a:r>
              <a:rPr lang="en-US">
                <a:latin typeface="Calibri"/>
                <a:ea typeface="ヒラギノ角ゴ Pro W3"/>
                <a:cs typeface="Calibri"/>
              </a:rPr>
              <a:t>"Business Finder" on the DEED</a:t>
            </a:r>
            <a:r>
              <a:rPr lang="en-US" baseline="0">
                <a:latin typeface="Calibri"/>
                <a:ea typeface="ヒラギノ角ゴ Pro W3"/>
                <a:cs typeface="Calibri"/>
              </a:rPr>
              <a:t> website</a:t>
            </a:r>
            <a:r>
              <a:rPr lang="en-US">
                <a:latin typeface="Calibri"/>
                <a:ea typeface="ヒラギノ角ゴ Pro W3"/>
                <a:cs typeface="Calibri"/>
              </a:rPr>
              <a:t> (mn.gov/deed),</a:t>
            </a:r>
            <a:r>
              <a:rPr lang="en-US" baseline="0">
                <a:latin typeface="Calibri"/>
                <a:ea typeface="ヒラギノ角ゴ Pro W3"/>
                <a:cs typeface="Calibri"/>
              </a:rPr>
              <a:t> LinkedIn, the company’s website, social media, Glassdoor, Reference USA </a:t>
            </a:r>
            <a:r>
              <a:rPr lang="en-US">
                <a:latin typeface="Calibri"/>
                <a:ea typeface="ヒラギノ角ゴ Pro W3"/>
                <a:cs typeface="Calibri"/>
              </a:rPr>
              <a:t>or do a Google search on the company to</a:t>
            </a:r>
            <a:r>
              <a:rPr lang="en-US" baseline="0">
                <a:latin typeface="Calibri"/>
                <a:ea typeface="ヒラギノ角ゴ Pro W3"/>
                <a:cs typeface="Calibri"/>
              </a:rPr>
              <a:t> learn as much as you can about the company.</a:t>
            </a:r>
            <a:r>
              <a:rPr lang="en-US">
                <a:latin typeface="Calibri"/>
                <a:ea typeface="ヒラギノ角ゴ Pro W3"/>
                <a:cs typeface="Calibri"/>
              </a:rPr>
              <a:t> </a:t>
            </a:r>
            <a:r>
              <a:rPr lang="en-US" baseline="0">
                <a:latin typeface="Calibri"/>
                <a:ea typeface="ヒラギノ角ゴ Pro W3"/>
                <a:cs typeface="Calibri"/>
              </a:rPr>
              <a:t>For example</a:t>
            </a:r>
            <a:r>
              <a:rPr lang="en-US">
                <a:latin typeface="Calibri"/>
                <a:ea typeface="ヒラギノ角ゴ Pro W3"/>
                <a:cs typeface="Calibri"/>
              </a:rPr>
              <a:t>:</a:t>
            </a:r>
            <a:r>
              <a:rPr lang="en-US" baseline="0">
                <a:latin typeface="Calibri"/>
                <a:ea typeface="ヒラギノ角ゴ Pro W3"/>
                <a:cs typeface="Calibri"/>
              </a:rPr>
              <a:t> locations</a:t>
            </a:r>
            <a:r>
              <a:rPr lang="en-US">
                <a:latin typeface="Calibri"/>
                <a:ea typeface="ヒラギノ角ゴ Pro W3"/>
                <a:cs typeface="Calibri"/>
              </a:rPr>
              <a:t>;</a:t>
            </a:r>
            <a:r>
              <a:rPr lang="en-US" baseline="0">
                <a:latin typeface="Calibri"/>
                <a:ea typeface="ヒラギノ角ゴ Pro W3"/>
                <a:cs typeface="Calibri"/>
              </a:rPr>
              <a:t> number of employees</a:t>
            </a:r>
            <a:r>
              <a:rPr lang="en-US">
                <a:latin typeface="Calibri"/>
                <a:ea typeface="ヒラギノ角ゴ Pro W3"/>
                <a:cs typeface="Calibri"/>
              </a:rPr>
              <a:t>;</a:t>
            </a:r>
            <a:r>
              <a:rPr lang="en-US" baseline="0">
                <a:latin typeface="Calibri"/>
                <a:ea typeface="ヒラギノ角ゴ Pro W3"/>
                <a:cs typeface="Calibri"/>
              </a:rPr>
              <a:t> services and products, how old</a:t>
            </a:r>
            <a:r>
              <a:rPr lang="en-US">
                <a:latin typeface="Calibri"/>
                <a:ea typeface="ヒラギノ角ゴ Pro W3"/>
                <a:cs typeface="Calibri"/>
              </a:rPr>
              <a:t> the company is</a:t>
            </a:r>
            <a:r>
              <a:rPr lang="en-US" baseline="0">
                <a:latin typeface="Calibri"/>
                <a:ea typeface="ヒラギノ角ゴ Pro W3"/>
                <a:cs typeface="Calibri"/>
              </a:rPr>
              <a:t>, who are the top people, current news, etc.</a:t>
            </a:r>
            <a:r>
              <a:rPr lang="en-US">
                <a:latin typeface="Calibri"/>
                <a:ea typeface="ヒラギノ角ゴ Pro W3"/>
                <a:cs typeface="Calibri"/>
              </a:rPr>
              <a:t> </a:t>
            </a:r>
            <a:r>
              <a:rPr lang="en-US" baseline="0">
                <a:latin typeface="Calibri"/>
                <a:ea typeface="ヒラギノ角ゴ Pro W3"/>
                <a:cs typeface="Calibri"/>
              </a:rPr>
              <a:t> It’s a good idea to look at their website and at least one other non-company site such as Reference USA which you can find online though a library, if you have a library card.</a:t>
            </a:r>
          </a:p>
          <a:p>
            <a:pPr marL="628650" lvl="1" indent="-171450">
              <a:buFont typeface="Arial" panose="020B0604020202020204" pitchFamily="34" charset="0"/>
              <a:buChar char="•"/>
            </a:pPr>
            <a:r>
              <a:rPr lang="en-US" baseline="0" dirty="0"/>
              <a:t>Jot down some notes you can review the day before the interview.</a:t>
            </a:r>
          </a:p>
          <a:p>
            <a:pPr marL="171450" indent="-171450">
              <a:buFont typeface="Arial" panose="020B0604020202020204" pitchFamily="34" charset="0"/>
              <a:buChar char="•"/>
            </a:pPr>
            <a:r>
              <a:rPr lang="en-US" baseline="0" dirty="0">
                <a:latin typeface="Calibri"/>
                <a:ea typeface="ヒラギノ角ゴ Pro W3"/>
                <a:cs typeface="Calibri"/>
              </a:rPr>
              <a:t>While researching the company, you should be preparing specific questions that relate to the organization as well some designed to</a:t>
            </a:r>
            <a:r>
              <a:rPr lang="en-US" dirty="0">
                <a:latin typeface="Calibri"/>
                <a:ea typeface="ヒラギノ角ゴ Pro W3"/>
                <a:cs typeface="Calibri"/>
              </a:rPr>
              <a:t> </a:t>
            </a:r>
            <a:r>
              <a:rPr lang="en-US" baseline="0" dirty="0">
                <a:latin typeface="Calibri"/>
                <a:ea typeface="ヒラギノ角ゴ Pro W3"/>
                <a:cs typeface="Calibri"/>
              </a:rPr>
              <a:t>engage the interviewer. Let's discuss some of the types of questions you might consider.</a:t>
            </a:r>
            <a:endParaRPr lang="en-US" b="1" i="1" baseline="0" dirty="0">
              <a:latin typeface="Calibri"/>
              <a:ea typeface="ヒラギノ角ゴ Pro W3"/>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319492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u="none" dirty="0"/>
              <a:t>Talking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Tx/>
              <a:buNone/>
            </a:pPr>
            <a:r>
              <a:rPr lang="en-US" b="1" i="1" baseline="0" dirty="0"/>
              <a:t>Note: Optional - Ask attendees to give examples of questions for each of the four question categories below (Connecting, Culture, Challenges, Closing) or just continue with these examples.</a:t>
            </a:r>
            <a:endParaRPr lang="en-US" baseline="0" dirty="0"/>
          </a:p>
          <a:p>
            <a:pPr marL="171450" indent="-171450">
              <a:buFont typeface="Arial" panose="020B0604020202020204" pitchFamily="34" charset="0"/>
              <a:buChar char="•"/>
            </a:pPr>
            <a:r>
              <a:rPr lang="en-US" b="0" baseline="0" dirty="0"/>
              <a:t>Here are some examples of questions that will help you </a:t>
            </a:r>
            <a:r>
              <a:rPr lang="en-US" b="1" baseline="0" dirty="0"/>
              <a:t>connect </a:t>
            </a:r>
            <a:r>
              <a:rPr lang="en-US" b="0" baseline="0" dirty="0"/>
              <a:t>with the interviewer;</a:t>
            </a:r>
          </a:p>
          <a:p>
            <a:pPr marL="628650" lvl="1" indent="-171450">
              <a:buFont typeface="Arial" panose="020B0604020202020204" pitchFamily="34" charset="0"/>
              <a:buChar char="•"/>
            </a:pPr>
            <a:r>
              <a:rPr lang="en-US" baseline="0" dirty="0"/>
              <a:t>How did you come to work here?</a:t>
            </a:r>
          </a:p>
          <a:p>
            <a:pPr marL="628650" lvl="1" indent="-171450">
              <a:buFont typeface="Arial" panose="020B0604020202020204" pitchFamily="34" charset="0"/>
              <a:buChar char="•"/>
            </a:pPr>
            <a:r>
              <a:rPr lang="en-US" baseline="0" dirty="0"/>
              <a:t>What do you love most about working here?</a:t>
            </a:r>
          </a:p>
          <a:p>
            <a:pPr marL="457200" lvl="1"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How can you get insight about the</a:t>
            </a:r>
            <a:r>
              <a:rPr lang="en-US" b="1" baseline="0" dirty="0"/>
              <a:t> culture </a:t>
            </a:r>
            <a:r>
              <a:rPr lang="en-US" baseline="0" dirty="0"/>
              <a:t>to determine if its going to be a good fit for you?</a:t>
            </a:r>
          </a:p>
          <a:p>
            <a:pPr marL="628650" lvl="1" indent="-171450">
              <a:buFont typeface="Arial" panose="020B0604020202020204" pitchFamily="34" charset="0"/>
              <a:buChar char="•"/>
            </a:pPr>
            <a:r>
              <a:rPr lang="en-US" baseline="0" dirty="0"/>
              <a:t>Who’s the most successful hire you’ve made recently and why has that person been very successful in their role?</a:t>
            </a:r>
          </a:p>
          <a:p>
            <a:pPr marL="628650" lvl="1" indent="-171450">
              <a:buFont typeface="Arial" panose="020B0604020202020204" pitchFamily="34" charset="0"/>
              <a:buChar char="•"/>
            </a:pPr>
            <a:r>
              <a:rPr lang="en-US" baseline="0" dirty="0"/>
              <a:t>Who didn’t succeed and why?</a:t>
            </a:r>
          </a:p>
          <a:p>
            <a:pPr marL="171450" lvl="0" indent="-171450">
              <a:buFont typeface="Arial" panose="020B0604020202020204" pitchFamily="34" charset="0"/>
              <a:buChar char="•"/>
            </a:pPr>
            <a:r>
              <a:rPr lang="en-US" b="1" i="1" baseline="0" dirty="0"/>
              <a:t>Ask: What can you learn from these questions?</a:t>
            </a:r>
          </a:p>
          <a:p>
            <a:pPr marL="171450" lvl="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0" baseline="0" dirty="0"/>
              <a:t>Questions about</a:t>
            </a:r>
            <a:r>
              <a:rPr lang="en-US" b="1" baseline="0" dirty="0"/>
              <a:t> challenges</a:t>
            </a:r>
            <a:r>
              <a:rPr lang="en-US" b="0" baseline="0" dirty="0"/>
              <a:t>, can give you better insight into things like stress level, stability of the company, responsibilities of your job, how your performance will be evaluated etc. Some examples include;</a:t>
            </a:r>
          </a:p>
          <a:p>
            <a:pPr marL="628650" lvl="1" indent="-171450">
              <a:buFont typeface="Arial" panose="020B0604020202020204" pitchFamily="34" charset="0"/>
              <a:buChar char="•"/>
            </a:pPr>
            <a:r>
              <a:rPr lang="en-US" baseline="0" dirty="0"/>
              <a:t>What’s the company’s biggest challenge this year and how will this job help overcome it?</a:t>
            </a:r>
          </a:p>
          <a:p>
            <a:pPr marL="628650" lvl="1" indent="-171450">
              <a:buFont typeface="Arial" panose="020B0604020202020204" pitchFamily="34" charset="0"/>
              <a:buChar char="•"/>
            </a:pPr>
            <a:r>
              <a:rPr lang="en-US" baseline="0" dirty="0"/>
              <a:t>How will I measure my own performance, so I know I’m having a positive impact on this challenge?</a:t>
            </a:r>
          </a:p>
          <a:p>
            <a:pPr marL="628650" lvl="1" indent="-171450">
              <a:buFont typeface="Arial" panose="020B0604020202020204" pitchFamily="34" charset="0"/>
              <a:buChar char="•"/>
            </a:pPr>
            <a:r>
              <a:rPr lang="en-US" baseline="0" dirty="0"/>
              <a:t>What is the greatest challenge for this position?</a:t>
            </a:r>
          </a:p>
          <a:p>
            <a:pPr marL="457200" lvl="1" indent="0">
              <a:buFont typeface="Arial" panose="020B0604020202020204" pitchFamily="34" charset="0"/>
              <a:buNone/>
            </a:pPr>
            <a:endParaRPr lang="en-US" baseline="0" dirty="0"/>
          </a:p>
          <a:p>
            <a:pPr marL="171450" indent="-171450">
              <a:buFont typeface="Arial" panose="020B0604020202020204" pitchFamily="34" charset="0"/>
              <a:buChar char="•"/>
            </a:pPr>
            <a:r>
              <a:rPr lang="en-US" b="0" baseline="0" dirty="0">
                <a:latin typeface="Calibri"/>
                <a:ea typeface="ヒラギノ角ゴ Pro W3"/>
                <a:cs typeface="Calibri"/>
              </a:rPr>
              <a:t>In </a:t>
            </a:r>
            <a:r>
              <a:rPr lang="en-US" b="1" baseline="0" dirty="0">
                <a:latin typeface="Calibri"/>
                <a:ea typeface="ヒラギノ角ゴ Pro W3"/>
                <a:cs typeface="Calibri"/>
              </a:rPr>
              <a:t>closing</a:t>
            </a:r>
            <a:r>
              <a:rPr lang="en-US" b="0" baseline="0">
                <a:latin typeface="Calibri"/>
                <a:ea typeface="ヒラギノ角ゴ Pro W3"/>
                <a:cs typeface="Calibri"/>
              </a:rPr>
              <a:t>, you want to end in a positive way</a:t>
            </a:r>
            <a:r>
              <a:rPr lang="en-US">
                <a:latin typeface="Calibri"/>
                <a:ea typeface="ヒラギノ角ゴ Pro W3"/>
                <a:cs typeface="Calibri"/>
              </a:rPr>
              <a:t> </a:t>
            </a:r>
            <a:r>
              <a:rPr lang="en-US" b="0" baseline="0">
                <a:latin typeface="Calibri"/>
                <a:ea typeface="ヒラギノ角ゴ Pro W3"/>
                <a:cs typeface="Calibri"/>
              </a:rPr>
              <a:t>and establish next steps. You can do this by asking;</a:t>
            </a:r>
          </a:p>
          <a:p>
            <a:pPr marL="62865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mn-cs"/>
              </a:rPr>
              <a:t>What additional skills or experience do you feel I need in order to be successful in this role?</a:t>
            </a:r>
          </a:p>
          <a:p>
            <a:pPr marL="628650" lvl="1" indent="-171450">
              <a:buFont typeface="Arial" panose="020B0604020202020204" pitchFamily="34" charset="0"/>
              <a:buChar char="•"/>
            </a:pPr>
            <a:r>
              <a:rPr lang="en-US" baseline="0" dirty="0"/>
              <a:t>What are the next steps in the process?</a:t>
            </a:r>
          </a:p>
          <a:p>
            <a:pPr marL="457200" lvl="1" indent="0">
              <a:buFont typeface="Arial" panose="020B0604020202020204" pitchFamily="34" charset="0"/>
              <a:buNone/>
            </a:pPr>
            <a:endParaRPr lang="en-US" baseline="0" dirty="0"/>
          </a:p>
          <a:p>
            <a:pPr marL="0" indent="0">
              <a:buFontTx/>
              <a:buNone/>
            </a:pPr>
            <a:r>
              <a:rPr lang="en-US" b="1" i="1" baseline="0" dirty="0"/>
              <a:t>Note: HO Questions to Ask in an Interview </a:t>
            </a:r>
          </a:p>
        </p:txBody>
      </p:sp>
      <p:sp>
        <p:nvSpPr>
          <p:cNvPr id="4" name="Slide Number Placeholder 3"/>
          <p:cNvSpPr>
            <a:spLocks noGrp="1"/>
          </p:cNvSpPr>
          <p:nvPr>
            <p:ph type="sldNum" sz="quarter" idx="5"/>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509683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Another part of preparation is to assess your skills in relationship to the job.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can use a “T – chart” or “T – Table” like this one to help you identify how you meet the company’s needs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Start by listing job requirements and keywords and from the job posting in the left column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Next, write out your accomplishments or experiences that match with the keyword or job requirements.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this case she employer is looking for someone experienced with recruiting team members.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individual preparing to interview for this position matched the requirement by jotting down that she/he had exceeding recruiting goals in a previous position by recruiting at job fairs and sourcing from numerous job boards.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process will help to give you a clear picture how you fit this position, help prepare talking points for the interview and help you answer the interviewer’s questions.</a:t>
            </a:r>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411574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Mental or psychological preparation is key, because our thinking impacts our moods which impact our body language and even the words we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Employers are looking for people with a positive attitude. So you are going to want to be able to find ways to show your enthusiasm for the job, the company and your willingness to learn, cooperate, and show your respect for the employer.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Never</a:t>
            </a: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 say anything negative about your current/previous employers or co-workers. Even if you had a falling out at work or a bad experience, you should still find a way to talk about the situation without speaking unfavorably.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What message do you think you’re sending the interviewer if you say things like, “The last company I worked for was horrible!” or “My last boss was a nightmare to work for!” or “I can’t believe how lazy all of my co-workers were!”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It’s important to rehearse how you’ll present yourself.  Along with staying positive, it’s necessary to always be truthful and realistic.  It’s not difficult for a competent interviewer to catch you embellishing on your accomplishments or coming off as fake or vague.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We all know the importance of presenting yourself in the best way possible, but there’s much more to it than just showering before the interview to make a good impression with your physical appearance.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Aside from the obvious things like getting a good night’s sleep, shaving, brushing your teeth, combing/brushing your hair, it’s a good idea to clean your fingernails, conceal or take out body piercings, be sensible and conservative with makeup, fingernail polish, and jewelry, and of course leave the sunglasses and anything else you won’t need in the car.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You should also be aware of any scents or odors.  Avoid smoking before the interview, use deodorant so you don’t have issues with body odor, and never wear any fragrances (women or men). </a:t>
            </a:r>
          </a:p>
          <a:p>
            <a:pPr marL="628650" lvl="1" indent="-171450" defTabSz="914400" fontAlgn="auto">
              <a:spcBef>
                <a:spcPts val="0"/>
              </a:spcBef>
              <a:spcAft>
                <a:spcPts val="0"/>
              </a:spcAft>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If you think you’ll get away with having a cigarette before the interview and then spray yourself down with </a:t>
            </a:r>
            <a:r>
              <a:rPr kumimoji="0" lang="en-US" sz="1200" b="0" i="0" u="none" strike="noStrike" kern="1200" cap="none" spc="0" normalizeH="0" baseline="0" noProof="0" err="1">
                <a:ln>
                  <a:noFill/>
                </a:ln>
                <a:solidFill>
                  <a:prstClr val="black"/>
                </a:solidFill>
                <a:effectLst/>
                <a:uLnTx/>
                <a:uFillTx/>
                <a:latin typeface="Calibri" panose="020F0502020204030204"/>
                <a:ea typeface="ヒラギノ角ゴ Pro W3"/>
                <a:cs typeface="+mn-cs"/>
              </a:rPr>
              <a:t>Fabreeze</a:t>
            </a: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 or Axe body spray, you’ll only succeed in having two overpowering smells coming off your clothing.</a:t>
            </a:r>
            <a:endParaRPr lang="en-US">
              <a:solidFill>
                <a:prstClr val="black"/>
              </a:solidFill>
              <a:latin typeface="Calibri" panose="020F0502020204030204"/>
              <a:ea typeface="ヒラギノ角ゴ Pro W3"/>
            </a:endParaRPr>
          </a:p>
          <a:p>
            <a:pPr marL="628650" marR="0" lvl="1" indent="-171450" algn="l" defTabSz="914400">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Keep in mind that many companies are now scent-free – wearing perfume or cologne could cause the interviewer to predetermine that you won’t fit in their company culture.</a:t>
            </a:r>
            <a:endParaRPr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Calibri" panose="020F0502020204030204"/>
            </a:endParaRPr>
          </a:p>
          <a:p>
            <a:pPr marL="171450" indent="-171450" defTabSz="914400" fontAlgn="auto">
              <a:spcBef>
                <a:spcPts val="0"/>
              </a:spcBef>
              <a:spcAft>
                <a:spcPts val="0"/>
              </a:spcAft>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When it comes to what to wear to the interview, dress</a:t>
            </a:r>
            <a:r>
              <a:rPr lang="en-US">
                <a:solidFill>
                  <a:prstClr val="black"/>
                </a:solidFill>
                <a:latin typeface="Calibri" panose="020F0502020204030204"/>
                <a:ea typeface="ヒラギノ角ゴ Pro W3"/>
              </a:rPr>
              <a:t> conservatively</a:t>
            </a: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a:t>
            </a:r>
            <a:endParaRPr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Calibri" panose="020F0502020204030204"/>
            </a:endParaRPr>
          </a:p>
          <a:p>
            <a:pPr marL="171450" indent="-171450" defTabSz="914400" fontAlgn="auto">
              <a:spcBef>
                <a:spcPts val="0"/>
              </a:spcBef>
              <a:spcAft>
                <a:spcPts val="0"/>
              </a:spcAft>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When deciding how to dress </a:t>
            </a:r>
            <a:r>
              <a:rPr lang="en-US">
                <a:solidFill>
                  <a:prstClr val="black"/>
                </a:solidFill>
                <a:latin typeface="Calibri" panose="020F0502020204030204"/>
                <a:ea typeface="ヒラギノ角ゴ Pro W3"/>
              </a:rPr>
              <a:t>also </a:t>
            </a: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consider the job. If you are going to be working as construction worker and you come to the interview wearing a black suit, white shirt and a tie, what might they think? </a:t>
            </a:r>
            <a:endParaRPr lang="en-US">
              <a:solidFill>
                <a:prstClr val="black"/>
              </a:solidFill>
              <a:latin typeface="Calibri" panose="020F0502020204030204"/>
              <a:ea typeface="ヒラギノ角ゴ Pro W3"/>
            </a:endParaRPr>
          </a:p>
          <a:p>
            <a:pPr marL="171450" indent="-171450" defTabSz="914400">
              <a:spcBef>
                <a:spcPts val="0"/>
              </a:spcBef>
              <a:spcAft>
                <a:spcPts val="0"/>
              </a:spcAft>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However, </a:t>
            </a:r>
            <a:r>
              <a:rPr lang="en-US">
                <a:solidFill>
                  <a:prstClr val="black"/>
                </a:solidFill>
                <a:latin typeface="Calibri" panose="020F0502020204030204"/>
                <a:ea typeface="ヒラギノ角ゴ Pro W3"/>
              </a:rPr>
              <a:t>for </a:t>
            </a: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general business attire</a:t>
            </a:r>
            <a:r>
              <a:rPr lang="en-US">
                <a:solidFill>
                  <a:prstClr val="black"/>
                </a:solidFill>
                <a:latin typeface="Calibri" panose="020F0502020204030204"/>
                <a:ea typeface="ヒラギノ角ゴ Pro W3"/>
              </a:rPr>
              <a:t>:</a:t>
            </a:r>
            <a:endParaRPr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Calibri" panose="020F0502020204030204"/>
            </a:endParaRPr>
          </a:p>
          <a:p>
            <a:pPr marL="171450" indent="-171450" defTabSz="914400" fontAlgn="auto">
              <a:spcBef>
                <a:spcPts val="0"/>
              </a:spcBef>
              <a:spcAft>
                <a:spcPts val="0"/>
              </a:spcAft>
              <a:buFont typeface="Arial" panose="020B0604020202020204" pitchFamily="34" charset="0"/>
              <a:buChar char="•"/>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ヒラギノ角ゴ Pro W3"/>
                <a:cs typeface="+mn-cs"/>
              </a:rPr>
              <a:t>For women: </a:t>
            </a: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Either pants, suits, or skirted suits are appropriate.</a:t>
            </a:r>
            <a:r>
              <a:rPr lang="en-US">
                <a:solidFill>
                  <a:prstClr val="black"/>
                </a:solidFill>
                <a:latin typeface="Calibri" panose="020F0502020204030204"/>
                <a:ea typeface="ヒラギノ角ゴ Pro W3"/>
              </a:rPr>
              <a:t> </a:t>
            </a: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Skirt length should be at or just below the knee.</a:t>
            </a:r>
            <a:r>
              <a:rPr lang="en-US">
                <a:solidFill>
                  <a:prstClr val="black"/>
                </a:solidFill>
                <a:latin typeface="Calibri" panose="020F0502020204030204"/>
                <a:ea typeface="ヒラギノ角ゴ Pro W3"/>
              </a:rPr>
              <a:t> </a:t>
            </a: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Make sure your clothing is not too tight and avoid showing cleavage.</a:t>
            </a:r>
            <a:r>
              <a:rPr lang="en-US">
                <a:solidFill>
                  <a:prstClr val="black"/>
                </a:solidFill>
                <a:latin typeface="Calibri" panose="020F0502020204030204"/>
                <a:ea typeface="ヒラギノ角ゴ Pro W3"/>
              </a:rPr>
              <a:t> </a:t>
            </a: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Wear clean, low-heeled shoes, no open toe scandals and stay away from faddish clothing, limit jewelry, cover tattoos</a:t>
            </a:r>
            <a:r>
              <a:rPr lang="en-US">
                <a:solidFill>
                  <a:prstClr val="black"/>
                </a:solidFill>
                <a:latin typeface="Calibri" panose="020F0502020204030204"/>
                <a:ea typeface="ヒラギノ角ゴ Pro W3"/>
              </a:rPr>
              <a:t> </a:t>
            </a:r>
            <a:endParaRPr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6" charset="-128"/>
              <a:cs typeface="Calibri"/>
            </a:endParaRPr>
          </a:p>
          <a:p>
            <a:pPr marL="171450" indent="-171450" defTabSz="914400" fontAlgn="auto">
              <a:spcBef>
                <a:spcPts val="0"/>
              </a:spcBef>
              <a:spcAft>
                <a:spcPts val="0"/>
              </a:spcAft>
              <a:buFont typeface="Arial" panose="020B0604020202020204" pitchFamily="34" charset="0"/>
              <a:buChar char="•"/>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ヒラギノ角ゴ Pro W3"/>
                <a:cs typeface="+mn-cs"/>
              </a:rPr>
              <a:t>For men: </a:t>
            </a: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Make sure your belt matches your shoes, keep facial hair neatly trimmed and match the tie to your suit or sports coat.</a:t>
            </a:r>
            <a:r>
              <a:rPr lang="en-US">
                <a:solidFill>
                  <a:prstClr val="black"/>
                </a:solidFill>
                <a:latin typeface="Calibri" panose="020F0502020204030204"/>
                <a:ea typeface="ヒラギノ角ゴ Pro W3"/>
              </a:rPr>
              <a:t> </a:t>
            </a:r>
            <a:r>
              <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mn-cs"/>
              </a:rPr>
              <a:t>Comb your hair neatly and wear clean and polished dress shoes.</a:t>
            </a:r>
            <a:r>
              <a:rPr lang="en-US">
                <a:solidFill>
                  <a:prstClr val="black"/>
                </a:solidFill>
                <a:latin typeface="Calibri" panose="020F0502020204030204"/>
                <a:ea typeface="ヒラギノ角ゴ Pro W3"/>
              </a:rPr>
              <a:t>  </a:t>
            </a:r>
            <a:endParaRPr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6" charset="-128"/>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Remember to also be mindful of your body language.  </a:t>
            </a: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The way you sit, your eye contact, whether or not you’re fidgety, if you smirk, etc. can have a huge impact in the eyes of the interviewer.  So don’t slouch, give eye contact to whomever is speaking, keep your hands in your lap if you tend to fidget, and control your facial expressions!</a:t>
            </a:r>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1971030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 preparation includes knowing how to get there and where to park.</a:t>
            </a:r>
          </a:p>
          <a:p>
            <a:pPr marL="171450" indent="-171450" defTabSz="914400" fontAlgn="auto">
              <a:spcBef>
                <a:spcPts val="0"/>
              </a:spcBef>
              <a:spcAft>
                <a:spcPts val="0"/>
              </a:spcAft>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Research multiple routes to take to the interview in case the main route is inaccessible.</a:t>
            </a:r>
            <a:r>
              <a:rPr lang="en-US">
                <a:solidFill>
                  <a:prstClr val="black"/>
                </a:solidFill>
                <a:latin typeface="Calibri" panose="020F0502020204030204"/>
                <a:ea typeface="+mn-ea"/>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Remember there maybe be traffic backups due construction work. Make sure you’re aware of any additional instructions from the employer; such as, parking specifics, where the company may be located if within a multi-business complex, etc.</a:t>
            </a:r>
            <a:endParaRPr lang="en-US">
              <a:latin typeface="Calibri"/>
              <a:ea typeface="+mn-ea"/>
              <a:cs typeface="Calibri"/>
            </a:endParaRPr>
          </a:p>
          <a:p>
            <a:pPr marL="171450" indent="-171450" defTabSz="914400">
              <a:spcBef>
                <a:spcPts val="0"/>
              </a:spcBef>
              <a:spcAft>
                <a:spcPts val="0"/>
              </a:spcAft>
              <a:buFont typeface="Arial" panose="020B0604020202020204" pitchFamily="34" charset="0"/>
              <a:buChar char="•"/>
              <a:defRPr/>
            </a:pPr>
            <a:r>
              <a:rPr lang="en-US">
                <a:latin typeface="Calibri"/>
                <a:ea typeface="+mn-ea"/>
                <a:cs typeface="Calibri"/>
              </a:rPr>
              <a:t>Be sure to utilize navigation apps to predict how long it will take you to get to your interview (check traffic for the actual time you’d need to leave for your interview).  If you’re not driving, remember to have necessary transportation arranged, whether that be planning to use a ride share such as Uber or Lyft, money for a cab, or a public transportation schedule.  You could also benefit by doing a “dry run” and going to the location a day or two prior to the actual interview (remember, plan the drive to be in traffic at the same time of day as you would be on the day of the interview). </a:t>
            </a:r>
          </a:p>
          <a:p>
            <a:pPr marL="171450" indent="-171450" defTabSz="914400">
              <a:spcBef>
                <a:spcPts val="0"/>
              </a:spcBef>
              <a:spcAft>
                <a:spcPts val="0"/>
              </a:spcAft>
              <a:buFont typeface="Arial,Sans-Serif" panose="020B0604020202020204" pitchFamily="34" charset="0"/>
              <a:buChar char="•"/>
              <a:defRPr/>
            </a:pPr>
            <a:r>
              <a:rPr lang="en-US">
                <a:ea typeface="+mn-ea"/>
              </a:rPr>
              <a:t>Add a buffer for the unexpected – an extra half hour can save the day if you take a wrong turn, get off at the wrong stop, or run into unexpected traffic.</a:t>
            </a:r>
          </a:p>
          <a:p>
            <a:pPr marL="171450" indent="-171450" defTabSz="914400">
              <a:spcBef>
                <a:spcPts val="0"/>
              </a:spcBef>
              <a:spcAft>
                <a:spcPts val="0"/>
              </a:spcAft>
              <a:buFont typeface="Arial,Sans-Serif" panose="020B0604020202020204" pitchFamily="34" charset="0"/>
              <a:buChar char="•"/>
              <a:defRPr/>
            </a:pPr>
            <a:r>
              <a:rPr lang="en-US">
                <a:ea typeface="+mn-ea"/>
              </a:rPr>
              <a:t>Parking can often be a headache and put you in a bad mood – especially in a larger city where parking structures are your only option.  Obtain any coordinating instructions from the interview scheduler about where to park and what to expect.  Consider whether or not you have to pay before leaving the building, is there a parking attendant, or is it cash only?  Remember to plan for all possibilities so that you’re not late.</a:t>
            </a:r>
          </a:p>
          <a:p>
            <a:pPr marL="171450" indent="-171450" defTabSz="914400" fontAlgn="auto">
              <a:spcBef>
                <a:spcPts val="0"/>
              </a:spcBef>
              <a:spcAft>
                <a:spcPts val="0"/>
              </a:spcAft>
              <a:buFont typeface="Arial" panose="020B0604020202020204" pitchFamily="34" charset="0"/>
              <a:buChar char="•"/>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Arrive 15 minutes before your scheduled interview. Give yourself time to check in with the receptionist, use the rest room if necessary, review your resume, the job description, questions you’ve written down, and collect your thoughts.</a:t>
            </a:r>
            <a:r>
              <a:rPr lang="en-US" sz="800">
                <a:solidFill>
                  <a:prstClr val="black"/>
                </a:solidFill>
                <a:latin typeface="Calibri" panose="020F0502020204030204"/>
                <a:ea typeface="+mn-ea"/>
              </a:rPr>
              <a:t> </a:t>
            </a:r>
            <a:endParaRPr lang="en-US" sz="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71450" marR="0" lvl="0" indent="-171450" algn="l" defTabSz="58238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Be courteous to everyone you meet – even those that aren’t interviewing you.  It is likely that the hiring manager will even speak with the receptionist to learn their first impression of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Remember, your interview starts in the parking lot and ends in the parking lot.  Act as if someone from the company is observing you as you arrive so remember to conduct yourself professionally at all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Now that you have prepared for the interview, let’s discuss the interview itself.</a:t>
            </a:r>
          </a:p>
        </p:txBody>
      </p:sp>
      <p:sp>
        <p:nvSpPr>
          <p:cNvPr id="4" name="Slide Number Placeholder 3"/>
          <p:cNvSpPr>
            <a:spLocks noGrp="1"/>
          </p:cNvSpPr>
          <p:nvPr>
            <p:ph type="sldNum" sz="quarter" idx="5"/>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3844522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There are several different interview types – each one serving a specific purpose.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Screening interviews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are typically done by telephone so the employer can save time by identifying candidates quickly that aren’t best suited for the position.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They may briefly ask about your education, employment history, and qualifications to determine if you align with the type of candidate for which they are looking before spending the time on an in-person interview.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Recently, some employers have started using video screening by having the candidate click on a link and respond to pre-determined questions while being recorded.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Behavioral interviews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provides the employer with some insight about your on-the-job behavior, personality, and character.  You’ll be asked how you’ve handled specific situations in the past.  A question might be: “Describe a time when you had to overcome a stressful work situation and how you dealt with it.”  You’ll learn how to prepare and answer these types of questions later in this workshop.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Work sample interviews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give you the opportunity to show what you have done at previous jobs.  This could be the type of interview for graphic artists to show their portfolios or salespeople making a sales presentation.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Peer Group interviews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give your potential peers the opportunity to get to know you a little bit and you them. This is a great opportunity to help you in assessing fit, etc. They will probably have a say in who gets the job offer.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Group interviews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take place with multiple candidates simultaneously and can include more than one interviewer.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 polite and courteous with other candidates, try to show confidence by volunteering to respond first to a few questions, but do not dominate the entire interview.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answering questions, make sure you direct your answer to the individual asking the 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Luncheon/coffee interviews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are used to assess how well you can handle yourself in a social situation.  Choose your meal selection carefully and be mindful of spilling on yourself.  Select healthy and easy things to eat so you can answer questions and pay attention to the conversation.  This would NOT be the time to order a rack of ribs or anything else that is typically messy.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Stress interviews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Re-create challenging situations you might run into on the job.  The interviewer asks a number of tough questions that are designed to make you somewhat uncomfortable.  For example, you may be presented with a job-related scenario and asked to explain how you would respond.  Stay calm and take your time responding.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Virtual (formerly video conferencing)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interviews were first used in order to have a face-to-face interview of sorts when you or the employer aren’t in the same state or area. Today they are becoming more and more common as well as varied.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many cases, you may encounter multiple interview types with the same company depending on their hiring process.  You may start with a telephone screening with someone in the HR department to determine your qualifications.  If you make it to the next round, you may encounter a behavioral, work sample, or stress interview.  The employer may then go through another round of interviews and meet you for lunch or coffee to make a final determination about you.</a:t>
            </a:r>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1326492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You’ll encounter a number of general questions which are typically about why you want to work there, what do you know about the company, and why should the company hire you.  Some examples are: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What have you done to improve your knowledge in the last year?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Try to include improvement activities that relate to the job.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 wide variety of activities can be mentioned as positive self-improvement, make sure you are working on some educational activities.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Why do you want to work for this organization?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may take some thought and certainly, should be based on the research you have done on the organization.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Sincerity is extremely important here; the interviewer will be able to tell if you’re being honest or phony.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Relate your answer to your own career goals.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 Tell me about the professional accomplishment you are proudest of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Talk about skills that are most relevant to the job for which you are interviewing.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Bring up skills that you had to use to reach that achievement; such as persistence, communication skills, or problem solving.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Mention any coworkers that helped you achieve success – this will show the hiring manager that you are a team player.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Explain what made this moment a proud one for you. Was there an award, promotion, recognition, or other outcome that rewarded you for your efforts?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Make sure whichever story you choose to tell focuses on your skills, experiences, and qualifications that make you right for the job.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Remember to use a balance of “I” and “we” statements.  Though it’s important to share how well you participate in a team, interviewers also want to know how you will contribute individually.</a:t>
            </a:r>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3844154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spc="0" dirty="0">
                <a:solidFill>
                  <a:schemeClr val="tx1"/>
                </a:solidFill>
                <a:effectLst/>
                <a:latin typeface="Calibri" panose="020F0502020204030204" pitchFamily="34" charset="0"/>
                <a:ea typeface="+mn-ea"/>
                <a:cs typeface="+mn-cs"/>
              </a:rPr>
              <a:t>Talking Points</a:t>
            </a:r>
          </a:p>
          <a:p>
            <a:pPr marL="171450" indent="-171450">
              <a:buFont typeface="Arial" panose="020B0604020202020204" pitchFamily="34" charset="0"/>
              <a:buChar char="•"/>
            </a:pPr>
            <a:r>
              <a:rPr lang="en-US" sz="1200" b="0" kern="1200" spc="0" dirty="0">
                <a:solidFill>
                  <a:schemeClr val="tx1"/>
                </a:solidFill>
                <a:effectLst/>
                <a:latin typeface="Calibri" panose="020F0502020204030204" pitchFamily="34" charset="0"/>
                <a:ea typeface="+mn-ea"/>
                <a:cs typeface="+mn-cs"/>
              </a:rPr>
              <a:t>We talked about Behavioral Interviews earlier and I promised we’ d talk more about how to handle this type of question.</a:t>
            </a:r>
          </a:p>
          <a:p>
            <a:pPr marL="171450" indent="-171450">
              <a:buFont typeface="Arial" panose="020B0604020202020204" pitchFamily="34" charset="0"/>
              <a:buChar char="•"/>
            </a:pPr>
            <a:r>
              <a:rPr lang="en-US" sz="1200" b="0" kern="1200" spc="0" dirty="0">
                <a:solidFill>
                  <a:schemeClr val="tx1"/>
                </a:solidFill>
                <a:effectLst/>
                <a:latin typeface="Calibri" panose="020F0502020204030204" pitchFamily="34" charset="0"/>
                <a:ea typeface="+mn-ea"/>
                <a:cs typeface="+mn-cs"/>
              </a:rPr>
              <a:t>Behavioral questions can be a the most</a:t>
            </a:r>
            <a:r>
              <a:rPr lang="en-US" sz="1200" b="0" kern="1200" spc="0" baseline="0" dirty="0">
                <a:solidFill>
                  <a:schemeClr val="tx1"/>
                </a:solidFill>
                <a:effectLst/>
                <a:latin typeface="Calibri" panose="020F0502020204030204" pitchFamily="34" charset="0"/>
                <a:ea typeface="+mn-ea"/>
                <a:cs typeface="+mn-cs"/>
              </a:rPr>
              <a:t> difficult to answer.  </a:t>
            </a:r>
          </a:p>
          <a:p>
            <a:pPr marL="171450" indent="-171450">
              <a:buFont typeface="Arial" panose="020B0604020202020204" pitchFamily="34" charset="0"/>
              <a:buChar char="•"/>
            </a:pPr>
            <a:r>
              <a:rPr lang="en-US" sz="1200" b="0" kern="1200" spc="0" baseline="0" dirty="0">
                <a:solidFill>
                  <a:schemeClr val="tx1"/>
                </a:solidFill>
                <a:effectLst/>
                <a:latin typeface="Calibri" panose="020F0502020204030204" pitchFamily="34" charset="0"/>
                <a:ea typeface="+mn-ea"/>
                <a:cs typeface="+mn-cs"/>
              </a:rPr>
              <a:t>The employer is looking for specific situations that you’ve encountered and how you dealt with them.  </a:t>
            </a:r>
          </a:p>
          <a:p>
            <a:pPr marL="171450" indent="-171450">
              <a:buFont typeface="Arial" panose="020B0604020202020204" pitchFamily="34" charset="0"/>
              <a:buChar char="•"/>
            </a:pPr>
            <a:r>
              <a:rPr lang="en-US" sz="1200" b="0" kern="1200" spc="0" baseline="0" dirty="0">
                <a:solidFill>
                  <a:schemeClr val="tx1"/>
                </a:solidFill>
                <a:effectLst/>
                <a:latin typeface="Calibri" panose="020F0502020204030204" pitchFamily="34" charset="0"/>
                <a:ea typeface="+mn-ea"/>
                <a:cs typeface="+mn-cs"/>
              </a:rPr>
              <a:t>Your responses will help the employer to identify how you’ll respond to similar situations in the future.  It’s key for you to prepare for these questions as much as possible.  </a:t>
            </a:r>
          </a:p>
          <a:p>
            <a:pPr marL="171450" indent="-171450">
              <a:buFont typeface="Arial" panose="020B0604020202020204" pitchFamily="34" charset="0"/>
              <a:buChar char="•"/>
            </a:pPr>
            <a:r>
              <a:rPr lang="en-US" sz="1200" b="0" kern="1200" spc="0" baseline="0" dirty="0">
                <a:solidFill>
                  <a:schemeClr val="tx1"/>
                </a:solidFill>
                <a:effectLst/>
                <a:latin typeface="Calibri" panose="020F0502020204030204" pitchFamily="34" charset="0"/>
                <a:ea typeface="+mn-ea"/>
                <a:cs typeface="+mn-cs"/>
              </a:rPr>
              <a:t>You could have interview that is all behavioral questions, or one in which you get a few behavioral questions.</a:t>
            </a:r>
          </a:p>
          <a:p>
            <a:pPr marL="171450" indent="-171450">
              <a:buFont typeface="Arial" panose="020B0604020202020204" pitchFamily="34" charset="0"/>
              <a:buChar char="•"/>
            </a:pPr>
            <a:r>
              <a:rPr lang="en-US" sz="1200" b="0" kern="1200" spc="0" baseline="0" dirty="0">
                <a:solidFill>
                  <a:schemeClr val="tx1"/>
                </a:solidFill>
                <a:effectLst/>
                <a:latin typeface="Calibri" panose="020F0502020204030204" pitchFamily="34" charset="0"/>
                <a:ea typeface="+mn-ea"/>
                <a:cs typeface="+mn-cs"/>
              </a:rPr>
              <a:t>Some examples are;</a:t>
            </a:r>
          </a:p>
          <a:p>
            <a:pPr marL="0" indent="0">
              <a:buFont typeface="+mj-lt"/>
              <a:buNone/>
            </a:pPr>
            <a:r>
              <a:rPr lang="en-US" sz="1200" b="0" kern="0" spc="0" baseline="0" dirty="0">
                <a:solidFill>
                  <a:schemeClr val="tx1"/>
                </a:solidFill>
                <a:latin typeface="Calibri" panose="020F0502020204030204" pitchFamily="34" charset="0"/>
                <a:cs typeface="Arial" panose="020B0604020202020204" pitchFamily="34" charset="0"/>
              </a:rPr>
              <a:t>1. Give me an example of how you have set goals.</a:t>
            </a:r>
          </a:p>
          <a:p>
            <a:pPr marL="628650" lvl="1" indent="-171450">
              <a:buFont typeface="Arial" panose="020B0604020202020204" pitchFamily="34" charset="0"/>
              <a:buChar char="•"/>
            </a:pPr>
            <a:r>
              <a:rPr lang="en-US" sz="1200" b="0" kern="0" spc="0" baseline="0" dirty="0">
                <a:solidFill>
                  <a:schemeClr val="tx1"/>
                </a:solidFill>
                <a:latin typeface="Calibri" panose="020F0502020204030204" pitchFamily="34" charset="0"/>
                <a:cs typeface="Arial" panose="020B0604020202020204" pitchFamily="34" charset="0"/>
              </a:rPr>
              <a:t>If you aren’t prepared, interviewers will notice when you stumble through your answer and end up rambling.</a:t>
            </a:r>
          </a:p>
          <a:p>
            <a:pPr marL="628650" lvl="1" indent="-171450">
              <a:buFont typeface="Arial" panose="020B0604020202020204" pitchFamily="34" charset="0"/>
              <a:buChar char="•"/>
            </a:pPr>
            <a:r>
              <a:rPr lang="en-US" sz="1200" b="0" kern="0" spc="0" baseline="0" dirty="0">
                <a:solidFill>
                  <a:schemeClr val="tx1"/>
                </a:solidFill>
                <a:latin typeface="Calibri" panose="020F0502020204030204" pitchFamily="34" charset="0"/>
                <a:cs typeface="Arial" panose="020B0604020202020204" pitchFamily="34" charset="0"/>
              </a:rPr>
              <a:t>You can prepare a number of “example” answers that can be used for various questions.</a:t>
            </a:r>
          </a:p>
          <a:p>
            <a:pPr marL="0" indent="0">
              <a:buFont typeface="+mj-lt"/>
              <a:buNone/>
            </a:pPr>
            <a:r>
              <a:rPr lang="en-US" sz="2800" b="0" spc="0" dirty="0">
                <a:solidFill>
                  <a:schemeClr val="tx1"/>
                </a:solidFill>
                <a:latin typeface="Arial" panose="020B0604020202020204" pitchFamily="34" charset="0"/>
                <a:cs typeface="Arial" panose="020B0604020202020204" pitchFamily="34" charset="0"/>
              </a:rPr>
              <a:t>2. Describe a time you had to solve a difficult problem. </a:t>
            </a:r>
            <a:endParaRPr lang="en-US" sz="2800" b="0" spc="0" baseline="0" dirty="0">
              <a:solidFill>
                <a:schemeClr val="tx1"/>
              </a:solidFill>
              <a:latin typeface="Arial" panose="020B0604020202020204" pitchFamily="34" charset="0"/>
              <a:cs typeface="Arial" panose="020B0604020202020204" pitchFamily="34" charset="0"/>
            </a:endParaRP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kern="0" spc="0" baseline="0" dirty="0">
                <a:solidFill>
                  <a:schemeClr val="tx1"/>
                </a:solidFill>
                <a:latin typeface="Calibri" panose="020F0502020204030204" pitchFamily="34" charset="0"/>
                <a:cs typeface="Arial" panose="020B0604020202020204" pitchFamily="34" charset="0"/>
              </a:rPr>
              <a:t>It’s important to be able to show the process you go through when presented with a problem.</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kern="0" spc="0" baseline="0" dirty="0">
                <a:solidFill>
                  <a:schemeClr val="tx1"/>
                </a:solidFill>
                <a:latin typeface="Calibri" panose="020F0502020204030204" pitchFamily="34" charset="0"/>
                <a:cs typeface="Arial" panose="020B0604020202020204" pitchFamily="34" charset="0"/>
              </a:rPr>
              <a:t>State the problem and the steps you followed to reach the solution.</a:t>
            </a:r>
          </a:p>
          <a:p>
            <a:pPr marL="0" indent="0">
              <a:buFont typeface="Arial" panose="020B0604020202020204" pitchFamily="34" charset="0"/>
              <a:buNone/>
            </a:pPr>
            <a:r>
              <a:rPr lang="en-US" sz="2800" b="0" spc="0" baseline="0" dirty="0">
                <a:solidFill>
                  <a:schemeClr val="tx1"/>
                </a:solidFill>
                <a:latin typeface="Arial" panose="020B0604020202020204" pitchFamily="34" charset="0"/>
                <a:cs typeface="Arial" panose="020B0604020202020204" pitchFamily="34" charset="0"/>
              </a:rPr>
              <a:t>3. Tell me about a time when you took the lead on a challenging project.</a:t>
            </a:r>
          </a:p>
          <a:p>
            <a:pPr marL="630936" lvl="1" indent="-173736">
              <a:buFont typeface="Arial" panose="020B0604020202020204" pitchFamily="34" charset="0"/>
              <a:buChar char="•"/>
            </a:pPr>
            <a:r>
              <a:rPr lang="en-US" sz="2800" b="0" spc="0" baseline="0" dirty="0">
                <a:solidFill>
                  <a:schemeClr val="tx1"/>
                </a:solidFill>
                <a:latin typeface="Arial" panose="020B0604020202020204" pitchFamily="34" charset="0"/>
                <a:cs typeface="Arial" panose="020B0604020202020204" pitchFamily="34" charset="0"/>
              </a:rPr>
              <a:t>Even if you haven’t had the title of lead worker, supervisor, or manager, give examples of when you recognized a job needed to be done and you did it.</a:t>
            </a:r>
          </a:p>
          <a:p>
            <a:pPr marL="630936" lvl="1" indent="-173736">
              <a:buFont typeface="Arial" panose="020B0604020202020204" pitchFamily="34" charset="0"/>
              <a:buChar char="•"/>
            </a:pPr>
            <a:r>
              <a:rPr lang="en-US" sz="2800" b="0" spc="0" baseline="0" dirty="0">
                <a:solidFill>
                  <a:schemeClr val="tx1"/>
                </a:solidFill>
                <a:latin typeface="Arial" panose="020B0604020202020204" pitchFamily="34" charset="0"/>
                <a:cs typeface="Arial" panose="020B0604020202020204" pitchFamily="34" charset="0"/>
              </a:rPr>
              <a:t>You can use an example outside of work if it fits, however, work or school related are usually preferred.</a:t>
            </a:r>
          </a:p>
          <a:p>
            <a:pPr marL="173736" lvl="0" indent="-173736">
              <a:buFont typeface="Arial" panose="020B0604020202020204" pitchFamily="34" charset="0"/>
              <a:buChar char="•"/>
            </a:pPr>
            <a:r>
              <a:rPr lang="en-US" sz="2800" b="0" spc="0" baseline="0" dirty="0">
                <a:solidFill>
                  <a:schemeClr val="tx1"/>
                </a:solidFill>
                <a:latin typeface="Arial" panose="020B0604020202020204" pitchFamily="34" charset="0"/>
                <a:cs typeface="Arial" panose="020B0604020202020204" pitchFamily="34" charset="0"/>
              </a:rPr>
              <a:t>When responding describe what you did in the situation. They are assessing </a:t>
            </a:r>
            <a:r>
              <a:rPr lang="en-US" sz="2800" b="0" u="sng" spc="0" baseline="0" dirty="0">
                <a:solidFill>
                  <a:schemeClr val="tx1"/>
                </a:solidFill>
                <a:latin typeface="Arial" panose="020B0604020202020204" pitchFamily="34" charset="0"/>
                <a:cs typeface="Arial" panose="020B0604020202020204" pitchFamily="34" charset="0"/>
              </a:rPr>
              <a:t>your</a:t>
            </a:r>
            <a:r>
              <a:rPr lang="en-US" sz="2800" b="0" spc="0" baseline="0" dirty="0">
                <a:solidFill>
                  <a:schemeClr val="tx1"/>
                </a:solidFill>
                <a:latin typeface="Arial" panose="020B0604020202020204" pitchFamily="34" charset="0"/>
                <a:cs typeface="Arial" panose="020B0604020202020204" pitchFamily="34" charset="0"/>
              </a:rPr>
              <a:t> behavior.</a:t>
            </a:r>
          </a:p>
          <a:p>
            <a:pPr marL="173736" lvl="0" indent="-173736">
              <a:buFont typeface="Arial" panose="020B0604020202020204" pitchFamily="34" charset="0"/>
              <a:buChar char="•"/>
            </a:pPr>
            <a:r>
              <a:rPr lang="en-US" sz="2800" b="0" spc="0" baseline="0" dirty="0">
                <a:solidFill>
                  <a:schemeClr val="tx1"/>
                </a:solidFill>
                <a:latin typeface="Arial" panose="020B0604020202020204" pitchFamily="34" charset="0"/>
                <a:cs typeface="Arial" panose="020B0604020202020204" pitchFamily="34" charset="0"/>
              </a:rPr>
              <a:t>Keep in mind the qualities and characteristics the company is interested in.</a:t>
            </a:r>
          </a:p>
          <a:p>
            <a:pPr marL="173736" lvl="0" indent="-173736">
              <a:buFont typeface="Arial" panose="020B0604020202020204" pitchFamily="34" charset="0"/>
              <a:buChar char="•"/>
            </a:pPr>
            <a:r>
              <a:rPr lang="en-US" sz="2800" b="0" spc="0" baseline="0" dirty="0">
                <a:solidFill>
                  <a:schemeClr val="tx1"/>
                </a:solidFill>
                <a:latin typeface="Arial" panose="020B0604020202020204" pitchFamily="34" charset="0"/>
                <a:cs typeface="Arial" panose="020B0604020202020204" pitchFamily="34" charset="0"/>
              </a:rPr>
              <a:t>An excellent way to prepare answers for behavioral questions is to develop short stories that quickly explain the situation and outcome. You can use the STAR method to effectively answer these questions.</a:t>
            </a:r>
            <a:endParaRPr lang="en-US" sz="2800" b="0" spc="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3398628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pic>
        <p:nvPicPr>
          <p:cNvPr id="4" name="Picture 5" descr="Collage of Minnesota people and scenery">
            <a:extLst>
              <a:ext uri="{FF2B5EF4-FFF2-40B4-BE49-F238E27FC236}">
                <a16:creationId xmlns:a16="http://schemas.microsoft.com/office/drawing/2014/main" id="{71BAB98D-98D6-40B7-9188-837B4A13DE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86438" y="0"/>
            <a:ext cx="64293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C67A0AC-DB2A-43E2-A870-1D482B60E7E8}"/>
              </a:ext>
            </a:extLst>
          </p:cNvPr>
          <p:cNvSpPr/>
          <p:nvPr userDrawn="1"/>
        </p:nvSpPr>
        <p:spPr>
          <a:xfrm>
            <a:off x="0" y="2276475"/>
            <a:ext cx="12192000" cy="3055938"/>
          </a:xfrm>
          <a:prstGeom prst="rect">
            <a:avLst/>
          </a:prstGeom>
          <a:solidFill>
            <a:srgbClr val="005CAB"/>
          </a:solidFill>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pic>
        <p:nvPicPr>
          <p:cNvPr id="7" name="Picture 8" descr="CareerForce, Minnesota's Career Resource">
            <a:extLst>
              <a:ext uri="{FF2B5EF4-FFF2-40B4-BE49-F238E27FC236}">
                <a16:creationId xmlns:a16="http://schemas.microsoft.com/office/drawing/2014/main" id="{B4C5B5AF-679B-4FFC-A0C3-46449F743A5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3250" y="357188"/>
            <a:ext cx="4259263"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4"/>
          <p:cNvSpPr>
            <a:spLocks noGrp="1"/>
          </p:cNvSpPr>
          <p:nvPr>
            <p:ph type="body" sz="quarter" idx="17"/>
          </p:nvPr>
        </p:nvSpPr>
        <p:spPr bwMode="black">
          <a:xfrm>
            <a:off x="838200" y="4406289"/>
            <a:ext cx="10515600" cy="711465"/>
          </a:xfrm>
        </p:spPr>
        <p:txBody>
          <a:bodyPr>
            <a:normAutofit/>
          </a:bodyPr>
          <a:lstStyle>
            <a:lvl1pPr marL="0" indent="0" algn="ctr">
              <a:buNone/>
              <a:defRPr sz="1900">
                <a:solidFill>
                  <a:schemeClr val="bg1"/>
                </a:solidFill>
                <a:latin typeface="Arial"/>
              </a:defRPr>
            </a:lvl1pPr>
          </a:lstStyle>
          <a:p>
            <a:pPr lvl="0"/>
            <a:r>
              <a:rPr lang="en-US"/>
              <a:t>Click to edit Master text styles</a:t>
            </a:r>
          </a:p>
        </p:txBody>
      </p:sp>
      <p:sp>
        <p:nvSpPr>
          <p:cNvPr id="8" name="Date Placeholder 5">
            <a:extLst>
              <a:ext uri="{FF2B5EF4-FFF2-40B4-BE49-F238E27FC236}">
                <a16:creationId xmlns:a16="http://schemas.microsoft.com/office/drawing/2014/main" id="{AFB24F53-0000-4C5A-B326-3F89D5BA1604}"/>
              </a:ext>
            </a:extLst>
          </p:cNvPr>
          <p:cNvSpPr>
            <a:spLocks noGrp="1"/>
          </p:cNvSpPr>
          <p:nvPr>
            <p:ph type="dt" sz="half" idx="18"/>
          </p:nvPr>
        </p:nvSpPr>
        <p:spPr>
          <a:xfrm>
            <a:off x="274638" y="6356350"/>
            <a:ext cx="1358900" cy="365125"/>
          </a:xfrm>
        </p:spPr>
        <p:txBody>
          <a:bodyPr/>
          <a:lstStyle>
            <a:lvl1pPr>
              <a:defRPr dirty="0">
                <a:solidFill>
                  <a:schemeClr val="bg2">
                    <a:lumMod val="90000"/>
                  </a:schemeClr>
                </a:solidFill>
                <a:latin typeface="Arial"/>
              </a:defRPr>
            </a:lvl1pPr>
          </a:lstStyle>
          <a:p>
            <a:pPr>
              <a:defRPr/>
            </a:pPr>
            <a:endParaRPr lang="en-US"/>
          </a:p>
        </p:txBody>
      </p:sp>
      <p:sp>
        <p:nvSpPr>
          <p:cNvPr id="12" name="Title 2"/>
          <p:cNvSpPr>
            <a:spLocks noGrp="1"/>
          </p:cNvSpPr>
          <p:nvPr>
            <p:ph type="ctrTitle"/>
          </p:nvPr>
        </p:nvSpPr>
        <p:spPr bwMode="white">
          <a:xfrm>
            <a:off x="266700" y="2623984"/>
            <a:ext cx="11658600" cy="1485725"/>
          </a:xfrm>
          <a:noFill/>
        </p:spPr>
        <p:txBody>
          <a:bodyPr lIns="182870" tIns="91436" rIns="182870" bIns="91436">
            <a:normAutofit/>
          </a:bodyPr>
          <a:lstStyle>
            <a:lvl1pPr algn="ctr">
              <a:defRPr sz="3600" b="1">
                <a:solidFill>
                  <a:schemeClr val="bg1"/>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3409333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5DA9548B-593B-4A4F-AE3E-DF6CBFCEA98C}"/>
              </a:ext>
            </a:extLst>
          </p:cNvPr>
          <p:cNvSpPr/>
          <p:nvPr userDrawn="1"/>
        </p:nvSpPr>
        <p:spPr bwMode="black">
          <a:xfrm>
            <a:off x="-3174" y="0"/>
            <a:ext cx="12191999"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8" name="Rectangle 10">
            <a:extLst>
              <a:ext uri="{FF2B5EF4-FFF2-40B4-BE49-F238E27FC236}">
                <a16:creationId xmlns:a16="http://schemas.microsoft.com/office/drawing/2014/main" id="{A6766063-0B8A-4881-9428-DEF0BE2D815D}"/>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19" name="Picture Placeholder 3"/>
          <p:cNvSpPr>
            <a:spLocks noGrp="1"/>
          </p:cNvSpPr>
          <p:nvPr>
            <p:ph type="pic" sz="quarter" idx="13"/>
          </p:nvPr>
        </p:nvSpPr>
        <p:spPr bwMode="gray">
          <a:xfrm>
            <a:off x="806334" y="2571731"/>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4" name="Text Placeholder 4"/>
          <p:cNvSpPr>
            <a:spLocks noGrp="1"/>
          </p:cNvSpPr>
          <p:nvPr>
            <p:ph type="body" sz="quarter" idx="16"/>
          </p:nvPr>
        </p:nvSpPr>
        <p:spPr bwMode="black">
          <a:xfrm>
            <a:off x="2876551" y="2571733"/>
            <a:ext cx="2866328" cy="1858809"/>
          </a:xfrm>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5" name="Picture Placeholder 5"/>
          <p:cNvSpPr>
            <a:spLocks noGrp="1"/>
          </p:cNvSpPr>
          <p:nvPr>
            <p:ph type="pic" sz="quarter" idx="17"/>
          </p:nvPr>
        </p:nvSpPr>
        <p:spPr bwMode="gray">
          <a:xfrm>
            <a:off x="6199808" y="2571731"/>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6" name="Text Placeholder 6"/>
          <p:cNvSpPr>
            <a:spLocks noGrp="1"/>
          </p:cNvSpPr>
          <p:nvPr>
            <p:ph type="body" sz="quarter" idx="18"/>
          </p:nvPr>
        </p:nvSpPr>
        <p:spPr bwMode="black">
          <a:xfrm>
            <a:off x="8270023" y="2571733"/>
            <a:ext cx="2866328" cy="1858809"/>
          </a:xfrm>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9" name="Footer Placeholder 6">
            <a:extLst>
              <a:ext uri="{FF2B5EF4-FFF2-40B4-BE49-F238E27FC236}">
                <a16:creationId xmlns:a16="http://schemas.microsoft.com/office/drawing/2014/main" id="{1A9E069A-66C8-4F65-B63C-639994EA9174}"/>
              </a:ext>
            </a:extLst>
          </p:cNvPr>
          <p:cNvSpPr>
            <a:spLocks noGrp="1"/>
          </p:cNvSpPr>
          <p:nvPr>
            <p:ph type="ftr" sz="quarter" idx="19"/>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C4CA5A90-6F35-468B-AC22-C3C308DB8D0A}"/>
              </a:ext>
            </a:extLst>
          </p:cNvPr>
          <p:cNvSpPr>
            <a:spLocks noGrp="1"/>
          </p:cNvSpPr>
          <p:nvPr>
            <p:ph type="title"/>
          </p:nvPr>
        </p:nvSpPr>
        <p:spPr>
          <a:xfrm>
            <a:off x="806334" y="101155"/>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15020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Pr>
        <a:solidFill>
          <a:schemeClr val="bg1"/>
        </a:solidFill>
        <a:effectLst/>
      </p:bgPr>
    </p:bg>
    <p:spTree>
      <p:nvGrpSpPr>
        <p:cNvPr id="1" name=""/>
        <p:cNvGrpSpPr/>
        <p:nvPr/>
      </p:nvGrpSpPr>
      <p:grpSpPr>
        <a:xfrm>
          <a:off x="0" y="0"/>
          <a:ext cx="0" cy="0"/>
          <a:chOff x="0" y="0"/>
          <a:chExt cx="0" cy="0"/>
        </a:xfrm>
      </p:grpSpPr>
      <p:sp>
        <p:nvSpPr>
          <p:cNvPr id="16" name="Rectangle 1">
            <a:extLst>
              <a:ext uri="{FF2B5EF4-FFF2-40B4-BE49-F238E27FC236}">
                <a16:creationId xmlns:a16="http://schemas.microsoft.com/office/drawing/2014/main" id="{07CF8ABA-2986-4AF4-AEE4-CB3427F9803D}"/>
              </a:ext>
            </a:extLst>
          </p:cNvPr>
          <p:cNvSpPr/>
          <p:nvPr userDrawn="1"/>
        </p:nvSpPr>
        <p:spPr bwMode="black">
          <a:xfrm>
            <a:off x="-3174" y="0"/>
            <a:ext cx="12192000"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7" name="Rectangle 14">
            <a:extLst>
              <a:ext uri="{FF2B5EF4-FFF2-40B4-BE49-F238E27FC236}">
                <a16:creationId xmlns:a16="http://schemas.microsoft.com/office/drawing/2014/main" id="{7BCB21C6-69B7-474D-B0C7-56A9CA25C9F8}"/>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6" name="Picture Placeholder 3"/>
          <p:cNvSpPr>
            <a:spLocks noGrp="1"/>
          </p:cNvSpPr>
          <p:nvPr>
            <p:ph type="pic" sz="quarter" idx="13"/>
          </p:nvPr>
        </p:nvSpPr>
        <p:spPr bwMode="gray">
          <a:xfrm>
            <a:off x="806332" y="1981900"/>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7" name="Text Placeholder 4"/>
          <p:cNvSpPr>
            <a:spLocks noGrp="1"/>
          </p:cNvSpPr>
          <p:nvPr>
            <p:ph type="body" sz="quarter" idx="15"/>
          </p:nvPr>
        </p:nvSpPr>
        <p:spPr bwMode="black">
          <a:xfrm>
            <a:off x="581720" y="4345148"/>
            <a:ext cx="2542477" cy="1623853"/>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0" name="Picture Placeholder 5"/>
          <p:cNvSpPr>
            <a:spLocks noGrp="1"/>
          </p:cNvSpPr>
          <p:nvPr>
            <p:ph type="pic" sz="quarter" idx="16"/>
          </p:nvPr>
        </p:nvSpPr>
        <p:spPr bwMode="gray">
          <a:xfrm>
            <a:off x="3646177"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1" name="Text Placeholder 6"/>
          <p:cNvSpPr>
            <a:spLocks noGrp="1"/>
          </p:cNvSpPr>
          <p:nvPr>
            <p:ph type="body" sz="quarter" idx="17"/>
          </p:nvPr>
        </p:nvSpPr>
        <p:spPr bwMode="black">
          <a:xfrm>
            <a:off x="3421564"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2" name="Picture Placeholder 7"/>
          <p:cNvSpPr>
            <a:spLocks noGrp="1"/>
          </p:cNvSpPr>
          <p:nvPr>
            <p:ph type="pic" sz="quarter" idx="18"/>
          </p:nvPr>
        </p:nvSpPr>
        <p:spPr bwMode="gray">
          <a:xfrm>
            <a:off x="6486021"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3" name="Text Placeholder 8"/>
          <p:cNvSpPr>
            <a:spLocks noGrp="1"/>
          </p:cNvSpPr>
          <p:nvPr>
            <p:ph type="body" sz="quarter" idx="19"/>
          </p:nvPr>
        </p:nvSpPr>
        <p:spPr bwMode="black">
          <a:xfrm>
            <a:off x="6261408"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4" name="Picture Placeholder 9"/>
          <p:cNvSpPr>
            <a:spLocks noGrp="1"/>
          </p:cNvSpPr>
          <p:nvPr>
            <p:ph type="pic" sz="quarter" idx="20"/>
          </p:nvPr>
        </p:nvSpPr>
        <p:spPr bwMode="gray">
          <a:xfrm>
            <a:off x="9325865"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5" name="Text Placeholder 10"/>
          <p:cNvSpPr>
            <a:spLocks noGrp="1"/>
          </p:cNvSpPr>
          <p:nvPr>
            <p:ph type="body" sz="quarter" idx="21"/>
          </p:nvPr>
        </p:nvSpPr>
        <p:spPr bwMode="black">
          <a:xfrm>
            <a:off x="9101252" y="4341163"/>
            <a:ext cx="2542477" cy="1627839"/>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8" name="Footer Placeholder 6">
            <a:extLst>
              <a:ext uri="{FF2B5EF4-FFF2-40B4-BE49-F238E27FC236}">
                <a16:creationId xmlns:a16="http://schemas.microsoft.com/office/drawing/2014/main" id="{4DA569E6-2B5C-4E2C-BA52-5C269F1EB8C3}"/>
              </a:ext>
            </a:extLst>
          </p:cNvPr>
          <p:cNvSpPr>
            <a:spLocks noGrp="1"/>
          </p:cNvSpPr>
          <p:nvPr>
            <p:ph type="ftr" sz="quarter" idx="22"/>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E8657A61-BF5D-4E45-9162-A3294DE5D29F}"/>
              </a:ext>
            </a:extLst>
          </p:cNvPr>
          <p:cNvSpPr>
            <a:spLocks noGrp="1"/>
          </p:cNvSpPr>
          <p:nvPr>
            <p:ph type="title"/>
          </p:nvPr>
        </p:nvSpPr>
        <p:spPr>
          <a:xfrm>
            <a:off x="706241" y="9525"/>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06898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Pr>
        <a:solidFill>
          <a:schemeClr val="bg1"/>
        </a:solidFill>
        <a:effectLst/>
      </p:bgPr>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DCA200C-EE20-4F54-81B6-FE8DAF4FA1C8}"/>
              </a:ext>
            </a:extLst>
          </p:cNvPr>
          <p:cNvSpPr/>
          <p:nvPr userDrawn="1"/>
        </p:nvSpPr>
        <p:spPr bwMode="black">
          <a:xfrm>
            <a:off x="-19878" y="0"/>
            <a:ext cx="12208703"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4" name="Rectangle 12">
            <a:extLst>
              <a:ext uri="{FF2B5EF4-FFF2-40B4-BE49-F238E27FC236}">
                <a16:creationId xmlns:a16="http://schemas.microsoft.com/office/drawing/2014/main" id="{0E5CBC90-21B0-42FE-9214-90B151804418}"/>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6" name="Picture Placeholder 3"/>
          <p:cNvSpPr>
            <a:spLocks noGrp="1"/>
          </p:cNvSpPr>
          <p:nvPr>
            <p:ph type="pic" sz="quarter" idx="13"/>
          </p:nvPr>
        </p:nvSpPr>
        <p:spPr bwMode="gray">
          <a:xfrm>
            <a:off x="1697856" y="1981900"/>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7" name="Text Placeholder 4"/>
          <p:cNvSpPr>
            <a:spLocks noGrp="1"/>
          </p:cNvSpPr>
          <p:nvPr>
            <p:ph type="body" sz="quarter" idx="15"/>
          </p:nvPr>
        </p:nvSpPr>
        <p:spPr bwMode="black">
          <a:xfrm>
            <a:off x="1473244" y="4345148"/>
            <a:ext cx="2542477" cy="1623853"/>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0" name="Picture Placeholder 5"/>
          <p:cNvSpPr>
            <a:spLocks noGrp="1"/>
          </p:cNvSpPr>
          <p:nvPr>
            <p:ph type="pic" sz="quarter" idx="16"/>
          </p:nvPr>
        </p:nvSpPr>
        <p:spPr bwMode="gray">
          <a:xfrm>
            <a:off x="4936053"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1" name="Text Placeholder 6"/>
          <p:cNvSpPr>
            <a:spLocks noGrp="1"/>
          </p:cNvSpPr>
          <p:nvPr>
            <p:ph type="body" sz="quarter" idx="17"/>
          </p:nvPr>
        </p:nvSpPr>
        <p:spPr bwMode="black">
          <a:xfrm>
            <a:off x="4712236"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2" name="Picture Placeholder 7"/>
          <p:cNvSpPr>
            <a:spLocks noGrp="1"/>
          </p:cNvSpPr>
          <p:nvPr>
            <p:ph type="pic" sz="quarter" idx="18"/>
          </p:nvPr>
        </p:nvSpPr>
        <p:spPr bwMode="gray">
          <a:xfrm>
            <a:off x="8174248"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3" name="Text Placeholder 8"/>
          <p:cNvSpPr>
            <a:spLocks noGrp="1"/>
          </p:cNvSpPr>
          <p:nvPr>
            <p:ph type="body" sz="quarter" idx="19"/>
          </p:nvPr>
        </p:nvSpPr>
        <p:spPr bwMode="black">
          <a:xfrm>
            <a:off x="7949636"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5" name="Footer Placeholder 6">
            <a:extLst>
              <a:ext uri="{FF2B5EF4-FFF2-40B4-BE49-F238E27FC236}">
                <a16:creationId xmlns:a16="http://schemas.microsoft.com/office/drawing/2014/main" id="{5D122BA2-E987-4E11-9C0E-535B0E8B2FDF}"/>
              </a:ext>
            </a:extLst>
          </p:cNvPr>
          <p:cNvSpPr>
            <a:spLocks noGrp="1"/>
          </p:cNvSpPr>
          <p:nvPr>
            <p:ph type="ftr" sz="quarter" idx="20"/>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181474F8-3906-4E79-AC80-6FFC08430222}"/>
              </a:ext>
            </a:extLst>
          </p:cNvPr>
          <p:cNvSpPr>
            <a:spLocks noGrp="1"/>
          </p:cNvSpPr>
          <p:nvPr>
            <p:ph type="title"/>
          </p:nvPr>
        </p:nvSpPr>
        <p:spPr>
          <a:xfrm>
            <a:off x="836612" y="-6488"/>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9431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59F6E0E1-6D2D-47A3-A553-5B2906257B71}"/>
              </a:ext>
            </a:extLst>
          </p:cNvPr>
          <p:cNvSpPr/>
          <p:nvPr userDrawn="1"/>
        </p:nvSpPr>
        <p:spPr bwMode="black">
          <a:xfrm>
            <a:off x="-3174" y="0"/>
            <a:ext cx="12191999"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8" name="Rectangle 10">
            <a:extLst>
              <a:ext uri="{FF2B5EF4-FFF2-40B4-BE49-F238E27FC236}">
                <a16:creationId xmlns:a16="http://schemas.microsoft.com/office/drawing/2014/main" id="{101AB0BF-6C67-4F79-91D4-956632212107}"/>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12" name="Picture Placeholder 3"/>
          <p:cNvSpPr>
            <a:spLocks noGrp="1"/>
          </p:cNvSpPr>
          <p:nvPr>
            <p:ph type="pic" sz="quarter" idx="13"/>
          </p:nvPr>
        </p:nvSpPr>
        <p:spPr bwMode="gray">
          <a:xfrm>
            <a:off x="806334" y="2800330"/>
            <a:ext cx="1858809" cy="1858809"/>
          </a:xfrm>
          <a:prstGeom prst="rect">
            <a:avLst/>
          </a:prstGeom>
          <a:no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5" name="Text Placeholder 4"/>
          <p:cNvSpPr>
            <a:spLocks noGrp="1"/>
          </p:cNvSpPr>
          <p:nvPr>
            <p:ph type="body" sz="quarter" idx="16"/>
          </p:nvPr>
        </p:nvSpPr>
        <p:spPr bwMode="black">
          <a:xfrm>
            <a:off x="2876551" y="2800331"/>
            <a:ext cx="2866328" cy="1858809"/>
          </a:xfrm>
          <a:noFill/>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16" name="Picture Placeholder 5"/>
          <p:cNvSpPr>
            <a:spLocks noGrp="1"/>
          </p:cNvSpPr>
          <p:nvPr>
            <p:ph type="pic" sz="quarter" idx="17"/>
          </p:nvPr>
        </p:nvSpPr>
        <p:spPr bwMode="gray">
          <a:xfrm>
            <a:off x="6199808" y="2800330"/>
            <a:ext cx="1858809" cy="1858809"/>
          </a:xfrm>
          <a:prstGeom prst="rect">
            <a:avLst/>
          </a:prstGeom>
          <a:no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7" name="Text Placeholder 6"/>
          <p:cNvSpPr>
            <a:spLocks noGrp="1"/>
          </p:cNvSpPr>
          <p:nvPr>
            <p:ph type="body" sz="quarter" idx="18"/>
          </p:nvPr>
        </p:nvSpPr>
        <p:spPr bwMode="black">
          <a:xfrm>
            <a:off x="8270023" y="2800331"/>
            <a:ext cx="2866328" cy="1858809"/>
          </a:xfrm>
          <a:noFill/>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9" name="Footer Placeholder 6">
            <a:extLst>
              <a:ext uri="{FF2B5EF4-FFF2-40B4-BE49-F238E27FC236}">
                <a16:creationId xmlns:a16="http://schemas.microsoft.com/office/drawing/2014/main" id="{2611578C-1039-4159-A789-A43CEC5570AB}"/>
              </a:ext>
            </a:extLst>
          </p:cNvPr>
          <p:cNvSpPr>
            <a:spLocks noGrp="1"/>
          </p:cNvSpPr>
          <p:nvPr>
            <p:ph type="ftr" sz="quarter" idx="19"/>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22F7A195-A31C-4C55-8FFD-58F754C3EEB1}"/>
              </a:ext>
            </a:extLst>
          </p:cNvPr>
          <p:cNvSpPr>
            <a:spLocks noGrp="1"/>
          </p:cNvSpPr>
          <p:nvPr>
            <p:ph type="title"/>
          </p:nvPr>
        </p:nvSpPr>
        <p:spPr>
          <a:xfrm>
            <a:off x="806334" y="9525"/>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99562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rgbClr val="005CAB"/>
        </a:solidFill>
        <a:effectLst/>
      </p:bgPr>
    </p:bg>
    <p:spTree>
      <p:nvGrpSpPr>
        <p:cNvPr id="1" name=""/>
        <p:cNvGrpSpPr/>
        <p:nvPr/>
      </p:nvGrpSpPr>
      <p:grpSpPr>
        <a:xfrm>
          <a:off x="0" y="0"/>
          <a:ext cx="0" cy="0"/>
          <a:chOff x="0" y="0"/>
          <a:chExt cx="0" cy="0"/>
        </a:xfrm>
      </p:grpSpPr>
      <p:sp>
        <p:nvSpPr>
          <p:cNvPr id="4" name="Rounded Rectangular Callout 1">
            <a:extLst>
              <a:ext uri="{FF2B5EF4-FFF2-40B4-BE49-F238E27FC236}">
                <a16:creationId xmlns:a16="http://schemas.microsoft.com/office/drawing/2014/main" id="{1D279CAB-A9D0-46F2-BEB8-B182261C8BB2}"/>
              </a:ext>
            </a:extLst>
          </p:cNvPr>
          <p:cNvSpPr/>
          <p:nvPr userDrawn="1"/>
        </p:nvSpPr>
        <p:spPr bwMode="white">
          <a:xfrm>
            <a:off x="866775" y="601663"/>
            <a:ext cx="10515600" cy="5449887"/>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8" name="Text Placeholder 3"/>
          <p:cNvSpPr>
            <a:spLocks noGrp="1"/>
          </p:cNvSpPr>
          <p:nvPr>
            <p:ph type="body" sz="quarter" idx="13"/>
          </p:nvPr>
        </p:nvSpPr>
        <p:spPr bwMode="black">
          <a:xfrm>
            <a:off x="1387736" y="4126417"/>
            <a:ext cx="9488245" cy="1015739"/>
          </a:xfrm>
        </p:spPr>
        <p:txBody>
          <a:bodyPr anchor="ctr">
            <a:normAutofit/>
          </a:bodyPr>
          <a:lstStyle>
            <a:lvl1pPr marL="0" indent="0" algn="ctr">
              <a:buNone/>
              <a:defRPr sz="2400" i="1" baseline="0">
                <a:solidFill>
                  <a:schemeClr val="tx2"/>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BBE8E9AC-C6A5-4100-8B4C-2639B556268C}"/>
              </a:ext>
            </a:extLst>
          </p:cNvPr>
          <p:cNvSpPr>
            <a:spLocks noGrp="1"/>
          </p:cNvSpPr>
          <p:nvPr>
            <p:ph type="dt" sz="half" idx="14"/>
          </p:nvPr>
        </p:nvSpPr>
        <p:spPr bwMode="white"/>
        <p:txBody>
          <a:bodyPr/>
          <a:lstStyle>
            <a:lvl1pPr>
              <a:defRPr dirty="0">
                <a:solidFill>
                  <a:schemeClr val="bg1"/>
                </a:solidFill>
              </a:defRPr>
            </a:lvl1pPr>
          </a:lstStyle>
          <a:p>
            <a:pPr>
              <a:defRPr/>
            </a:pPr>
            <a:endParaRPr lang="en-US"/>
          </a:p>
        </p:txBody>
      </p:sp>
      <p:sp>
        <p:nvSpPr>
          <p:cNvPr id="6" name="Footer Placeholder 6">
            <a:extLst>
              <a:ext uri="{FF2B5EF4-FFF2-40B4-BE49-F238E27FC236}">
                <a16:creationId xmlns:a16="http://schemas.microsoft.com/office/drawing/2014/main" id="{05DCA605-D258-4647-AA6D-092D036E3DDA}"/>
              </a:ext>
            </a:extLst>
          </p:cNvPr>
          <p:cNvSpPr>
            <a:spLocks noGrp="1"/>
          </p:cNvSpPr>
          <p:nvPr>
            <p:ph type="ftr" sz="quarter" idx="15"/>
          </p:nvPr>
        </p:nvSpPr>
        <p:spPr/>
        <p:txBody>
          <a:bodyPr/>
          <a:lstStyle>
            <a:lvl1pPr algn="r">
              <a:defRPr sz="1200">
                <a:solidFill>
                  <a:schemeClr val="bg1"/>
                </a:solidFil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6C077153-B00F-4A57-95BA-4D95C076A3E2}"/>
              </a:ext>
            </a:extLst>
          </p:cNvPr>
          <p:cNvSpPr>
            <a:spLocks noGrp="1"/>
          </p:cNvSpPr>
          <p:nvPr>
            <p:ph type="title"/>
          </p:nvPr>
        </p:nvSpPr>
        <p:spPr>
          <a:xfrm>
            <a:off x="866775" y="1701259"/>
            <a:ext cx="10515600" cy="1325563"/>
          </a:xfrm>
        </p:spPr>
        <p:txBody>
          <a:bodyPr/>
          <a:lstStyle>
            <a:lvl1pPr algn="ctr">
              <a:defRPr>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569811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solidFill>
          <a:srgbClr val="005CAB"/>
        </a:solidFill>
        <a:effectLst/>
      </p:bgPr>
    </p:bg>
    <p:spTree>
      <p:nvGrpSpPr>
        <p:cNvPr id="1" name=""/>
        <p:cNvGrpSpPr/>
        <p:nvPr/>
      </p:nvGrpSpPr>
      <p:grpSpPr>
        <a:xfrm>
          <a:off x="0" y="0"/>
          <a:ext cx="0" cy="0"/>
          <a:chOff x="0" y="0"/>
          <a:chExt cx="0" cy="0"/>
        </a:xfrm>
      </p:grpSpPr>
      <p:sp>
        <p:nvSpPr>
          <p:cNvPr id="10" name="Text Placeholder 2"/>
          <p:cNvSpPr>
            <a:spLocks noGrp="1"/>
          </p:cNvSpPr>
          <p:nvPr>
            <p:ph type="body" sz="quarter" idx="13"/>
          </p:nvPr>
        </p:nvSpPr>
        <p:spPr bwMode="white">
          <a:xfrm>
            <a:off x="838200" y="2925701"/>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0501CEC8-D352-40FC-9193-B101074A2DC0}"/>
              </a:ext>
            </a:extLst>
          </p:cNvPr>
          <p:cNvSpPr>
            <a:spLocks noGrp="1"/>
          </p:cNvSpPr>
          <p:nvPr>
            <p:ph type="dt" sz="half" idx="14"/>
          </p:nvPr>
        </p:nvSpPr>
        <p:spPr bwMode="white"/>
        <p:txBody>
          <a:bodyPr/>
          <a:lstStyle>
            <a:lvl1pPr>
              <a:defRPr dirty="0">
                <a:solidFill>
                  <a:schemeClr val="bg1"/>
                </a:solidFill>
              </a:defRPr>
            </a:lvl1pPr>
          </a:lstStyle>
          <a:p>
            <a:pPr>
              <a:defRPr/>
            </a:pPr>
            <a:endParaRPr lang="en-US"/>
          </a:p>
        </p:txBody>
      </p:sp>
      <p:sp>
        <p:nvSpPr>
          <p:cNvPr id="5" name="Footer Placeholder 6">
            <a:extLst>
              <a:ext uri="{FF2B5EF4-FFF2-40B4-BE49-F238E27FC236}">
                <a16:creationId xmlns:a16="http://schemas.microsoft.com/office/drawing/2014/main" id="{B087A432-4E3D-4CD4-8C11-E4BA97EA6FC2}"/>
              </a:ext>
            </a:extLst>
          </p:cNvPr>
          <p:cNvSpPr>
            <a:spLocks noGrp="1"/>
          </p:cNvSpPr>
          <p:nvPr>
            <p:ph type="ftr" sz="quarter" idx="15"/>
          </p:nvPr>
        </p:nvSpPr>
        <p:spPr/>
        <p:txBody>
          <a:bodyPr/>
          <a:lstStyle>
            <a:lvl1pPr algn="r">
              <a:defRPr sz="1200">
                <a:solidFill>
                  <a:schemeClr val="bg1"/>
                </a:solidFil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54CB84B2-F6FD-4EC5-98D8-3CED66809435}"/>
              </a:ext>
            </a:extLst>
          </p:cNvPr>
          <p:cNvSpPr>
            <a:spLocks noGrp="1"/>
          </p:cNvSpPr>
          <p:nvPr>
            <p:ph type="title"/>
          </p:nvPr>
        </p:nvSpPr>
        <p:spPr>
          <a:xfrm>
            <a:off x="838200" y="772629"/>
            <a:ext cx="10515600" cy="1325563"/>
          </a:xfrm>
          <a:solidFill>
            <a:srgbClr val="92D050"/>
          </a:solidFill>
        </p:spPr>
        <p:txBody>
          <a:bodyPr/>
          <a:lstStyle>
            <a:lvl1pPr algn="ct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92894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or Statement (Light Gray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D95A55F-63C5-475F-9C0D-C7538ACEEB56}"/>
              </a:ext>
            </a:extLst>
          </p:cNvPr>
          <p:cNvSpPr txBox="1">
            <a:spLocks/>
          </p:cNvSpPr>
          <p:nvPr userDrawn="1"/>
        </p:nvSpPr>
        <p:spPr bwMode="black">
          <a:xfrm>
            <a:off x="0" y="1389063"/>
            <a:ext cx="12192000" cy="1341437"/>
          </a:xfrm>
          <a:prstGeom prst="rect">
            <a:avLst/>
          </a:prstGeom>
          <a:solidFill>
            <a:srgbClr val="005CAB"/>
          </a:solidFill>
        </p:spPr>
        <p:txBody>
          <a:bodyPr lIns="0" tIns="0" rIns="0" bIns="0" anchor="ct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pPr fontAlgn="auto">
              <a:spcAft>
                <a:spcPts val="0"/>
              </a:spcAft>
              <a:defRPr/>
            </a:pPr>
            <a:endParaRPr lang="en-US" dirty="0"/>
          </a:p>
        </p:txBody>
      </p:sp>
      <p:pic>
        <p:nvPicPr>
          <p:cNvPr id="5" name="Picture 7" descr="CF_MN Career Resource tagline.eps">
            <a:extLst>
              <a:ext uri="{FF2B5EF4-FFF2-40B4-BE49-F238E27FC236}">
                <a16:creationId xmlns:a16="http://schemas.microsoft.com/office/drawing/2014/main" id="{C6552487-869D-4B13-95C8-7F5A800D9D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538" y="5922963"/>
            <a:ext cx="22447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3"/>
          </p:nvPr>
        </p:nvSpPr>
        <p:spPr bwMode="black">
          <a:xfrm>
            <a:off x="838200" y="2925701"/>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Click to edit Master text styles</a:t>
            </a:r>
          </a:p>
        </p:txBody>
      </p:sp>
      <p:sp>
        <p:nvSpPr>
          <p:cNvPr id="6" name="Footer Placeholder 5">
            <a:extLst>
              <a:ext uri="{FF2B5EF4-FFF2-40B4-BE49-F238E27FC236}">
                <a16:creationId xmlns:a16="http://schemas.microsoft.com/office/drawing/2014/main" id="{FF5E1D90-F495-4C50-8843-5649E39EE207}"/>
              </a:ext>
            </a:extLst>
          </p:cNvPr>
          <p:cNvSpPr>
            <a:spLocks noGrp="1"/>
          </p:cNvSpPr>
          <p:nvPr>
            <p:ph type="ftr" sz="quarter" idx="14"/>
          </p:nvPr>
        </p:nvSpPr>
        <p:spPr>
          <a:xfrm>
            <a:off x="6265863" y="6356350"/>
            <a:ext cx="5588000" cy="365125"/>
          </a:xfrm>
        </p:spPr>
        <p:txBody>
          <a:bodyPr/>
          <a:lstStyle>
            <a:lvl1pPr>
              <a:defRPr dirty="0">
                <a:solidFill>
                  <a:srgbClr val="005CAB"/>
                </a:solidFill>
              </a:defRPr>
            </a:lvl1pPr>
          </a:lstStyle>
          <a:p>
            <a:pPr>
              <a:defRPr/>
            </a:pPr>
            <a:r>
              <a:rPr lang="en-US"/>
              <a:t>CareerForceMN.com</a:t>
            </a:r>
          </a:p>
        </p:txBody>
      </p:sp>
      <p:sp>
        <p:nvSpPr>
          <p:cNvPr id="2" name="Title 1">
            <a:extLst>
              <a:ext uri="{FF2B5EF4-FFF2-40B4-BE49-F238E27FC236}">
                <a16:creationId xmlns:a16="http://schemas.microsoft.com/office/drawing/2014/main" id="{CDC58ECE-DAB0-4F03-A169-2D9785031399}"/>
              </a:ext>
            </a:extLst>
          </p:cNvPr>
          <p:cNvSpPr>
            <a:spLocks noGrp="1"/>
          </p:cNvSpPr>
          <p:nvPr>
            <p:ph type="title"/>
          </p:nvPr>
        </p:nvSpPr>
        <p:spPr>
          <a:xfrm>
            <a:off x="838200" y="1380160"/>
            <a:ext cx="10515600" cy="1325563"/>
          </a:xfrm>
        </p:spPr>
        <p:txBody>
          <a:bodyP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17066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4E72C6B-7CA6-4D44-B1C1-EB4F17FA3DC5}"/>
              </a:ext>
            </a:extLst>
          </p:cNvPr>
          <p:cNvSpPr txBox="1">
            <a:spLocks/>
          </p:cNvSpPr>
          <p:nvPr userDrawn="1"/>
        </p:nvSpPr>
        <p:spPr bwMode="black">
          <a:xfrm>
            <a:off x="0" y="2092325"/>
            <a:ext cx="12192000" cy="1731963"/>
          </a:xfrm>
          <a:prstGeom prst="rect">
            <a:avLst/>
          </a:prstGeom>
          <a:solidFill>
            <a:srgbClr val="005CAB"/>
          </a:solidFill>
        </p:spPr>
        <p:txBody>
          <a:bodyPr lIns="0" tIns="0" rIns="0" bIns="0" anchor="ct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pPr fontAlgn="auto">
              <a:spcAft>
                <a:spcPts val="0"/>
              </a:spcAft>
              <a:defRPr/>
            </a:pPr>
            <a:endParaRPr lang="en-US" dirty="0"/>
          </a:p>
        </p:txBody>
      </p:sp>
      <p:sp>
        <p:nvSpPr>
          <p:cNvPr id="5" name="Rectangle 6">
            <a:extLst>
              <a:ext uri="{FF2B5EF4-FFF2-40B4-BE49-F238E27FC236}">
                <a16:creationId xmlns:a16="http://schemas.microsoft.com/office/drawing/2014/main" id="{3A132005-E346-43B9-AC21-C5ABA38F6392}"/>
              </a:ext>
            </a:extLst>
          </p:cNvPr>
          <p:cNvSpPr/>
          <p:nvPr userDrawn="1"/>
        </p:nvSpPr>
        <p:spPr bwMode="white">
          <a:xfrm>
            <a:off x="0" y="0"/>
            <a:ext cx="12192000" cy="2049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pic>
        <p:nvPicPr>
          <p:cNvPr id="6" name="Picture 8" descr="CareerForce_RGB.png">
            <a:extLst>
              <a:ext uri="{FF2B5EF4-FFF2-40B4-BE49-F238E27FC236}">
                <a16:creationId xmlns:a16="http://schemas.microsoft.com/office/drawing/2014/main" id="{691CDF3D-33FC-46D9-ABFB-9ED91EA519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5163" y="657225"/>
            <a:ext cx="36020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sz="quarter" idx="13"/>
          </p:nvPr>
        </p:nvSpPr>
        <p:spPr bwMode="black">
          <a:xfrm>
            <a:off x="838200" y="3521125"/>
            <a:ext cx="10515600" cy="2681375"/>
          </a:xfrm>
        </p:spPr>
        <p:txBody>
          <a:bodyPr anchor="ctr"/>
          <a:lstStyle>
            <a:lvl1pPr marL="0" indent="0" algn="ctr">
              <a:lnSpc>
                <a:spcPct val="100000"/>
              </a:lnSpc>
              <a:spcBef>
                <a:spcPts val="0"/>
              </a:spcBef>
              <a:buNone/>
              <a:defRPr baseline="0">
                <a:solidFill>
                  <a:schemeClr val="tx2"/>
                </a:solidFill>
              </a:defRPr>
            </a:lvl1pPr>
          </a:lstStyle>
          <a:p>
            <a:pPr lvl="0"/>
            <a:r>
              <a:rPr lang="en-US"/>
              <a:t>Click to edit Master text styles</a:t>
            </a:r>
          </a:p>
          <a:p>
            <a:pPr lvl="1"/>
            <a:r>
              <a:rPr lang="en-US"/>
              <a:t>Second level</a:t>
            </a:r>
          </a:p>
          <a:p>
            <a:pPr lvl="2"/>
            <a:r>
              <a:rPr lang="en-US"/>
              <a:t>Third level</a:t>
            </a:r>
          </a:p>
        </p:txBody>
      </p:sp>
      <p:sp>
        <p:nvSpPr>
          <p:cNvPr id="9" name="Date Placeholder 3">
            <a:extLst>
              <a:ext uri="{FF2B5EF4-FFF2-40B4-BE49-F238E27FC236}">
                <a16:creationId xmlns:a16="http://schemas.microsoft.com/office/drawing/2014/main" id="{238167D9-C2C1-49DE-B4FC-B09EA3A177BE}"/>
              </a:ext>
            </a:extLst>
          </p:cNvPr>
          <p:cNvSpPr>
            <a:spLocks noGrp="1"/>
          </p:cNvSpPr>
          <p:nvPr>
            <p:ph type="dt" sz="half" idx="14"/>
          </p:nvPr>
        </p:nvSpPr>
        <p:spPr/>
        <p:txBody>
          <a:bodyPr/>
          <a:lstStyle>
            <a:lvl1pPr>
              <a:defRPr dirty="0">
                <a:solidFill>
                  <a:schemeClr val="tx2"/>
                </a:solidFill>
              </a:defRPr>
            </a:lvl1pPr>
          </a:lstStyle>
          <a:p>
            <a:pPr>
              <a:defRPr/>
            </a:pPr>
            <a:endParaRPr lang="en-US"/>
          </a:p>
        </p:txBody>
      </p:sp>
      <p:sp>
        <p:nvSpPr>
          <p:cNvPr id="10" name="Footer Placeholder 4">
            <a:extLst>
              <a:ext uri="{FF2B5EF4-FFF2-40B4-BE49-F238E27FC236}">
                <a16:creationId xmlns:a16="http://schemas.microsoft.com/office/drawing/2014/main" id="{F692615B-81A2-40D2-8CB7-B7FA6BE8B4E6}"/>
              </a:ext>
            </a:extLst>
          </p:cNvPr>
          <p:cNvSpPr>
            <a:spLocks noGrp="1"/>
          </p:cNvSpPr>
          <p:nvPr>
            <p:ph type="ftr" sz="quarter" idx="15"/>
          </p:nvPr>
        </p:nvSpPr>
        <p:spPr>
          <a:xfrm>
            <a:off x="6230938" y="6356350"/>
            <a:ext cx="5588000" cy="365125"/>
          </a:xfrm>
        </p:spPr>
        <p:txBody>
          <a:bodyPr/>
          <a:lstStyle>
            <a:lvl1pPr>
              <a:defRPr>
                <a:solidFill>
                  <a:srgbClr val="005CAB"/>
                </a:solidFil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0C63007B-2B0C-4634-89BE-5EBDC43BDC70}"/>
              </a:ext>
            </a:extLst>
          </p:cNvPr>
          <p:cNvSpPr>
            <a:spLocks noGrp="1"/>
          </p:cNvSpPr>
          <p:nvPr>
            <p:ph type="title"/>
          </p:nvPr>
        </p:nvSpPr>
        <p:spPr>
          <a:xfrm>
            <a:off x="973138" y="2124074"/>
            <a:ext cx="10515600" cy="1325563"/>
          </a:xfrm>
        </p:spPr>
        <p:txBody>
          <a:bodyP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18886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solidFill>
          <a:srgbClr val="005CA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F22918-BF61-4E88-8809-3E0F2C62D35C}"/>
              </a:ext>
            </a:extLst>
          </p:cNvPr>
          <p:cNvSpPr/>
          <p:nvPr userDrawn="1"/>
        </p:nvSpPr>
        <p:spPr bwMode="white">
          <a:xfrm>
            <a:off x="0" y="0"/>
            <a:ext cx="12192000" cy="165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pic>
        <p:nvPicPr>
          <p:cNvPr id="5" name="Picture 7" descr="CareerForce_RGB.png">
            <a:extLst>
              <a:ext uri="{FF2B5EF4-FFF2-40B4-BE49-F238E27FC236}">
                <a16:creationId xmlns:a16="http://schemas.microsoft.com/office/drawing/2014/main" id="{342F0C75-4C48-44DC-9BC9-5DE7FADAA8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638" y="334963"/>
            <a:ext cx="3603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6"/>
          <p:cNvSpPr>
            <a:spLocks noGrp="1"/>
          </p:cNvSpPr>
          <p:nvPr>
            <p:ph type="body" sz="quarter" idx="13"/>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6" name="Date Placeholder 2">
            <a:extLst>
              <a:ext uri="{FF2B5EF4-FFF2-40B4-BE49-F238E27FC236}">
                <a16:creationId xmlns:a16="http://schemas.microsoft.com/office/drawing/2014/main" id="{14FF32F8-8DE9-4EE4-A429-E42F289C3CB2}"/>
              </a:ext>
            </a:extLst>
          </p:cNvPr>
          <p:cNvSpPr>
            <a:spLocks noGrp="1"/>
          </p:cNvSpPr>
          <p:nvPr>
            <p:ph type="dt" sz="half" idx="14"/>
          </p:nvPr>
        </p:nvSpPr>
        <p:spPr bwMode="white">
          <a:xfrm>
            <a:off x="363538" y="6356350"/>
            <a:ext cx="1358900" cy="365125"/>
          </a:xfrm>
        </p:spPr>
        <p:txBody>
          <a:bodyPr/>
          <a:lstStyle>
            <a:lvl1pPr>
              <a:defRPr dirty="0">
                <a:solidFill>
                  <a:schemeClr val="bg1"/>
                </a:solidFill>
              </a:defRPr>
            </a:lvl1pPr>
          </a:lstStyle>
          <a:p>
            <a:pPr>
              <a:defRPr/>
            </a:pPr>
            <a:endParaRPr lang="en-US"/>
          </a:p>
        </p:txBody>
      </p:sp>
      <p:sp>
        <p:nvSpPr>
          <p:cNvPr id="8" name="Footer Placeholder 4">
            <a:extLst>
              <a:ext uri="{FF2B5EF4-FFF2-40B4-BE49-F238E27FC236}">
                <a16:creationId xmlns:a16="http://schemas.microsoft.com/office/drawing/2014/main" id="{2A9490E4-C2EC-4B12-8EC9-17C510425BDE}"/>
              </a:ext>
            </a:extLst>
          </p:cNvPr>
          <p:cNvSpPr>
            <a:spLocks noGrp="1"/>
          </p:cNvSpPr>
          <p:nvPr>
            <p:ph type="ftr" sz="quarter" idx="15"/>
          </p:nvPr>
        </p:nvSpPr>
        <p:spPr bwMode="white">
          <a:xfrm>
            <a:off x="6146800" y="6356350"/>
            <a:ext cx="5588000" cy="365125"/>
          </a:xfrm>
        </p:spPr>
        <p:txBody>
          <a:bodyPr/>
          <a:lstStyle>
            <a:lvl1pPr>
              <a:defRPr>
                <a:solidFill>
                  <a:schemeClr val="bg1"/>
                </a:solidFil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563507AF-E594-4B50-BFD4-3319AE364C6B}"/>
              </a:ext>
            </a:extLst>
          </p:cNvPr>
          <p:cNvSpPr>
            <a:spLocks noGrp="1"/>
          </p:cNvSpPr>
          <p:nvPr>
            <p:ph type="title"/>
          </p:nvPr>
        </p:nvSpPr>
        <p:spPr>
          <a:xfrm>
            <a:off x="838200" y="1985963"/>
            <a:ext cx="10515600" cy="1325563"/>
          </a:xfrm>
        </p:spPr>
        <p:txBody>
          <a:bodyP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51505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rgbClr val="005CAB"/>
        </a:solidFill>
        <a:effectLst/>
      </p:bgPr>
    </p:bg>
    <p:spTree>
      <p:nvGrpSpPr>
        <p:cNvPr id="1" name=""/>
        <p:cNvGrpSpPr/>
        <p:nvPr/>
      </p:nvGrpSpPr>
      <p:grpSpPr>
        <a:xfrm>
          <a:off x="0" y="0"/>
          <a:ext cx="0" cy="0"/>
          <a:chOff x="0" y="0"/>
          <a:chExt cx="0" cy="0"/>
        </a:xfrm>
      </p:grpSpPr>
      <p:pic>
        <p:nvPicPr>
          <p:cNvPr id="4" name="Picture 5" descr="Title slides4.png">
            <a:extLst>
              <a:ext uri="{FF2B5EF4-FFF2-40B4-BE49-F238E27FC236}">
                <a16:creationId xmlns:a16="http://schemas.microsoft.com/office/drawing/2014/main" id="{DC2DA637-59C8-4DF3-B5F9-447AC4332E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areerForce, Minnesota's Career Resource" title="CareerForce">
            <a:extLst>
              <a:ext uri="{FF2B5EF4-FFF2-40B4-BE49-F238E27FC236}">
                <a16:creationId xmlns:a16="http://schemas.microsoft.com/office/drawing/2014/main" id="{04D49E34-2B4A-436F-AAA6-9CDB335056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1325" y="309563"/>
            <a:ext cx="4178300" cy="1595437"/>
          </a:xfrm>
          <a:prstGeom prst="rect">
            <a:avLst/>
          </a:prstGeom>
        </p:spPr>
      </p:pic>
      <p:sp>
        <p:nvSpPr>
          <p:cNvPr id="13" name="Title 2"/>
          <p:cNvSpPr>
            <a:spLocks noGrp="1"/>
          </p:cNvSpPr>
          <p:nvPr>
            <p:ph type="ctrTitle"/>
          </p:nvPr>
        </p:nvSpPr>
        <p:spPr bwMode="black">
          <a:xfrm>
            <a:off x="6194777" y="2300112"/>
            <a:ext cx="5518856" cy="2242813"/>
          </a:xfrm>
          <a:noFill/>
        </p:spPr>
        <p:txBody>
          <a:bodyPr lIns="182870" tIns="91436" rIns="182870" bIns="91436">
            <a:normAutofit/>
          </a:bodyPr>
          <a:lstStyle>
            <a:lvl1pPr algn="ctr">
              <a:defRPr sz="3600" b="1">
                <a:solidFill>
                  <a:schemeClr val="bg1"/>
                </a:solidFill>
                <a:latin typeface="Arial"/>
              </a:defRPr>
            </a:lvl1pPr>
          </a:lstStyle>
          <a:p>
            <a:r>
              <a:rPr lang="en-US"/>
              <a:t>Click to edit Master title style</a:t>
            </a:r>
            <a:endParaRPr lang="en-US" dirty="0"/>
          </a:p>
        </p:txBody>
      </p:sp>
      <p:sp>
        <p:nvSpPr>
          <p:cNvPr id="8" name="Text Placeholder 4"/>
          <p:cNvSpPr>
            <a:spLocks noGrp="1"/>
          </p:cNvSpPr>
          <p:nvPr>
            <p:ph type="body" sz="quarter" idx="17"/>
          </p:nvPr>
        </p:nvSpPr>
        <p:spPr bwMode="black">
          <a:xfrm>
            <a:off x="6194778" y="5104187"/>
            <a:ext cx="5159022" cy="539175"/>
          </a:xfrm>
        </p:spPr>
        <p:txBody>
          <a:bodyPr>
            <a:normAutofit/>
          </a:bodyPr>
          <a:lstStyle>
            <a:lvl1pPr marL="0" indent="0" algn="ctr">
              <a:buNone/>
              <a:defRPr sz="2400">
                <a:solidFill>
                  <a:schemeClr val="bg1"/>
                </a:solidFill>
                <a:latin typeface="Arial"/>
              </a:defRPr>
            </a:lvl1pPr>
          </a:lstStyle>
          <a:p>
            <a:pPr lvl="0"/>
            <a:r>
              <a:rPr lang="en-US"/>
              <a:t>Click to edit Master text styles</a:t>
            </a:r>
          </a:p>
        </p:txBody>
      </p:sp>
      <p:sp>
        <p:nvSpPr>
          <p:cNvPr id="6" name="Date Placeholder 5">
            <a:extLst>
              <a:ext uri="{FF2B5EF4-FFF2-40B4-BE49-F238E27FC236}">
                <a16:creationId xmlns:a16="http://schemas.microsoft.com/office/drawing/2014/main" id="{C92E1FD8-3F92-4E16-BA12-DB7D703FDEF0}"/>
              </a:ext>
            </a:extLst>
          </p:cNvPr>
          <p:cNvSpPr>
            <a:spLocks noGrp="1"/>
          </p:cNvSpPr>
          <p:nvPr>
            <p:ph type="dt" sz="half" idx="18"/>
          </p:nvPr>
        </p:nvSpPr>
        <p:spPr>
          <a:xfrm>
            <a:off x="274638" y="6356350"/>
            <a:ext cx="1358900" cy="365125"/>
          </a:xfrm>
        </p:spPr>
        <p:txBody>
          <a:bodyPr/>
          <a:lstStyle>
            <a:lvl1pPr>
              <a:defRPr dirty="0">
                <a:solidFill>
                  <a:schemeClr val="bg1"/>
                </a:solidFill>
                <a:latin typeface="Arial"/>
              </a:defRPr>
            </a:lvl1pPr>
          </a:lstStyle>
          <a:p>
            <a:pPr>
              <a:defRPr/>
            </a:pPr>
            <a:endParaRPr lang="en-US"/>
          </a:p>
        </p:txBody>
      </p:sp>
      <p:sp>
        <p:nvSpPr>
          <p:cNvPr id="7" name="Footer Placeholder 6">
            <a:extLst>
              <a:ext uri="{FF2B5EF4-FFF2-40B4-BE49-F238E27FC236}">
                <a16:creationId xmlns:a16="http://schemas.microsoft.com/office/drawing/2014/main" id="{AEB14671-BE95-4BE4-B0CA-0C60C620251B}"/>
              </a:ext>
            </a:extLst>
          </p:cNvPr>
          <p:cNvSpPr>
            <a:spLocks noGrp="1"/>
          </p:cNvSpPr>
          <p:nvPr>
            <p:ph type="ftr" sz="quarter" idx="19"/>
          </p:nvPr>
        </p:nvSpPr>
        <p:spPr/>
        <p:txBody>
          <a:bodyPr/>
          <a:lstStyle>
            <a:lvl1pPr algn="r">
              <a:defRPr sz="1200">
                <a:solidFill>
                  <a:schemeClr val="bg1"/>
                </a:solidFill>
                <a:latin typeface="Arial"/>
              </a:defRPr>
            </a:lvl1pPr>
          </a:lstStyle>
          <a:p>
            <a:pPr>
              <a:defRPr/>
            </a:pPr>
            <a:r>
              <a:rPr lang="en-US"/>
              <a:t>CareerForceMN.com</a:t>
            </a:r>
            <a:endParaRPr lang="en-US" dirty="0"/>
          </a:p>
        </p:txBody>
      </p:sp>
    </p:spTree>
    <p:extLst>
      <p:ext uri="{BB962C8B-B14F-4D97-AF65-F5344CB8AC3E}">
        <p14:creationId xmlns:p14="http://schemas.microsoft.com/office/powerpoint/2010/main" val="4063120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rgbClr val="005CAB"/>
        </a:solidFill>
        <a:effectLst/>
      </p:bgPr>
    </p:bg>
    <p:spTree>
      <p:nvGrpSpPr>
        <p:cNvPr id="1" name=""/>
        <p:cNvGrpSpPr/>
        <p:nvPr/>
      </p:nvGrpSpPr>
      <p:grpSpPr>
        <a:xfrm>
          <a:off x="0" y="0"/>
          <a:ext cx="0" cy="0"/>
          <a:chOff x="0" y="0"/>
          <a:chExt cx="0" cy="0"/>
        </a:xfrm>
      </p:grpSpPr>
      <p:pic>
        <p:nvPicPr>
          <p:cNvPr id="4" name="Picture 3" descr="Image of Woman on headset" title="CareerForce, Minnesota's Career Resource">
            <a:extLst>
              <a:ext uri="{FF2B5EF4-FFF2-40B4-BE49-F238E27FC236}">
                <a16:creationId xmlns:a16="http://schemas.microsoft.com/office/drawing/2014/main" id="{1D563BA8-F2B6-414B-A99E-D75118E278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5" name="Rectangle 4">
            <a:extLst>
              <a:ext uri="{FF2B5EF4-FFF2-40B4-BE49-F238E27FC236}">
                <a16:creationId xmlns:a16="http://schemas.microsoft.com/office/drawing/2014/main" id="{110D5314-B350-496F-A225-124FEB21DF88}"/>
              </a:ext>
            </a:extLst>
          </p:cNvPr>
          <p:cNvSpPr/>
          <p:nvPr userDrawn="1"/>
        </p:nvSpPr>
        <p:spPr>
          <a:xfrm>
            <a:off x="4600575" y="4529138"/>
            <a:ext cx="7591425" cy="862012"/>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6" name="Date Placeholder 5">
            <a:extLst>
              <a:ext uri="{FF2B5EF4-FFF2-40B4-BE49-F238E27FC236}">
                <a16:creationId xmlns:a16="http://schemas.microsoft.com/office/drawing/2014/main" id="{B1C8858F-D308-4FFE-90A8-54F6FC9F071D}"/>
              </a:ext>
            </a:extLst>
          </p:cNvPr>
          <p:cNvSpPr txBox="1">
            <a:spLocks/>
          </p:cNvSpPr>
          <p:nvPr userDrawn="1"/>
        </p:nvSpPr>
        <p:spPr bwMode="black">
          <a:xfrm>
            <a:off x="274638" y="6356350"/>
            <a:ext cx="1358900" cy="365125"/>
          </a:xfrm>
          <a:prstGeom prst="rect">
            <a:avLst/>
          </a:prstGeom>
        </p:spPr>
        <p:txBody>
          <a:bodyPr lIns="91436" tIns="45718" rIns="91436" bIns="45718" anchor="ct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fld id="{923E855E-BD0C-47E9-9EE2-A9914D92FA2A}" type="datetime1">
              <a:rPr lang="en-US" altLang="en-US" sz="1200">
                <a:solidFill>
                  <a:srgbClr val="C8C8C3"/>
                </a:solidFill>
              </a:rPr>
              <a:pPr/>
              <a:t>9/22/2020</a:t>
            </a:fld>
            <a:endParaRPr lang="en-US" altLang="en-US" sz="1200">
              <a:solidFill>
                <a:srgbClr val="C8C8C3"/>
              </a:solidFill>
            </a:endParaRPr>
          </a:p>
        </p:txBody>
      </p:sp>
      <p:sp>
        <p:nvSpPr>
          <p:cNvPr id="7" name="Footer Placeholder 6">
            <a:extLst>
              <a:ext uri="{FF2B5EF4-FFF2-40B4-BE49-F238E27FC236}">
                <a16:creationId xmlns:a16="http://schemas.microsoft.com/office/drawing/2014/main" id="{86BCD135-8690-4D5C-B003-80440B8B731F}"/>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err="1"/>
              <a:t>CareerForceMN.com</a:t>
            </a:r>
            <a:endParaRPr lang="en-US" dirty="0"/>
          </a:p>
        </p:txBody>
      </p:sp>
      <p:pic>
        <p:nvPicPr>
          <p:cNvPr id="8" name="Picture 7" title="CareerForce, Minnesota's Career Resource">
            <a:extLst>
              <a:ext uri="{FF2B5EF4-FFF2-40B4-BE49-F238E27FC236}">
                <a16:creationId xmlns:a16="http://schemas.microsoft.com/office/drawing/2014/main" id="{3411698F-871B-46B1-A28E-EE6594CA05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250" y="188913"/>
            <a:ext cx="3892550" cy="1485900"/>
          </a:xfrm>
          <a:prstGeom prst="rect">
            <a:avLst/>
          </a:prstGeom>
        </p:spPr>
      </p:pic>
      <p:sp>
        <p:nvSpPr>
          <p:cNvPr id="10" name="Text Placeholder 4"/>
          <p:cNvSpPr>
            <a:spLocks noGrp="1"/>
          </p:cNvSpPr>
          <p:nvPr>
            <p:ph type="body" sz="quarter" idx="17"/>
          </p:nvPr>
        </p:nvSpPr>
        <p:spPr bwMode="black">
          <a:xfrm>
            <a:off x="4572000" y="4684889"/>
            <a:ext cx="7620000" cy="662139"/>
          </a:xfrm>
        </p:spPr>
        <p:txBody>
          <a:bodyPr>
            <a:normAutofit/>
          </a:bodyPr>
          <a:lstStyle>
            <a:lvl1pPr marL="0" indent="0" algn="ctr">
              <a:buNone/>
              <a:defRPr sz="2400">
                <a:solidFill>
                  <a:schemeClr val="bg1"/>
                </a:solidFill>
                <a:latin typeface="Arial"/>
              </a:defRPr>
            </a:lvl1pPr>
          </a:lstStyle>
          <a:p>
            <a:pPr lvl="0"/>
            <a:r>
              <a:rPr lang="en-US"/>
              <a:t>Click to edit Master text styles</a:t>
            </a:r>
          </a:p>
        </p:txBody>
      </p:sp>
      <p:sp>
        <p:nvSpPr>
          <p:cNvPr id="17" name="Title 2"/>
          <p:cNvSpPr>
            <a:spLocks noGrp="1"/>
          </p:cNvSpPr>
          <p:nvPr>
            <p:ph type="ctrTitle"/>
          </p:nvPr>
        </p:nvSpPr>
        <p:spPr bwMode="black">
          <a:xfrm>
            <a:off x="5051778" y="2505275"/>
            <a:ext cx="6845300" cy="1317983"/>
          </a:xfrm>
          <a:noFill/>
        </p:spPr>
        <p:txBody>
          <a:bodyPr lIns="182870" tIns="91436" rIns="182870" bIns="91436">
            <a:normAutofit/>
          </a:bodyPr>
          <a:lstStyle>
            <a:lvl1pPr algn="ctr">
              <a:defRPr sz="4800" b="0" baseline="0">
                <a:solidFill>
                  <a:schemeClr val="bg1"/>
                </a:solidFill>
                <a:latin typeface="Arial"/>
              </a:defRPr>
            </a:lvl1pPr>
          </a:lstStyle>
          <a:p>
            <a:r>
              <a:rPr lang="en-US" dirty="0"/>
              <a:t>Click to edit Master title style</a:t>
            </a:r>
          </a:p>
        </p:txBody>
      </p:sp>
      <p:sp>
        <p:nvSpPr>
          <p:cNvPr id="9" name="Date Placeholder 5">
            <a:extLst>
              <a:ext uri="{FF2B5EF4-FFF2-40B4-BE49-F238E27FC236}">
                <a16:creationId xmlns:a16="http://schemas.microsoft.com/office/drawing/2014/main" id="{4ABDDB09-F41F-445E-B7EC-E43FAEBE4A2F}"/>
              </a:ext>
            </a:extLst>
          </p:cNvPr>
          <p:cNvSpPr>
            <a:spLocks noGrp="1"/>
          </p:cNvSpPr>
          <p:nvPr>
            <p:ph type="dt" sz="half" idx="18"/>
          </p:nvPr>
        </p:nvSpPr>
        <p:spPr>
          <a:xfrm>
            <a:off x="274638" y="6356350"/>
            <a:ext cx="1358900" cy="365125"/>
          </a:xfrm>
        </p:spPr>
        <p:txBody>
          <a:bodyPr/>
          <a:lstStyle>
            <a:lvl1pPr>
              <a:defRPr dirty="0">
                <a:solidFill>
                  <a:schemeClr val="bg1"/>
                </a:solidFill>
                <a:latin typeface="Arial"/>
              </a:defRPr>
            </a:lvl1pPr>
          </a:lstStyle>
          <a:p>
            <a:pPr>
              <a:defRPr/>
            </a:pPr>
            <a:endParaRPr lang="en-US"/>
          </a:p>
        </p:txBody>
      </p:sp>
      <p:sp>
        <p:nvSpPr>
          <p:cNvPr id="11" name="Footer Placeholder 6">
            <a:extLst>
              <a:ext uri="{FF2B5EF4-FFF2-40B4-BE49-F238E27FC236}">
                <a16:creationId xmlns:a16="http://schemas.microsoft.com/office/drawing/2014/main" id="{F48C89F6-9E83-44B6-9E80-CC26CBBD7F7A}"/>
              </a:ext>
            </a:extLst>
          </p:cNvPr>
          <p:cNvSpPr>
            <a:spLocks noGrp="1"/>
          </p:cNvSpPr>
          <p:nvPr>
            <p:ph type="ftr" sz="quarter" idx="19"/>
          </p:nvPr>
        </p:nvSpPr>
        <p:spPr/>
        <p:txBody>
          <a:bodyPr/>
          <a:lstStyle>
            <a:lvl1pPr algn="r">
              <a:defRPr sz="1200">
                <a:solidFill>
                  <a:schemeClr val="bg1"/>
                </a:solidFill>
                <a:latin typeface="Arial"/>
              </a:defRPr>
            </a:lvl1pPr>
          </a:lstStyle>
          <a:p>
            <a:pPr>
              <a:defRPr/>
            </a:pPr>
            <a:r>
              <a:rPr lang="en-US"/>
              <a:t>CareerForceMN.com</a:t>
            </a:r>
            <a:endParaRPr lang="en-US" dirty="0"/>
          </a:p>
        </p:txBody>
      </p:sp>
    </p:spTree>
    <p:extLst>
      <p:ext uri="{BB962C8B-B14F-4D97-AF65-F5344CB8AC3E}">
        <p14:creationId xmlns:p14="http://schemas.microsoft.com/office/powerpoint/2010/main" val="2629372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7D319-AB06-4BB5-87BB-3D573B8DC3CB}"/>
              </a:ext>
            </a:extLst>
          </p:cNvPr>
          <p:cNvSpPr/>
          <p:nvPr userDrawn="1"/>
        </p:nvSpPr>
        <p:spPr>
          <a:xfrm>
            <a:off x="0" y="1168400"/>
            <a:ext cx="12192000" cy="119063"/>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54" fontAlgn="auto">
              <a:spcBef>
                <a:spcPts val="0"/>
              </a:spcBef>
              <a:spcAft>
                <a:spcPts val="0"/>
              </a:spcAft>
              <a:defRPr/>
            </a:pPr>
            <a:endParaRPr lang="en-US"/>
          </a:p>
        </p:txBody>
      </p:sp>
      <p:sp>
        <p:nvSpPr>
          <p:cNvPr id="5" name="Footer Placeholder 6">
            <a:extLst>
              <a:ext uri="{FF2B5EF4-FFF2-40B4-BE49-F238E27FC236}">
                <a16:creationId xmlns:a16="http://schemas.microsoft.com/office/drawing/2014/main" id="{53A94EFA-2A29-4909-86A3-291E7D13B8FD}"/>
              </a:ext>
            </a:extLst>
          </p:cNvPr>
          <p:cNvSpPr>
            <a:spLocks noGrp="1"/>
          </p:cNvSpPr>
          <p:nvPr>
            <p:ph type="ftr" sz="quarter" idx="10"/>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Rectangle 1">
            <a:extLst>
              <a:ext uri="{FF2B5EF4-FFF2-40B4-BE49-F238E27FC236}">
                <a16:creationId xmlns:a16="http://schemas.microsoft.com/office/drawing/2014/main" id="{385269EC-F8D0-4B48-9175-2CE4667D94C6}"/>
              </a:ext>
            </a:extLst>
          </p:cNvPr>
          <p:cNvSpPr/>
          <p:nvPr userDrawn="1"/>
        </p:nvSpPr>
        <p:spPr bwMode="black">
          <a:xfrm>
            <a:off x="1" y="0"/>
            <a:ext cx="12192000"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3" name="Title 12">
            <a:extLst>
              <a:ext uri="{FF2B5EF4-FFF2-40B4-BE49-F238E27FC236}">
                <a16:creationId xmlns:a16="http://schemas.microsoft.com/office/drawing/2014/main" id="{1C668F34-907F-47F5-835C-F2DE9EF73C76}"/>
              </a:ext>
            </a:extLst>
          </p:cNvPr>
          <p:cNvSpPr>
            <a:spLocks noGrp="1"/>
          </p:cNvSpPr>
          <p:nvPr>
            <p:ph type="title"/>
          </p:nvPr>
        </p:nvSpPr>
        <p:spPr>
          <a:xfrm>
            <a:off x="838200" y="0"/>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42005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5" descr="laptop.png">
            <a:extLst>
              <a:ext uri="{FF2B5EF4-FFF2-40B4-BE49-F238E27FC236}">
                <a16:creationId xmlns:a16="http://schemas.microsoft.com/office/drawing/2014/main" id="{2F4103C0-E1B9-4213-94D2-011DCE0022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38663" y="1706563"/>
            <a:ext cx="6888162"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FD2417DA-FCD9-4DEE-8B42-9E0B8F91A54F}"/>
              </a:ext>
            </a:extLst>
          </p:cNvPr>
          <p:cNvSpPr txBox="1">
            <a:spLocks noChangeArrowheads="1"/>
          </p:cNvSpPr>
          <p:nvPr userDrawn="1"/>
        </p:nvSpPr>
        <p:spPr bwMode="auto">
          <a:xfrm>
            <a:off x="762000" y="1930400"/>
            <a:ext cx="397986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r>
              <a:rPr lang="en-US" altLang="en-US" sz="2800" b="1">
                <a:solidFill>
                  <a:srgbClr val="005CAB"/>
                </a:solidFill>
              </a:rPr>
              <a:t>Subhead</a:t>
            </a:r>
          </a:p>
          <a:p>
            <a:r>
              <a:rPr lang="en-US" altLang="en-US"/>
              <a:t>Bullet 1</a:t>
            </a:r>
          </a:p>
          <a:p>
            <a:r>
              <a:rPr lang="en-US" altLang="en-US"/>
              <a:t>Bullet 2</a:t>
            </a:r>
          </a:p>
          <a:p>
            <a:r>
              <a:rPr lang="en-US" altLang="en-US"/>
              <a:t>Bullet 3</a:t>
            </a:r>
          </a:p>
          <a:p>
            <a:r>
              <a:rPr lang="en-US" altLang="en-US"/>
              <a:t>Bullet 4</a:t>
            </a:r>
          </a:p>
        </p:txBody>
      </p:sp>
      <p:sp>
        <p:nvSpPr>
          <p:cNvPr id="4" name="Rectangle 1">
            <a:extLst>
              <a:ext uri="{FF2B5EF4-FFF2-40B4-BE49-F238E27FC236}">
                <a16:creationId xmlns:a16="http://schemas.microsoft.com/office/drawing/2014/main" id="{0048E972-D78E-4372-A70C-C0AB92B06FD6}"/>
              </a:ext>
            </a:extLst>
          </p:cNvPr>
          <p:cNvSpPr/>
          <p:nvPr userDrawn="1"/>
        </p:nvSpPr>
        <p:spPr bwMode="black">
          <a:xfrm>
            <a:off x="-3174" y="0"/>
            <a:ext cx="12192000"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6" name="Rectangle 5">
            <a:extLst>
              <a:ext uri="{FF2B5EF4-FFF2-40B4-BE49-F238E27FC236}">
                <a16:creationId xmlns:a16="http://schemas.microsoft.com/office/drawing/2014/main" id="{1A2BB3E9-E4B5-4B55-B632-385FC38C6653}"/>
              </a:ext>
            </a:extLst>
          </p:cNvPr>
          <p:cNvSpPr/>
          <p:nvPr userDrawn="1"/>
        </p:nvSpPr>
        <p:spPr>
          <a:xfrm>
            <a:off x="0" y="1168400"/>
            <a:ext cx="12192000" cy="119063"/>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54" fontAlgn="auto">
              <a:spcBef>
                <a:spcPts val="0"/>
              </a:spcBef>
              <a:spcAft>
                <a:spcPts val="0"/>
              </a:spcAft>
              <a:defRPr/>
            </a:pPr>
            <a:endParaRPr lang="en-US"/>
          </a:p>
        </p:txBody>
      </p:sp>
      <p:pic>
        <p:nvPicPr>
          <p:cNvPr id="7" name="Picture 11" descr="Screen Shot 2020-09-15 at 3.27.26 PM.png">
            <a:extLst>
              <a:ext uri="{FF2B5EF4-FFF2-40B4-BE49-F238E27FC236}">
                <a16:creationId xmlns:a16="http://schemas.microsoft.com/office/drawing/2014/main" id="{F941EA4D-7546-49E6-AAD3-E7779D57F26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1038" y="2017713"/>
            <a:ext cx="460851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2">
            <a:extLst>
              <a:ext uri="{FF2B5EF4-FFF2-40B4-BE49-F238E27FC236}">
                <a16:creationId xmlns:a16="http://schemas.microsoft.com/office/drawing/2014/main" id="{448ABCF5-4AFB-4382-A7BA-8BFBE1D8BA09}"/>
              </a:ext>
            </a:extLst>
          </p:cNvPr>
          <p:cNvSpPr>
            <a:spLocks noGrp="1"/>
          </p:cNvSpPr>
          <p:nvPr>
            <p:ph type="dt" sz="half" idx="10"/>
          </p:nvPr>
        </p:nvSpPr>
        <p:spPr/>
        <p:txBody>
          <a:bodyPr/>
          <a:lstStyle>
            <a:lvl1pPr>
              <a:defRPr/>
            </a:lvl1pPr>
          </a:lstStyle>
          <a:p>
            <a:pPr>
              <a:defRPr/>
            </a:pPr>
            <a:endParaRPr lang="en-US"/>
          </a:p>
        </p:txBody>
      </p:sp>
      <p:sp>
        <p:nvSpPr>
          <p:cNvPr id="9" name="Footer Placeholder 3">
            <a:extLst>
              <a:ext uri="{FF2B5EF4-FFF2-40B4-BE49-F238E27FC236}">
                <a16:creationId xmlns:a16="http://schemas.microsoft.com/office/drawing/2014/main" id="{28712FF4-03E6-43A9-AE47-2857719F8DD3}"/>
              </a:ext>
            </a:extLst>
          </p:cNvPr>
          <p:cNvSpPr>
            <a:spLocks noGrp="1"/>
          </p:cNvSpPr>
          <p:nvPr>
            <p:ph type="ftr" sz="quarter" idx="11"/>
          </p:nvPr>
        </p:nvSpPr>
        <p:spPr/>
        <p:txBody>
          <a:bodyPr/>
          <a:lstStyle>
            <a:lvl1pPr>
              <a:defRPr smtClean="0"/>
            </a:lvl1pPr>
          </a:lstStyle>
          <a:p>
            <a:pPr>
              <a:defRPr/>
            </a:pPr>
            <a:r>
              <a:rPr lang="en-US"/>
              <a:t>CareerForceMN.com</a:t>
            </a:r>
            <a:endParaRPr lang="en-US" dirty="0"/>
          </a:p>
        </p:txBody>
      </p:sp>
      <p:sp>
        <p:nvSpPr>
          <p:cNvPr id="11" name="Title 10">
            <a:extLst>
              <a:ext uri="{FF2B5EF4-FFF2-40B4-BE49-F238E27FC236}">
                <a16:creationId xmlns:a16="http://schemas.microsoft.com/office/drawing/2014/main" id="{F748BE92-C56F-4FBF-8472-E10A321AA690}"/>
              </a:ext>
            </a:extLst>
          </p:cNvPr>
          <p:cNvSpPr>
            <a:spLocks noGrp="1"/>
          </p:cNvSpPr>
          <p:nvPr>
            <p:ph type="title"/>
          </p:nvPr>
        </p:nvSpPr>
        <p:spPr>
          <a:xfrm>
            <a:off x="796028" y="-11906"/>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09610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75FF5829-0DC8-4257-8A61-4EF061DA5BEE}"/>
              </a:ext>
            </a:extLst>
          </p:cNvPr>
          <p:cNvSpPr txBox="1">
            <a:spLocks/>
          </p:cNvSpPr>
          <p:nvPr userDrawn="1"/>
        </p:nvSpPr>
        <p:spPr bwMode="black">
          <a:xfrm>
            <a:off x="6324600" y="5961063"/>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chemeClr val="tx2"/>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a:t>CareerForceMN.com</a:t>
            </a:r>
            <a:endParaRPr lang="en-US" dirty="0"/>
          </a:p>
        </p:txBody>
      </p:sp>
      <p:sp>
        <p:nvSpPr>
          <p:cNvPr id="3" name="TextBox 7">
            <a:extLst>
              <a:ext uri="{FF2B5EF4-FFF2-40B4-BE49-F238E27FC236}">
                <a16:creationId xmlns:a16="http://schemas.microsoft.com/office/drawing/2014/main" id="{3D550A50-7A7B-4ADF-866E-42EBAD503255}"/>
              </a:ext>
            </a:extLst>
          </p:cNvPr>
          <p:cNvSpPr txBox="1">
            <a:spLocks noChangeArrowheads="1"/>
          </p:cNvSpPr>
          <p:nvPr userDrawn="1"/>
        </p:nvSpPr>
        <p:spPr bwMode="auto">
          <a:xfrm>
            <a:off x="762000" y="1535113"/>
            <a:ext cx="392271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r>
              <a:rPr lang="en-US" altLang="en-US" sz="2800" b="1">
                <a:solidFill>
                  <a:srgbClr val="005CAB"/>
                </a:solidFill>
              </a:rPr>
              <a:t>Subhead</a:t>
            </a:r>
          </a:p>
          <a:p>
            <a:r>
              <a:rPr lang="en-US" altLang="en-US"/>
              <a:t>Bullet 1</a:t>
            </a:r>
          </a:p>
          <a:p>
            <a:r>
              <a:rPr lang="en-US" altLang="en-US"/>
              <a:t>Bullet 2</a:t>
            </a:r>
          </a:p>
          <a:p>
            <a:r>
              <a:rPr lang="en-US" altLang="en-US"/>
              <a:t>Bullet 3</a:t>
            </a:r>
          </a:p>
          <a:p>
            <a:r>
              <a:rPr lang="en-US" altLang="en-US"/>
              <a:t>Bullet 4</a:t>
            </a:r>
          </a:p>
        </p:txBody>
      </p:sp>
      <p:pic>
        <p:nvPicPr>
          <p:cNvPr id="4" name="Picture 8" descr="monitor.png">
            <a:extLst>
              <a:ext uri="{FF2B5EF4-FFF2-40B4-BE49-F238E27FC236}">
                <a16:creationId xmlns:a16="http://schemas.microsoft.com/office/drawing/2014/main" id="{406E26BA-FD12-450C-AA57-F967AA67A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21300" y="1570038"/>
            <a:ext cx="5854700"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Screen Shot 2020-09-15 at 3.27.26 PM.png">
            <a:extLst>
              <a:ext uri="{FF2B5EF4-FFF2-40B4-BE49-F238E27FC236}">
                <a16:creationId xmlns:a16="http://schemas.microsoft.com/office/drawing/2014/main" id="{65D027EC-28F9-4350-ADCB-B8759FE07A1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89600" y="1754188"/>
            <a:ext cx="5097463"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1F8E2F2E-AB26-4574-AB0A-61546166BAAF}"/>
              </a:ext>
            </a:extLst>
          </p:cNvPr>
          <p:cNvSpPr/>
          <p:nvPr userDrawn="1"/>
        </p:nvSpPr>
        <p:spPr bwMode="black">
          <a:xfrm>
            <a:off x="0" y="0"/>
            <a:ext cx="12188825"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8" name="Rectangle 7">
            <a:extLst>
              <a:ext uri="{FF2B5EF4-FFF2-40B4-BE49-F238E27FC236}">
                <a16:creationId xmlns:a16="http://schemas.microsoft.com/office/drawing/2014/main" id="{67F015F9-B99E-46F1-95C6-6B5F170E9DE2}"/>
              </a:ext>
            </a:extLst>
          </p:cNvPr>
          <p:cNvSpPr/>
          <p:nvPr userDrawn="1"/>
        </p:nvSpPr>
        <p:spPr>
          <a:xfrm>
            <a:off x="0" y="1168400"/>
            <a:ext cx="12192000" cy="119063"/>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54" fontAlgn="auto">
              <a:spcBef>
                <a:spcPts val="0"/>
              </a:spcBef>
              <a:spcAft>
                <a:spcPts val="0"/>
              </a:spcAft>
              <a:defRPr/>
            </a:pPr>
            <a:endParaRPr lang="en-US"/>
          </a:p>
        </p:txBody>
      </p:sp>
      <p:sp>
        <p:nvSpPr>
          <p:cNvPr id="9" name="Date Placeholder 2">
            <a:extLst>
              <a:ext uri="{FF2B5EF4-FFF2-40B4-BE49-F238E27FC236}">
                <a16:creationId xmlns:a16="http://schemas.microsoft.com/office/drawing/2014/main" id="{D9B3E162-0E1B-44A8-8C35-0E966BEA7C06}"/>
              </a:ext>
            </a:extLst>
          </p:cNvPr>
          <p:cNvSpPr>
            <a:spLocks noGrp="1"/>
          </p:cNvSpPr>
          <p:nvPr>
            <p:ph type="dt" sz="half" idx="10"/>
          </p:nvPr>
        </p:nvSpPr>
        <p:spPr/>
        <p:txBody>
          <a:bodyPr/>
          <a:lstStyle>
            <a:lvl1pPr>
              <a:defRPr/>
            </a:lvl1pPr>
          </a:lstStyle>
          <a:p>
            <a:pPr>
              <a:defRPr/>
            </a:pPr>
            <a:endParaRPr lang="en-US"/>
          </a:p>
        </p:txBody>
      </p:sp>
      <p:sp>
        <p:nvSpPr>
          <p:cNvPr id="10" name="Footer Placeholder 3">
            <a:extLst>
              <a:ext uri="{FF2B5EF4-FFF2-40B4-BE49-F238E27FC236}">
                <a16:creationId xmlns:a16="http://schemas.microsoft.com/office/drawing/2014/main" id="{C1422412-8758-4445-94DD-350B062C3D8D}"/>
              </a:ext>
            </a:extLst>
          </p:cNvPr>
          <p:cNvSpPr>
            <a:spLocks noGrp="1"/>
          </p:cNvSpPr>
          <p:nvPr>
            <p:ph type="ftr" sz="quarter" idx="11"/>
          </p:nvPr>
        </p:nvSpPr>
        <p:spPr/>
        <p:txBody>
          <a:bodyPr/>
          <a:lstStyle>
            <a:lvl1pPr>
              <a:defRPr smtClean="0"/>
            </a:lvl1pPr>
          </a:lstStyle>
          <a:p>
            <a:pPr>
              <a:defRPr/>
            </a:pPr>
            <a:r>
              <a:rPr lang="en-US"/>
              <a:t>CareerForceMN.com</a:t>
            </a:r>
            <a:endParaRPr lang="en-US" dirty="0"/>
          </a:p>
        </p:txBody>
      </p:sp>
      <p:sp>
        <p:nvSpPr>
          <p:cNvPr id="11" name="Title 10">
            <a:extLst>
              <a:ext uri="{FF2B5EF4-FFF2-40B4-BE49-F238E27FC236}">
                <a16:creationId xmlns:a16="http://schemas.microsoft.com/office/drawing/2014/main" id="{FF16C6C8-9920-4537-9D97-D6BAEA2F6F7E}"/>
              </a:ext>
            </a:extLst>
          </p:cNvPr>
          <p:cNvSpPr>
            <a:spLocks noGrp="1"/>
          </p:cNvSpPr>
          <p:nvPr>
            <p:ph type="title"/>
          </p:nvPr>
        </p:nvSpPr>
        <p:spPr>
          <a:xfrm>
            <a:off x="762000" y="13493"/>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387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49CA6121-06B4-4A5E-8FA9-8004236E0850}"/>
              </a:ext>
            </a:extLst>
          </p:cNvPr>
          <p:cNvSpPr txBox="1">
            <a:spLocks noChangeArrowheads="1"/>
          </p:cNvSpPr>
          <p:nvPr userDrawn="1"/>
        </p:nvSpPr>
        <p:spPr bwMode="auto">
          <a:xfrm>
            <a:off x="762000" y="1930400"/>
            <a:ext cx="519906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r>
              <a:rPr lang="en-US" altLang="en-US" sz="2800" b="1">
                <a:solidFill>
                  <a:srgbClr val="005CAB"/>
                </a:solidFill>
              </a:rPr>
              <a:t>Subhead</a:t>
            </a:r>
          </a:p>
          <a:p>
            <a:r>
              <a:rPr lang="en-US" altLang="en-US"/>
              <a:t>Bullet 1</a:t>
            </a:r>
          </a:p>
          <a:p>
            <a:r>
              <a:rPr lang="en-US" altLang="en-US"/>
              <a:t>Bullet 2</a:t>
            </a:r>
          </a:p>
          <a:p>
            <a:r>
              <a:rPr lang="en-US" altLang="en-US"/>
              <a:t>Bullet 3</a:t>
            </a:r>
          </a:p>
          <a:p>
            <a:r>
              <a:rPr lang="en-US" altLang="en-US"/>
              <a:t>Bullet 4</a:t>
            </a:r>
          </a:p>
        </p:txBody>
      </p:sp>
      <p:pic>
        <p:nvPicPr>
          <p:cNvPr id="3" name="Picture 7" descr="cell phone.png">
            <a:extLst>
              <a:ext uri="{FF2B5EF4-FFF2-40B4-BE49-F238E27FC236}">
                <a16:creationId xmlns:a16="http://schemas.microsoft.com/office/drawing/2014/main" id="{01BB8D16-81FA-4464-BD08-B5B73FB13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01163" y="1620838"/>
            <a:ext cx="1612900"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ablet computer.png">
            <a:extLst>
              <a:ext uri="{FF2B5EF4-FFF2-40B4-BE49-F238E27FC236}">
                <a16:creationId xmlns:a16="http://schemas.microsoft.com/office/drawing/2014/main" id="{B0607E13-1EFF-4737-8E9C-83C9640105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56100" y="1828800"/>
            <a:ext cx="43132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Screen Shot 2020-09-15 at 3.27.26 PM.png">
            <a:extLst>
              <a:ext uri="{FF2B5EF4-FFF2-40B4-BE49-F238E27FC236}">
                <a16:creationId xmlns:a16="http://schemas.microsoft.com/office/drawing/2014/main" id="{191E62EF-EAEF-457A-8B4E-03680C42CFC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75200" y="2100263"/>
            <a:ext cx="3506788"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Screenshot_20200915-154902_Chrome.jpg">
            <a:extLst>
              <a:ext uri="{FF2B5EF4-FFF2-40B4-BE49-F238E27FC236}">
                <a16:creationId xmlns:a16="http://schemas.microsoft.com/office/drawing/2014/main" id="{150BFDCB-82D6-470C-B5C0-2C53167C4B5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431338" y="1981200"/>
            <a:ext cx="136207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BA402289-B9BD-4298-BBD8-1948B67B96E1}"/>
              </a:ext>
            </a:extLst>
          </p:cNvPr>
          <p:cNvSpPr/>
          <p:nvPr userDrawn="1"/>
        </p:nvSpPr>
        <p:spPr bwMode="black">
          <a:xfrm>
            <a:off x="-3174" y="0"/>
            <a:ext cx="12191999"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9" name="Rectangle 8">
            <a:extLst>
              <a:ext uri="{FF2B5EF4-FFF2-40B4-BE49-F238E27FC236}">
                <a16:creationId xmlns:a16="http://schemas.microsoft.com/office/drawing/2014/main" id="{BAE3E3DF-0E3A-4027-B0F1-1BEEAD63E102}"/>
              </a:ext>
            </a:extLst>
          </p:cNvPr>
          <p:cNvSpPr/>
          <p:nvPr userDrawn="1"/>
        </p:nvSpPr>
        <p:spPr>
          <a:xfrm>
            <a:off x="0" y="1168400"/>
            <a:ext cx="12192000" cy="119063"/>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54" fontAlgn="auto">
              <a:spcBef>
                <a:spcPts val="0"/>
              </a:spcBef>
              <a:spcAft>
                <a:spcPts val="0"/>
              </a:spcAft>
              <a:defRPr/>
            </a:pPr>
            <a:endParaRPr lang="en-US"/>
          </a:p>
        </p:txBody>
      </p:sp>
      <p:sp>
        <p:nvSpPr>
          <p:cNvPr id="10" name="Date Placeholder 2">
            <a:extLst>
              <a:ext uri="{FF2B5EF4-FFF2-40B4-BE49-F238E27FC236}">
                <a16:creationId xmlns:a16="http://schemas.microsoft.com/office/drawing/2014/main" id="{2BD341B5-3A71-4D77-91E4-C5C7CF40B8CB}"/>
              </a:ext>
            </a:extLst>
          </p:cNvPr>
          <p:cNvSpPr>
            <a:spLocks noGrp="1"/>
          </p:cNvSpPr>
          <p:nvPr>
            <p:ph type="dt" sz="half" idx="10"/>
          </p:nvPr>
        </p:nvSpPr>
        <p:spPr/>
        <p:txBody>
          <a:bodyPr/>
          <a:lstStyle>
            <a:lvl1pPr>
              <a:defRPr/>
            </a:lvl1pPr>
          </a:lstStyle>
          <a:p>
            <a:pPr>
              <a:defRPr/>
            </a:pPr>
            <a:endParaRPr lang="en-US"/>
          </a:p>
        </p:txBody>
      </p:sp>
      <p:sp>
        <p:nvSpPr>
          <p:cNvPr id="11" name="Footer Placeholder 3">
            <a:extLst>
              <a:ext uri="{FF2B5EF4-FFF2-40B4-BE49-F238E27FC236}">
                <a16:creationId xmlns:a16="http://schemas.microsoft.com/office/drawing/2014/main" id="{D4539EF4-E57F-42DE-9526-85F858F836B5}"/>
              </a:ext>
            </a:extLst>
          </p:cNvPr>
          <p:cNvSpPr>
            <a:spLocks noGrp="1"/>
          </p:cNvSpPr>
          <p:nvPr>
            <p:ph type="ftr" sz="quarter" idx="11"/>
          </p:nvPr>
        </p:nvSpPr>
        <p:spPr/>
        <p:txBody>
          <a:bodyPr/>
          <a:lstStyle>
            <a:lvl1pPr>
              <a:defRPr smtClean="0"/>
            </a:lvl1pPr>
          </a:lstStyle>
          <a:p>
            <a:pPr>
              <a:defRPr/>
            </a:pPr>
            <a:r>
              <a:rPr lang="en-US"/>
              <a:t>CareerForceMN.com</a:t>
            </a:r>
            <a:endParaRPr lang="en-US" dirty="0"/>
          </a:p>
        </p:txBody>
      </p:sp>
      <p:sp>
        <p:nvSpPr>
          <p:cNvPr id="12" name="Title 11">
            <a:extLst>
              <a:ext uri="{FF2B5EF4-FFF2-40B4-BE49-F238E27FC236}">
                <a16:creationId xmlns:a16="http://schemas.microsoft.com/office/drawing/2014/main" id="{7D97BB50-ACFC-4AA1-A117-70F712C622BA}"/>
              </a:ext>
            </a:extLst>
          </p:cNvPr>
          <p:cNvSpPr>
            <a:spLocks noGrp="1"/>
          </p:cNvSpPr>
          <p:nvPr>
            <p:ph type="title"/>
          </p:nvPr>
        </p:nvSpPr>
        <p:spPr>
          <a:xfrm>
            <a:off x="836612" y="-38100"/>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7578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CE3FCF15-0E64-4E82-B14E-1241F4D27268}"/>
              </a:ext>
            </a:extLst>
          </p:cNvPr>
          <p:cNvSpPr/>
          <p:nvPr userDrawn="1"/>
        </p:nvSpPr>
        <p:spPr bwMode="black">
          <a:xfrm>
            <a:off x="-3174" y="0"/>
            <a:ext cx="12191999"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4" name="Rectangle 12">
            <a:extLst>
              <a:ext uri="{FF2B5EF4-FFF2-40B4-BE49-F238E27FC236}">
                <a16:creationId xmlns:a16="http://schemas.microsoft.com/office/drawing/2014/main" id="{BE86B779-8FE2-40F3-9853-FE0855EC1F33}"/>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6" name="Picture Placeholder 3"/>
          <p:cNvSpPr>
            <a:spLocks noGrp="1"/>
          </p:cNvSpPr>
          <p:nvPr>
            <p:ph type="pic" sz="quarter" idx="13"/>
          </p:nvPr>
        </p:nvSpPr>
        <p:spPr bwMode="gray">
          <a:xfrm>
            <a:off x="1572815" y="1964394"/>
            <a:ext cx="2332191" cy="2332191"/>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7" name="Text Placeholder 4"/>
          <p:cNvSpPr>
            <a:spLocks noGrp="1"/>
          </p:cNvSpPr>
          <p:nvPr>
            <p:ph type="body" sz="quarter" idx="15"/>
          </p:nvPr>
        </p:nvSpPr>
        <p:spPr bwMode="black">
          <a:xfrm>
            <a:off x="1469227"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a:p>
            <a:pPr lvl="1"/>
            <a:r>
              <a:rPr lang="en-US"/>
              <a:t>Second level</a:t>
            </a:r>
          </a:p>
        </p:txBody>
      </p:sp>
      <p:sp>
        <p:nvSpPr>
          <p:cNvPr id="10" name="Picture Placeholder 5"/>
          <p:cNvSpPr>
            <a:spLocks noGrp="1"/>
          </p:cNvSpPr>
          <p:nvPr>
            <p:ph type="pic" sz="quarter" idx="16"/>
          </p:nvPr>
        </p:nvSpPr>
        <p:spPr bwMode="gray">
          <a:xfrm>
            <a:off x="4824541" y="1964392"/>
            <a:ext cx="2317864" cy="2317864"/>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1" name="Text Placeholder 6"/>
          <p:cNvSpPr>
            <a:spLocks noGrp="1"/>
          </p:cNvSpPr>
          <p:nvPr>
            <p:ph type="body" sz="quarter" idx="17"/>
          </p:nvPr>
        </p:nvSpPr>
        <p:spPr bwMode="black">
          <a:xfrm>
            <a:off x="4712236"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a:p>
            <a:pPr lvl="1"/>
            <a:r>
              <a:rPr lang="en-US"/>
              <a:t>Second level</a:t>
            </a:r>
          </a:p>
        </p:txBody>
      </p:sp>
      <p:sp>
        <p:nvSpPr>
          <p:cNvPr id="12" name="Picture Placeholder 7"/>
          <p:cNvSpPr>
            <a:spLocks noGrp="1"/>
          </p:cNvSpPr>
          <p:nvPr>
            <p:ph type="pic" sz="quarter" idx="18"/>
          </p:nvPr>
        </p:nvSpPr>
        <p:spPr bwMode="gray">
          <a:xfrm>
            <a:off x="8067551" y="1964392"/>
            <a:ext cx="2317864" cy="2317864"/>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3" name="Text Placeholder 8"/>
          <p:cNvSpPr>
            <a:spLocks noGrp="1"/>
          </p:cNvSpPr>
          <p:nvPr>
            <p:ph type="body" sz="quarter" idx="19"/>
          </p:nvPr>
        </p:nvSpPr>
        <p:spPr bwMode="black">
          <a:xfrm>
            <a:off x="7955247"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a:p>
            <a:pPr lvl="1"/>
            <a:r>
              <a:rPr lang="en-US"/>
              <a:t>Second level</a:t>
            </a:r>
          </a:p>
        </p:txBody>
      </p:sp>
      <p:sp>
        <p:nvSpPr>
          <p:cNvPr id="15" name="Footer Placeholder 6">
            <a:extLst>
              <a:ext uri="{FF2B5EF4-FFF2-40B4-BE49-F238E27FC236}">
                <a16:creationId xmlns:a16="http://schemas.microsoft.com/office/drawing/2014/main" id="{1B733844-FE8B-4376-A93B-362723AB2810}"/>
              </a:ext>
            </a:extLst>
          </p:cNvPr>
          <p:cNvSpPr>
            <a:spLocks noGrp="1"/>
          </p:cNvSpPr>
          <p:nvPr>
            <p:ph type="ftr" sz="quarter" idx="20"/>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8F9E6F7D-01EA-41BF-8C68-17EC94066A8C}"/>
              </a:ext>
            </a:extLst>
          </p:cNvPr>
          <p:cNvSpPr>
            <a:spLocks noGrp="1"/>
          </p:cNvSpPr>
          <p:nvPr>
            <p:ph type="title"/>
          </p:nvPr>
        </p:nvSpPr>
        <p:spPr>
          <a:xfrm>
            <a:off x="836612" y="9525"/>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4392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538141F2-B57C-4FD6-8600-89547BACCFF7}"/>
              </a:ext>
            </a:extLst>
          </p:cNvPr>
          <p:cNvSpPr/>
          <p:nvPr userDrawn="1"/>
        </p:nvSpPr>
        <p:spPr bwMode="black">
          <a:xfrm>
            <a:off x="-3174" y="0"/>
            <a:ext cx="12192000"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2" name="Rectangle 12">
            <a:extLst>
              <a:ext uri="{FF2B5EF4-FFF2-40B4-BE49-F238E27FC236}">
                <a16:creationId xmlns:a16="http://schemas.microsoft.com/office/drawing/2014/main" id="{8DF0DD48-2E40-4D39-97BF-32A90EE46BB6}"/>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19" name="Picture Placeholder 3"/>
          <p:cNvSpPr>
            <a:spLocks noGrp="1"/>
          </p:cNvSpPr>
          <p:nvPr>
            <p:ph type="pic" sz="quarter" idx="13"/>
          </p:nvPr>
        </p:nvSpPr>
        <p:spPr bwMode="gray">
          <a:xfrm>
            <a:off x="806334" y="167477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4" name="Text Placeholder 4"/>
          <p:cNvSpPr>
            <a:spLocks noGrp="1"/>
          </p:cNvSpPr>
          <p:nvPr>
            <p:ph type="body" sz="quarter" idx="16"/>
          </p:nvPr>
        </p:nvSpPr>
        <p:spPr bwMode="black">
          <a:xfrm>
            <a:off x="2876551" y="167477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3" name="Picture Placeholder 5"/>
          <p:cNvSpPr>
            <a:spLocks noGrp="1"/>
          </p:cNvSpPr>
          <p:nvPr>
            <p:ph type="pic" sz="quarter" idx="14"/>
          </p:nvPr>
        </p:nvSpPr>
        <p:spPr bwMode="gray">
          <a:xfrm>
            <a:off x="806334" y="393936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4" name="Text Placeholder 6"/>
          <p:cNvSpPr>
            <a:spLocks noGrp="1"/>
          </p:cNvSpPr>
          <p:nvPr>
            <p:ph type="body" sz="quarter" idx="15"/>
          </p:nvPr>
        </p:nvSpPr>
        <p:spPr bwMode="black">
          <a:xfrm>
            <a:off x="2876551" y="393936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5" name="Picture Placeholder 7"/>
          <p:cNvSpPr>
            <a:spLocks noGrp="1"/>
          </p:cNvSpPr>
          <p:nvPr>
            <p:ph type="pic" sz="quarter" idx="17"/>
          </p:nvPr>
        </p:nvSpPr>
        <p:spPr bwMode="gray">
          <a:xfrm>
            <a:off x="6199808" y="167477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6" name="Text Placeholder 8"/>
          <p:cNvSpPr>
            <a:spLocks noGrp="1"/>
          </p:cNvSpPr>
          <p:nvPr>
            <p:ph type="body" sz="quarter" idx="18"/>
          </p:nvPr>
        </p:nvSpPr>
        <p:spPr bwMode="black">
          <a:xfrm>
            <a:off x="8270023" y="167477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7" name="Picture Placeholder 9"/>
          <p:cNvSpPr>
            <a:spLocks noGrp="1"/>
          </p:cNvSpPr>
          <p:nvPr>
            <p:ph type="pic" sz="quarter" idx="19"/>
          </p:nvPr>
        </p:nvSpPr>
        <p:spPr bwMode="gray">
          <a:xfrm>
            <a:off x="6199808" y="393936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8" name="Text Placeholder 10"/>
          <p:cNvSpPr>
            <a:spLocks noGrp="1"/>
          </p:cNvSpPr>
          <p:nvPr>
            <p:ph type="body" sz="quarter" idx="20"/>
          </p:nvPr>
        </p:nvSpPr>
        <p:spPr bwMode="black">
          <a:xfrm>
            <a:off x="8270023" y="3939362"/>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13" name="Footer Placeholder 6">
            <a:extLst>
              <a:ext uri="{FF2B5EF4-FFF2-40B4-BE49-F238E27FC236}">
                <a16:creationId xmlns:a16="http://schemas.microsoft.com/office/drawing/2014/main" id="{68E434BA-64B0-4A5F-9B58-939DB0D939DA}"/>
              </a:ext>
            </a:extLst>
          </p:cNvPr>
          <p:cNvSpPr>
            <a:spLocks noGrp="1"/>
          </p:cNvSpPr>
          <p:nvPr>
            <p:ph type="ftr" sz="quarter" idx="21"/>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3482A156-0186-45E5-A223-7B3AA22A880C}"/>
              </a:ext>
            </a:extLst>
          </p:cNvPr>
          <p:cNvSpPr>
            <a:spLocks noGrp="1"/>
          </p:cNvSpPr>
          <p:nvPr>
            <p:ph type="title"/>
          </p:nvPr>
        </p:nvSpPr>
        <p:spPr>
          <a:xfrm>
            <a:off x="806334" y="-4936"/>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36390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808F6B-BACC-42B7-83C1-AA5370638304}"/>
              </a:ext>
            </a:extLst>
          </p:cNvPr>
          <p:cNvSpPr>
            <a:spLocks noGrp="1"/>
          </p:cNvSpPr>
          <p:nvPr>
            <p:ph type="title"/>
          </p:nvPr>
        </p:nvSpPr>
        <p:spPr bwMode="black">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4639DB1-8750-4CE0-8875-4F34D682E792}"/>
              </a:ext>
            </a:extLst>
          </p:cNvPr>
          <p:cNvSpPr>
            <a:spLocks noGrp="1"/>
          </p:cNvSpPr>
          <p:nvPr>
            <p:ph type="body" idx="1"/>
          </p:nvPr>
        </p:nvSpPr>
        <p:spPr bwMode="black">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771B19B-8BD5-4485-A92F-6A02766D13EC}"/>
              </a:ext>
            </a:extLst>
          </p:cNvPr>
          <p:cNvSpPr>
            <a:spLocks noGrp="1"/>
          </p:cNvSpPr>
          <p:nvPr>
            <p:ph type="dt" sz="half" idx="2"/>
          </p:nvPr>
        </p:nvSpPr>
        <p:spPr bwMode="black">
          <a:xfrm>
            <a:off x="838200" y="6356350"/>
            <a:ext cx="1358900" cy="365125"/>
          </a:xfrm>
          <a:prstGeom prst="rect">
            <a:avLst/>
          </a:prstGeom>
        </p:spPr>
        <p:txBody>
          <a:bodyPr vert="horz" lIns="91436" tIns="45718" rIns="91436" bIns="45718" rtlCol="0" anchor="ctr"/>
          <a:lstStyle>
            <a:lvl1pPr algn="l" defTabSz="914354" fontAlgn="auto">
              <a:spcBef>
                <a:spcPts val="0"/>
              </a:spcBef>
              <a:spcAft>
                <a:spcPts val="0"/>
              </a:spcAft>
              <a:defRPr sz="1200" dirty="0">
                <a:solidFill>
                  <a:schemeClr val="tx2"/>
                </a:solidFill>
                <a:latin typeface="+mn-lt"/>
                <a:ea typeface="+mn-ea"/>
              </a:defRPr>
            </a:lvl1pPr>
          </a:lstStyle>
          <a:p>
            <a:pPr>
              <a:defRPr/>
            </a:pPr>
            <a:endParaRPr lang="en-US"/>
          </a:p>
        </p:txBody>
      </p:sp>
      <p:sp>
        <p:nvSpPr>
          <p:cNvPr id="7" name="Footer Placeholder 6">
            <a:extLst>
              <a:ext uri="{FF2B5EF4-FFF2-40B4-BE49-F238E27FC236}">
                <a16:creationId xmlns:a16="http://schemas.microsoft.com/office/drawing/2014/main" id="{C6461CAD-563E-42AC-BAE9-CFCD5687ED7B}"/>
              </a:ext>
            </a:extLst>
          </p:cNvPr>
          <p:cNvSpPr>
            <a:spLocks noGrp="1"/>
          </p:cNvSpPr>
          <p:nvPr>
            <p:ph type="ftr" sz="quarter" idx="3"/>
          </p:nvPr>
        </p:nvSpPr>
        <p:spPr bwMode="black">
          <a:xfrm>
            <a:off x="6324600" y="6356350"/>
            <a:ext cx="5588000" cy="365125"/>
          </a:xfrm>
          <a:prstGeom prst="rect">
            <a:avLst/>
          </a:prstGeom>
        </p:spPr>
        <p:txBody>
          <a:bodyPr lIns="91436" tIns="45718" rIns="91436" bIns="45718" anchor="ctr"/>
          <a:lstStyle>
            <a:lvl1pPr algn="r" defTabSz="914354" fontAlgn="auto">
              <a:spcBef>
                <a:spcPts val="0"/>
              </a:spcBef>
              <a:spcAft>
                <a:spcPts val="0"/>
              </a:spcAft>
              <a:defRPr sz="1200">
                <a:solidFill>
                  <a:schemeClr val="tx2"/>
                </a:solidFill>
                <a:latin typeface="+mn-lt"/>
                <a:ea typeface="+mn-ea"/>
              </a:defRPr>
            </a:lvl1pPr>
          </a:lstStyle>
          <a:p>
            <a:pPr>
              <a:defRPr/>
            </a:pPr>
            <a:r>
              <a:rPr lang="en-US"/>
              <a:t>CareerForceMN.com</a:t>
            </a:r>
            <a:endParaRPr lang="en-US" dirty="0"/>
          </a:p>
        </p:txBody>
      </p:sp>
    </p:spTree>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Lst>
  <p:hf sldNum="0" hdr="0" dt="0"/>
  <p:txStyles>
    <p:titleStyle>
      <a:lvl1pPr algn="l" defTabSz="912813" rtl="0" fontAlgn="base">
        <a:lnSpc>
          <a:spcPct val="90000"/>
        </a:lnSpc>
        <a:spcBef>
          <a:spcPct val="0"/>
        </a:spcBef>
        <a:spcAft>
          <a:spcPct val="0"/>
        </a:spcAft>
        <a:defRPr sz="4400" kern="1200">
          <a:solidFill>
            <a:srgbClr val="005CAB"/>
          </a:solidFill>
          <a:latin typeface="+mj-lt"/>
          <a:ea typeface="ヒラギノ角ゴ Pro W3" pitchFamily="-126" charset="-128"/>
          <a:cs typeface="+mj-cs"/>
        </a:defRPr>
      </a:lvl1pPr>
      <a:lvl2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2pPr>
      <a:lvl3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3pPr>
      <a:lvl4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4pPr>
      <a:lvl5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5pPr>
      <a:lvl6pPr marL="4572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6pPr>
      <a:lvl7pPr marL="9144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7pPr>
      <a:lvl8pPr marL="13716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8pPr>
      <a:lvl9pPr marL="18288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9pPr>
    </p:titleStyle>
    <p:bodyStyle>
      <a:lvl1pPr marL="227013" indent="-227013" algn="l" defTabSz="912813" rtl="0" fontAlgn="base">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ヒラギノ角ゴ Pro W3" pitchFamily="-126" charset="-128"/>
          <a:cs typeface="+mn-cs"/>
        </a:defRPr>
      </a:lvl1pPr>
      <a:lvl2pPr marL="684213" indent="-227013" algn="l" defTabSz="912813" rtl="0" fontAlgn="base">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ヒラギノ角ゴ Pro W3" pitchFamily="-126" charset="-128"/>
          <a:cs typeface="+mn-cs"/>
        </a:defRPr>
      </a:lvl2pPr>
      <a:lvl3pPr marL="11414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3pPr>
      <a:lvl4pPr marL="15986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4pPr>
      <a:lvl5pPr marL="20558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erson sitting at a table&#10;&#10;Description automatically generated">
            <a:extLst>
              <a:ext uri="{FF2B5EF4-FFF2-40B4-BE49-F238E27FC236}">
                <a16:creationId xmlns:a16="http://schemas.microsoft.com/office/drawing/2014/main" id="{F750C513-4551-46C1-B18B-9D3999D1F13F}"/>
              </a:ext>
            </a:extLst>
          </p:cNvPr>
          <p:cNvPicPr>
            <a:picLocks noChangeAspect="1"/>
          </p:cNvPicPr>
          <p:nvPr/>
        </p:nvPicPr>
        <p:blipFill rotWithShape="1">
          <a:blip r:embed="rId2">
            <a:extLst>
              <a:ext uri="{28A0092B-C50C-407E-A947-70E740481C1C}">
                <a14:useLocalDpi xmlns:a14="http://schemas.microsoft.com/office/drawing/2010/main" val="0"/>
              </a:ext>
            </a:extLst>
          </a:blip>
          <a:srcRect l="5826"/>
          <a:stretch/>
        </p:blipFill>
        <p:spPr>
          <a:xfrm>
            <a:off x="0" y="1867721"/>
            <a:ext cx="5390707" cy="3815198"/>
          </a:xfrm>
          <a:prstGeom prst="rect">
            <a:avLst/>
          </a:prstGeom>
        </p:spPr>
      </p:pic>
      <p:sp>
        <p:nvSpPr>
          <p:cNvPr id="4" name="Text Placeholder 4">
            <a:extLst>
              <a:ext uri="{FF2B5EF4-FFF2-40B4-BE49-F238E27FC236}">
                <a16:creationId xmlns:a16="http://schemas.microsoft.com/office/drawing/2014/main" id="{E0D1B273-D5A0-453F-B495-3A2BB27B0DD3}"/>
              </a:ext>
            </a:extLst>
          </p:cNvPr>
          <p:cNvSpPr txBox="1">
            <a:spLocks/>
          </p:cNvSpPr>
          <p:nvPr/>
        </p:nvSpPr>
        <p:spPr>
          <a:xfrm>
            <a:off x="4572000" y="4673738"/>
            <a:ext cx="7620000" cy="662139"/>
          </a:xfrm>
          <a:prstGeom prst="rect">
            <a:avLst/>
          </a:prstGeom>
        </p:spPr>
        <p:txBody>
          <a:bodyPr/>
          <a:lstStyle>
            <a:lvl1pPr marL="227013" indent="-227013" algn="l" defTabSz="912813" rtl="0" fontAlgn="base">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ヒラギノ角ゴ Pro W3" pitchFamily="-126" charset="-128"/>
                <a:cs typeface="+mn-cs"/>
              </a:defRPr>
            </a:lvl1pPr>
            <a:lvl2pPr marL="684213" indent="-227013" algn="l" defTabSz="912813" rtl="0" fontAlgn="base">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ヒラギノ角ゴ Pro W3" pitchFamily="-126" charset="-128"/>
                <a:cs typeface="+mn-cs"/>
              </a:defRPr>
            </a:lvl2pPr>
            <a:lvl3pPr marL="11414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3pPr>
            <a:lvl4pPr marL="15986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4pPr>
            <a:lvl5pPr marL="20558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en-US" b="1">
                <a:latin typeface="Arial" panose="020B0604020202020204" pitchFamily="34" charset="0"/>
                <a:cs typeface="Arial" panose="020B0604020202020204" pitchFamily="34" charset="0"/>
              </a:rPr>
              <a:t>Resume Writing</a:t>
            </a:r>
            <a:endParaRPr lang="en-US" dirty="0"/>
          </a:p>
        </p:txBody>
      </p:sp>
      <p:sp>
        <p:nvSpPr>
          <p:cNvPr id="5" name="Rectangle 4">
            <a:extLst>
              <a:ext uri="{FF2B5EF4-FFF2-40B4-BE49-F238E27FC236}">
                <a16:creationId xmlns:a16="http://schemas.microsoft.com/office/drawing/2014/main" id="{70FD1C7B-7446-4486-91E9-2683A29B56AB}"/>
              </a:ext>
            </a:extLst>
          </p:cNvPr>
          <p:cNvSpPr/>
          <p:nvPr/>
        </p:nvSpPr>
        <p:spPr>
          <a:xfrm>
            <a:off x="4624388" y="1869138"/>
            <a:ext cx="7567612" cy="3822050"/>
          </a:xfrm>
          <a:prstGeom prst="rect">
            <a:avLst/>
          </a:prstGeom>
          <a:solidFill>
            <a:srgbClr val="005CAB"/>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6" name="Title 7">
            <a:extLst>
              <a:ext uri="{FF2B5EF4-FFF2-40B4-BE49-F238E27FC236}">
                <a16:creationId xmlns:a16="http://schemas.microsoft.com/office/drawing/2014/main" id="{25F17299-5BEF-4478-9BB5-05733765B8AC}"/>
              </a:ext>
            </a:extLst>
          </p:cNvPr>
          <p:cNvSpPr txBox="1">
            <a:spLocks/>
          </p:cNvSpPr>
          <p:nvPr/>
        </p:nvSpPr>
        <p:spPr>
          <a:xfrm>
            <a:off x="4985544" y="2571750"/>
            <a:ext cx="6845300" cy="998489"/>
          </a:xfrm>
          <a:prstGeom prst="rect">
            <a:avLst/>
          </a:prstGeom>
        </p:spPr>
        <p:txBody>
          <a:bodyPr/>
          <a:lstStyle>
            <a:lvl1pPr algn="l" defTabSz="914354" rtl="0" eaLnBrk="1" latinLnBrk="0" hangingPunct="1">
              <a:lnSpc>
                <a:spcPct val="90000"/>
              </a:lnSpc>
              <a:spcBef>
                <a:spcPct val="0"/>
              </a:spcBef>
              <a:buNone/>
              <a:defRPr sz="4400" kern="1200">
                <a:solidFill>
                  <a:srgbClr val="005CAB"/>
                </a:solidFill>
                <a:latin typeface="+mj-lt"/>
                <a:ea typeface="+mj-ea"/>
                <a:cs typeface="+mj-cs"/>
              </a:defRPr>
            </a:lvl1pPr>
          </a:lstStyle>
          <a:p>
            <a:pPr algn="ctr"/>
            <a:r>
              <a:rPr lang="en-US" dirty="0">
                <a:solidFill>
                  <a:schemeClr val="bg1"/>
                </a:solidFill>
              </a:rPr>
              <a:t>Interview Skills</a:t>
            </a:r>
          </a:p>
        </p:txBody>
      </p:sp>
      <p:sp>
        <p:nvSpPr>
          <p:cNvPr id="7" name="Text Placeholder 4">
            <a:extLst>
              <a:ext uri="{FF2B5EF4-FFF2-40B4-BE49-F238E27FC236}">
                <a16:creationId xmlns:a16="http://schemas.microsoft.com/office/drawing/2014/main" id="{2764DB43-0DE5-4D78-8EC6-1110F257FDE3}"/>
              </a:ext>
            </a:extLst>
          </p:cNvPr>
          <p:cNvSpPr txBox="1">
            <a:spLocks/>
          </p:cNvSpPr>
          <p:nvPr/>
        </p:nvSpPr>
        <p:spPr bwMode="black">
          <a:xfrm>
            <a:off x="0" y="6029961"/>
            <a:ext cx="12192000" cy="745471"/>
          </a:xfrm>
          <a:prstGeom prst="rect">
            <a:avLst/>
          </a:prstGeom>
        </p:spPr>
        <p:txBody>
          <a:bodyPr vert="horz" lIns="91436" tIns="45718" rIns="91436" bIns="45718" rtlCol="0">
            <a:normAutofit fontScale="47500" lnSpcReduction="20000"/>
          </a:bodyPr>
          <a:lstStyle>
            <a:lvl1pPr marL="0" indent="0" algn="ctr" defTabSz="914354" rtl="0" eaLnBrk="1" latinLnBrk="0" hangingPunct="1">
              <a:lnSpc>
                <a:spcPct val="100000"/>
              </a:lnSpc>
              <a:spcBef>
                <a:spcPts val="1000"/>
              </a:spcBef>
              <a:spcAft>
                <a:spcPts val="1000"/>
              </a:spcAft>
              <a:buClr>
                <a:schemeClr val="accent1"/>
              </a:buClr>
              <a:buFont typeface="Arial" panose="020B0604020202020204" pitchFamily="34" charset="0"/>
              <a:buNone/>
              <a:defRPr sz="2400" kern="1200">
                <a:solidFill>
                  <a:schemeClr val="bg1"/>
                </a:solidFill>
                <a:latin typeface="Arial"/>
                <a:ea typeface="+mn-ea"/>
                <a:cs typeface="+mn-cs"/>
              </a:defRPr>
            </a:lvl1pPr>
            <a:lvl2pPr marL="685766"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2942"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120"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298"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400" b="1" i="0" u="none" strike="noStrike" kern="1200" cap="none" spc="0" normalizeH="0" baseline="0" noProof="0" dirty="0">
                <a:ln>
                  <a:noFill/>
                </a:ln>
                <a:solidFill>
                  <a:srgbClr val="003865">
                    <a:lumMod val="90000"/>
                    <a:lumOff val="10000"/>
                  </a:srgbClr>
                </a:solidFill>
                <a:effectLst/>
                <a:uLnTx/>
                <a:uFillTx/>
                <a:latin typeface="Arial" panose="020B0604020202020204" pitchFamily="34" charset="0"/>
                <a:ea typeface="+mn-ea"/>
                <a:cs typeface="Arial" panose="020B0604020202020204" pitchFamily="34" charset="0"/>
              </a:rPr>
              <a:t>Upon request, the information in this document can be made available in alternative formats for people with disabilities by contacting </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[INSERT PHONE NUMBER]</a:t>
            </a:r>
          </a:p>
          <a:p>
            <a:pPr marL="0" marR="0" lvl="0" indent="0" algn="ctr" defTabSz="914354"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400" b="1" i="0" u="none" strike="noStrike" kern="1200" cap="none" spc="0" normalizeH="0" baseline="0" noProof="0" dirty="0">
                <a:ln>
                  <a:noFill/>
                </a:ln>
                <a:solidFill>
                  <a:srgbClr val="003865">
                    <a:lumMod val="90000"/>
                    <a:lumOff val="10000"/>
                  </a:srgbClr>
                </a:solidFill>
                <a:effectLst/>
                <a:uLnTx/>
                <a:uFillTx/>
                <a:latin typeface="Arial" panose="020B0604020202020204" pitchFamily="34" charset="0"/>
                <a:ea typeface="+mn-ea"/>
                <a:cs typeface="Arial" panose="020B0604020202020204" pitchFamily="34" charset="0"/>
              </a:rPr>
              <a:t>CareerForce is an equal opportunity employer and program provider and a proud partner of the American Job Center Network. </a:t>
            </a:r>
          </a:p>
        </p:txBody>
      </p:sp>
      <p:sp>
        <p:nvSpPr>
          <p:cNvPr id="8" name="Rectangle 7">
            <a:extLst>
              <a:ext uri="{FF2B5EF4-FFF2-40B4-BE49-F238E27FC236}">
                <a16:creationId xmlns:a16="http://schemas.microsoft.com/office/drawing/2014/main" id="{D43EDC0E-9ECB-406B-9980-51AACD38DD7A}"/>
              </a:ext>
            </a:extLst>
          </p:cNvPr>
          <p:cNvSpPr/>
          <p:nvPr/>
        </p:nvSpPr>
        <p:spPr>
          <a:xfrm>
            <a:off x="4615086" y="3873521"/>
            <a:ext cx="7579994" cy="855394"/>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lIns="68577" tIns="34289" rIns="68577" bIns="34289" spcCol="0" rtlCol="0" anchor="ctr"/>
          <a:lstStyle/>
          <a:p>
            <a:pPr algn="ctr"/>
            <a:endParaRPr lang="en-US"/>
          </a:p>
        </p:txBody>
      </p:sp>
      <p:pic>
        <p:nvPicPr>
          <p:cNvPr id="9" name="Picture 8" title="CareerForce, Minnesota's Career Resource">
            <a:extLst>
              <a:ext uri="{FF2B5EF4-FFF2-40B4-BE49-F238E27FC236}">
                <a16:creationId xmlns:a16="http://schemas.microsoft.com/office/drawing/2014/main" id="{487D11D6-C907-423B-9C74-F87392E0E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79" y="154222"/>
            <a:ext cx="3887229" cy="1484707"/>
          </a:xfrm>
          <a:prstGeom prst="rect">
            <a:avLst/>
          </a:prstGeom>
        </p:spPr>
      </p:pic>
      <p:sp>
        <p:nvSpPr>
          <p:cNvPr id="10" name="Text Placeholder 8">
            <a:extLst>
              <a:ext uri="{FF2B5EF4-FFF2-40B4-BE49-F238E27FC236}">
                <a16:creationId xmlns:a16="http://schemas.microsoft.com/office/drawing/2014/main" id="{5C411594-734B-4F69-B5B9-1601F534862D}"/>
              </a:ext>
            </a:extLst>
          </p:cNvPr>
          <p:cNvSpPr txBox="1">
            <a:spLocks/>
          </p:cNvSpPr>
          <p:nvPr/>
        </p:nvSpPr>
        <p:spPr>
          <a:xfrm>
            <a:off x="4898571" y="4066776"/>
            <a:ext cx="7620000" cy="662139"/>
          </a:xfrm>
          <a:prstGeom prst="rect">
            <a:avLst/>
          </a:prstGeom>
        </p:spPr>
        <p:txBody>
          <a:bodyPr/>
          <a:lstStyle>
            <a:lvl1pPr marL="228589" indent="-228589" algn="l" defTabSz="914354"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766"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2942"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120"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298"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dirty="0">
                <a:solidFill>
                  <a:schemeClr val="bg1"/>
                </a:solidFill>
              </a:rPr>
              <a:t>Welcome! Please take a name tent and folder </a:t>
            </a:r>
          </a:p>
        </p:txBody>
      </p:sp>
    </p:spTree>
    <p:extLst>
      <p:ext uri="{BB962C8B-B14F-4D97-AF65-F5344CB8AC3E}">
        <p14:creationId xmlns:p14="http://schemas.microsoft.com/office/powerpoint/2010/main" val="3908501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E748-E6BD-4453-A545-481E57F41C49}"/>
              </a:ext>
            </a:extLst>
          </p:cNvPr>
          <p:cNvSpPr>
            <a:spLocks noGrp="1"/>
          </p:cNvSpPr>
          <p:nvPr>
            <p:ph type="title"/>
          </p:nvPr>
        </p:nvSpPr>
        <p:spPr/>
        <p:txBody>
          <a:bodyPr/>
          <a:lstStyle/>
          <a:p>
            <a:r>
              <a:rPr lang="en-US" dirty="0"/>
              <a:t>The Interview – Behavioral Questions</a:t>
            </a:r>
          </a:p>
        </p:txBody>
      </p:sp>
      <p:sp>
        <p:nvSpPr>
          <p:cNvPr id="10" name="Text Placeholder 9">
            <a:extLst>
              <a:ext uri="{FF2B5EF4-FFF2-40B4-BE49-F238E27FC236}">
                <a16:creationId xmlns:a16="http://schemas.microsoft.com/office/drawing/2014/main" id="{178203A8-978B-4075-9642-336069CA36B9}"/>
              </a:ext>
            </a:extLst>
          </p:cNvPr>
          <p:cNvSpPr>
            <a:spLocks noGrp="1"/>
          </p:cNvSpPr>
          <p:nvPr>
            <p:ph type="body" sz="quarter" idx="16"/>
          </p:nvPr>
        </p:nvSpPr>
        <p:spPr>
          <a:xfrm>
            <a:off x="546266" y="1570190"/>
            <a:ext cx="11365984" cy="4688105"/>
          </a:xfrm>
        </p:spPr>
        <p:txBody>
          <a:bodyPr anchor="t"/>
          <a:lstStyle/>
          <a:p>
            <a:pPr marL="342900" indent="-342900">
              <a:buFont typeface="Arial" panose="020B0604020202020204" pitchFamily="34" charset="0"/>
              <a:buChar char="•"/>
            </a:pPr>
            <a:r>
              <a:rPr lang="en-US" sz="2400" dirty="0">
                <a:solidFill>
                  <a:srgbClr val="005CAB"/>
                </a:solidFill>
              </a:rPr>
              <a:t>Behavioral questions – probe past behaviors in direct relationship to future responsibilities</a:t>
            </a:r>
          </a:p>
          <a:p>
            <a:pPr marL="800078" lvl="1" indent="-342900">
              <a:buFont typeface="Arial" panose="020B0604020202020204" pitchFamily="34" charset="0"/>
              <a:buChar char="•"/>
            </a:pPr>
            <a:r>
              <a:rPr lang="en-US" sz="2400" dirty="0">
                <a:solidFill>
                  <a:srgbClr val="005CAB"/>
                </a:solidFill>
              </a:rPr>
              <a:t>“Give me an example of how you have set goals.”</a:t>
            </a:r>
          </a:p>
          <a:p>
            <a:pPr marL="800078" lvl="1" indent="-342900">
              <a:buFont typeface="Arial" panose="020B0604020202020204" pitchFamily="34" charset="0"/>
              <a:buChar char="•"/>
            </a:pPr>
            <a:r>
              <a:rPr lang="en-US" sz="2400" dirty="0">
                <a:solidFill>
                  <a:srgbClr val="005CAB"/>
                </a:solidFill>
              </a:rPr>
              <a:t>“Describe a time you had to solve a difficult problem.”</a:t>
            </a:r>
          </a:p>
          <a:p>
            <a:pPr marL="800078" lvl="1" indent="-342900">
              <a:buFont typeface="Arial" panose="020B0604020202020204" pitchFamily="34" charset="0"/>
              <a:buChar char="•"/>
            </a:pPr>
            <a:r>
              <a:rPr lang="en-US" sz="2400" dirty="0">
                <a:solidFill>
                  <a:srgbClr val="005CAB"/>
                </a:solidFill>
              </a:rPr>
              <a:t>“Tell me about a time when you took the lead on a challenging project.”</a:t>
            </a:r>
          </a:p>
          <a:p>
            <a:pPr marL="342900" indent="-342900">
              <a:buFont typeface="Arial" panose="020B0604020202020204" pitchFamily="34" charset="0"/>
              <a:buChar char="•"/>
            </a:pPr>
            <a:r>
              <a:rPr lang="en-US" sz="2400" dirty="0">
                <a:solidFill>
                  <a:srgbClr val="005CAB"/>
                </a:solidFill>
              </a:rPr>
              <a:t>When answering, describe what you did in the situation</a:t>
            </a:r>
          </a:p>
          <a:p>
            <a:pPr marL="342900" indent="-342900">
              <a:buFont typeface="Arial" panose="020B0604020202020204" pitchFamily="34" charset="0"/>
              <a:buChar char="•"/>
            </a:pPr>
            <a:r>
              <a:rPr lang="en-US" sz="2400" dirty="0">
                <a:solidFill>
                  <a:srgbClr val="005CAB"/>
                </a:solidFill>
              </a:rPr>
              <a:t>Keep in mind the qualities and characteristics the company is looking for</a:t>
            </a:r>
          </a:p>
          <a:p>
            <a:endParaRPr lang="en-US" dirty="0">
              <a:solidFill>
                <a:srgbClr val="005CAB"/>
              </a:solidFill>
            </a:endParaRPr>
          </a:p>
        </p:txBody>
      </p:sp>
      <p:sp>
        <p:nvSpPr>
          <p:cNvPr id="4" name="Footer Placeholder 3"/>
          <p:cNvSpPr>
            <a:spLocks noGrp="1"/>
          </p:cNvSpPr>
          <p:nvPr>
            <p:ph type="ftr" sz="quarter" idx="3"/>
          </p:nvPr>
        </p:nvSpPr>
        <p:spPr bwMode="black">
          <a:xfrm>
            <a:off x="6324603" y="6356351"/>
            <a:ext cx="5587647"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r>
              <a:rPr lang="en-US" dirty="0"/>
              <a:t>CareerForceMN.com</a:t>
            </a:r>
          </a:p>
        </p:txBody>
      </p:sp>
    </p:spTree>
    <p:extLst>
      <p:ext uri="{BB962C8B-B14F-4D97-AF65-F5344CB8AC3E}">
        <p14:creationId xmlns:p14="http://schemas.microsoft.com/office/powerpoint/2010/main" val="3951607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TAR Method&#10;S – situation: describe the situation that you were in.&#10;T – task: state the task that you needed to accomplish.&#10;A – action: describe the actions you took.&#10;R – result: describe the outcome of your actions.&#10;">
            <a:extLst>
              <a:ext uri="{FF2B5EF4-FFF2-40B4-BE49-F238E27FC236}">
                <a16:creationId xmlns:a16="http://schemas.microsoft.com/office/drawing/2014/main" id="{1E6574AD-2CEB-4507-A167-85EAB499704B}"/>
              </a:ext>
            </a:extLst>
          </p:cNvPr>
          <p:cNvPicPr>
            <a:picLocks noChangeAspect="1"/>
          </p:cNvPicPr>
          <p:nvPr/>
        </p:nvPicPr>
        <p:blipFill rotWithShape="1">
          <a:blip r:embed="rId3">
            <a:extLst>
              <a:ext uri="{28A0092B-C50C-407E-A947-70E740481C1C}">
                <a14:useLocalDpi xmlns:a14="http://schemas.microsoft.com/office/drawing/2010/main" val="0"/>
              </a:ext>
            </a:extLst>
          </a:blip>
          <a:srcRect l="6192" t="7065" r="4569"/>
          <a:stretch/>
        </p:blipFill>
        <p:spPr>
          <a:xfrm>
            <a:off x="-144975" y="1335088"/>
            <a:ext cx="12481949" cy="5917148"/>
          </a:xfrm>
          <a:prstGeom prst="rect">
            <a:avLst/>
          </a:prstGeom>
        </p:spPr>
      </p:pic>
      <p:sp>
        <p:nvSpPr>
          <p:cNvPr id="2" name="Title 1">
            <a:extLst>
              <a:ext uri="{FF2B5EF4-FFF2-40B4-BE49-F238E27FC236}">
                <a16:creationId xmlns:a16="http://schemas.microsoft.com/office/drawing/2014/main" id="{7812E966-1830-452F-B135-150AD1185D50}"/>
              </a:ext>
            </a:extLst>
          </p:cNvPr>
          <p:cNvSpPr>
            <a:spLocks noGrp="1"/>
          </p:cNvSpPr>
          <p:nvPr>
            <p:ph type="title"/>
          </p:nvPr>
        </p:nvSpPr>
        <p:spPr>
          <a:xfrm>
            <a:off x="152400" y="9525"/>
            <a:ext cx="11887200" cy="1325563"/>
          </a:xfrm>
        </p:spPr>
        <p:txBody>
          <a:bodyPr>
            <a:normAutofit/>
          </a:bodyPr>
          <a:lstStyle/>
          <a:p>
            <a:r>
              <a:rPr lang="en-US" sz="3600" dirty="0"/>
              <a:t>The Interview – Responding to Behavioral Questions</a:t>
            </a:r>
          </a:p>
        </p:txBody>
      </p:sp>
      <p:sp>
        <p:nvSpPr>
          <p:cNvPr id="7" name="Footer Placeholder 6">
            <a:extLst>
              <a:ext uri="{FF2B5EF4-FFF2-40B4-BE49-F238E27FC236}">
                <a16:creationId xmlns:a16="http://schemas.microsoft.com/office/drawing/2014/main" id="{7D1C5C32-4B28-4D6A-B531-7F734413224F}"/>
              </a:ext>
            </a:extLst>
          </p:cNvPr>
          <p:cNvSpPr>
            <a:spLocks noGrp="1"/>
          </p:cNvSpPr>
          <p:nvPr>
            <p:ph type="ftr" sz="quarter" idx="3"/>
          </p:nvPr>
        </p:nvSpPr>
        <p:spPr bwMode="black">
          <a:xfrm>
            <a:off x="6324603" y="6356351"/>
            <a:ext cx="5587647"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r>
              <a:rPr lang="en-US" dirty="0"/>
              <a:t>CareerForceMN.com</a:t>
            </a:r>
          </a:p>
        </p:txBody>
      </p:sp>
    </p:spTree>
    <p:extLst>
      <p:ext uri="{BB962C8B-B14F-4D97-AF65-F5344CB8AC3E}">
        <p14:creationId xmlns:p14="http://schemas.microsoft.com/office/powerpoint/2010/main" val="1335091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C0CD683-8F54-45E5-9BE4-6573259B1A34}"/>
              </a:ext>
            </a:extLst>
          </p:cNvPr>
          <p:cNvSpPr>
            <a:spLocks noGrp="1"/>
          </p:cNvSpPr>
          <p:nvPr>
            <p:ph type="ftr" sz="quarter" idx="10"/>
          </p:nvPr>
        </p:nvSpPr>
        <p:spPr/>
        <p:txBody>
          <a:bodyPr/>
          <a:lstStyle/>
          <a:p>
            <a:pPr>
              <a:defRPr/>
            </a:pPr>
            <a:r>
              <a:rPr lang="en-US" dirty="0"/>
              <a:t>CareerForceMN.com</a:t>
            </a:r>
          </a:p>
        </p:txBody>
      </p:sp>
      <p:sp>
        <p:nvSpPr>
          <p:cNvPr id="3" name="Title 2">
            <a:extLst>
              <a:ext uri="{FF2B5EF4-FFF2-40B4-BE49-F238E27FC236}">
                <a16:creationId xmlns:a16="http://schemas.microsoft.com/office/drawing/2014/main" id="{A32279EE-A762-47AE-9B2B-639354561B46}"/>
              </a:ext>
            </a:extLst>
          </p:cNvPr>
          <p:cNvSpPr>
            <a:spLocks noGrp="1"/>
          </p:cNvSpPr>
          <p:nvPr>
            <p:ph type="title"/>
          </p:nvPr>
        </p:nvSpPr>
        <p:spPr/>
        <p:txBody>
          <a:bodyPr/>
          <a:lstStyle/>
          <a:p>
            <a:r>
              <a:rPr lang="en-US" dirty="0"/>
              <a:t>The Interview – Answering Techniques</a:t>
            </a:r>
          </a:p>
        </p:txBody>
      </p:sp>
      <p:sp>
        <p:nvSpPr>
          <p:cNvPr id="5" name="Rectangle 4">
            <a:extLst>
              <a:ext uri="{FF2B5EF4-FFF2-40B4-BE49-F238E27FC236}">
                <a16:creationId xmlns:a16="http://schemas.microsoft.com/office/drawing/2014/main" id="{6016197D-93A9-4CB1-9699-294EF5FBD428}"/>
              </a:ext>
            </a:extLst>
          </p:cNvPr>
          <p:cNvSpPr/>
          <p:nvPr/>
        </p:nvSpPr>
        <p:spPr>
          <a:xfrm>
            <a:off x="279399" y="1493480"/>
            <a:ext cx="11774055" cy="4647426"/>
          </a:xfrm>
          <a:prstGeom prst="rect">
            <a:avLst/>
          </a:prstGeom>
        </p:spPr>
        <p:txBody>
          <a:bodyPr wrap="square">
            <a:spAutoFit/>
          </a:bodyPr>
          <a:lstStyle/>
          <a:p>
            <a:r>
              <a:rPr lang="en-US" sz="2400" b="1" dirty="0">
                <a:solidFill>
                  <a:srgbClr val="3FAE2A"/>
                </a:solidFill>
              </a:rPr>
              <a:t>Sandwich technique</a:t>
            </a:r>
          </a:p>
          <a:p>
            <a:pPr marL="342900" indent="-342900">
              <a:buFont typeface="Arial" panose="020B0604020202020204" pitchFamily="34" charset="0"/>
              <a:buChar char="•"/>
            </a:pPr>
            <a:r>
              <a:rPr lang="en-US" sz="2000" dirty="0">
                <a:solidFill>
                  <a:srgbClr val="005CAB"/>
                </a:solidFill>
              </a:rPr>
              <a:t>“What personal weakness has caused you the greatest difficulty on the job?”</a:t>
            </a:r>
          </a:p>
          <a:p>
            <a:pPr marL="798513" lvl="1" indent="-342900">
              <a:buFont typeface="Arial" panose="020B0604020202020204" pitchFamily="34" charset="0"/>
              <a:buChar char="•"/>
            </a:pPr>
            <a:r>
              <a:rPr lang="en-US" sz="2000" dirty="0">
                <a:solidFill>
                  <a:srgbClr val="005CAB"/>
                </a:solidFill>
              </a:rPr>
              <a:t>Open with a positive, briefly discuss the negative, and end with another positive.</a:t>
            </a:r>
          </a:p>
          <a:p>
            <a:endParaRPr lang="en-US" sz="2000" dirty="0">
              <a:solidFill>
                <a:srgbClr val="005CAB"/>
              </a:solidFill>
            </a:endParaRPr>
          </a:p>
          <a:p>
            <a:r>
              <a:rPr lang="en-US" sz="2400" b="1" dirty="0">
                <a:solidFill>
                  <a:srgbClr val="3FAE2A"/>
                </a:solidFill>
              </a:rPr>
              <a:t>Softening technique</a:t>
            </a:r>
          </a:p>
          <a:p>
            <a:pPr marL="342900" indent="-342900">
              <a:buFont typeface="Arial" panose="020B0604020202020204" pitchFamily="34" charset="0"/>
              <a:buChar char="•"/>
            </a:pPr>
            <a:r>
              <a:rPr lang="en-US" sz="2000" dirty="0">
                <a:solidFill>
                  <a:srgbClr val="005CAB"/>
                </a:solidFill>
              </a:rPr>
              <a:t>“Tell me a time when you had a conflict with a co-worker, how did you handle it?”</a:t>
            </a:r>
          </a:p>
          <a:p>
            <a:pPr marL="798513" lvl="1" indent="-342900">
              <a:buFont typeface="Arial" panose="020B0604020202020204" pitchFamily="34" charset="0"/>
              <a:buChar char="•"/>
            </a:pPr>
            <a:r>
              <a:rPr lang="en-US" sz="2000" dirty="0">
                <a:solidFill>
                  <a:srgbClr val="005CAB"/>
                </a:solidFill>
              </a:rPr>
              <a:t>Repeat the question back using softer language: “A time that I had a miscommunication with a co-worker was…”</a:t>
            </a:r>
          </a:p>
          <a:p>
            <a:endParaRPr lang="en-US" sz="2000" dirty="0">
              <a:solidFill>
                <a:srgbClr val="005CAB"/>
              </a:solidFill>
            </a:endParaRPr>
          </a:p>
          <a:p>
            <a:r>
              <a:rPr lang="en-US" sz="2400" b="1" dirty="0">
                <a:solidFill>
                  <a:srgbClr val="3FAE2A"/>
                </a:solidFill>
              </a:rPr>
              <a:t>Less is more technique</a:t>
            </a:r>
          </a:p>
          <a:p>
            <a:pPr marL="342900" indent="-342900">
              <a:buFont typeface="Arial" panose="020B0604020202020204" pitchFamily="34" charset="0"/>
              <a:buChar char="•"/>
            </a:pPr>
            <a:r>
              <a:rPr lang="en-US" sz="2000" dirty="0">
                <a:solidFill>
                  <a:srgbClr val="005CAB"/>
                </a:solidFill>
              </a:rPr>
              <a:t>“Describe a time you made a mistake and how you handled it.”</a:t>
            </a:r>
          </a:p>
          <a:p>
            <a:pPr marL="798513" lvl="1" indent="-342900">
              <a:buFont typeface="Arial" panose="020B0604020202020204" pitchFamily="34" charset="0"/>
              <a:buChar char="•"/>
            </a:pPr>
            <a:r>
              <a:rPr lang="en-US" sz="2000" dirty="0">
                <a:solidFill>
                  <a:srgbClr val="005CAB"/>
                </a:solidFill>
              </a:rPr>
              <a:t>Briefly explain the mistake and quickly switch over to what you learned and how you improved.</a:t>
            </a:r>
          </a:p>
          <a:p>
            <a:pPr marL="342900" indent="-342900">
              <a:buFont typeface="Arial" panose="020B0604020202020204" pitchFamily="34" charset="0"/>
              <a:buChar char="•"/>
            </a:pPr>
            <a:endParaRPr lang="en-US" sz="2400" dirty="0">
              <a:solidFill>
                <a:srgbClr val="005CAB"/>
              </a:solidFill>
            </a:endParaRPr>
          </a:p>
          <a:p>
            <a:pPr marL="342900" indent="-342900">
              <a:buFont typeface="Arial" panose="020B0604020202020204" pitchFamily="34" charset="0"/>
              <a:buChar char="•"/>
            </a:pPr>
            <a:endParaRPr lang="en-US" sz="2000" dirty="0">
              <a:solidFill>
                <a:srgbClr val="005CAB"/>
              </a:solidFill>
            </a:endParaRPr>
          </a:p>
        </p:txBody>
      </p:sp>
    </p:spTree>
    <p:extLst>
      <p:ext uri="{BB962C8B-B14F-4D97-AF65-F5344CB8AC3E}">
        <p14:creationId xmlns:p14="http://schemas.microsoft.com/office/powerpoint/2010/main" val="2978524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hank you note">
            <a:extLst>
              <a:ext uri="{FF2B5EF4-FFF2-40B4-BE49-F238E27FC236}">
                <a16:creationId xmlns:a16="http://schemas.microsoft.com/office/drawing/2014/main" id="{53972229-F7F9-4DE0-9AC5-3910DF0EF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3869">
            <a:off x="7285740" y="2131764"/>
            <a:ext cx="4603450" cy="3349302"/>
          </a:xfrm>
          <a:prstGeom prst="rect">
            <a:avLst/>
          </a:prstGeom>
        </p:spPr>
      </p:pic>
      <p:sp>
        <p:nvSpPr>
          <p:cNvPr id="2" name="Footer Placeholder 1">
            <a:extLst>
              <a:ext uri="{FF2B5EF4-FFF2-40B4-BE49-F238E27FC236}">
                <a16:creationId xmlns:a16="http://schemas.microsoft.com/office/drawing/2014/main" id="{CC0CD683-8F54-45E5-9BE4-6573259B1A34}"/>
              </a:ext>
            </a:extLst>
          </p:cNvPr>
          <p:cNvSpPr>
            <a:spLocks noGrp="1"/>
          </p:cNvSpPr>
          <p:nvPr>
            <p:ph type="ftr" sz="quarter" idx="10"/>
          </p:nvPr>
        </p:nvSpPr>
        <p:spPr/>
        <p:txBody>
          <a:bodyPr/>
          <a:lstStyle/>
          <a:p>
            <a:pPr>
              <a:defRPr/>
            </a:pPr>
            <a:r>
              <a:rPr lang="en-US" dirty="0"/>
              <a:t>CareerForceMN.com</a:t>
            </a:r>
          </a:p>
        </p:txBody>
      </p:sp>
      <p:sp>
        <p:nvSpPr>
          <p:cNvPr id="3" name="Title 2">
            <a:extLst>
              <a:ext uri="{FF2B5EF4-FFF2-40B4-BE49-F238E27FC236}">
                <a16:creationId xmlns:a16="http://schemas.microsoft.com/office/drawing/2014/main" id="{A32279EE-A762-47AE-9B2B-639354561B46}"/>
              </a:ext>
            </a:extLst>
          </p:cNvPr>
          <p:cNvSpPr>
            <a:spLocks noGrp="1"/>
          </p:cNvSpPr>
          <p:nvPr>
            <p:ph type="title"/>
          </p:nvPr>
        </p:nvSpPr>
        <p:spPr/>
        <p:txBody>
          <a:bodyPr/>
          <a:lstStyle/>
          <a:p>
            <a:r>
              <a:rPr lang="en-US" dirty="0"/>
              <a:t>The Interview – Follow Up</a:t>
            </a:r>
          </a:p>
        </p:txBody>
      </p:sp>
      <p:sp>
        <p:nvSpPr>
          <p:cNvPr id="5" name="Rectangle 4">
            <a:extLst>
              <a:ext uri="{FF2B5EF4-FFF2-40B4-BE49-F238E27FC236}">
                <a16:creationId xmlns:a16="http://schemas.microsoft.com/office/drawing/2014/main" id="{6016197D-93A9-4CB1-9699-294EF5FBD428}"/>
              </a:ext>
            </a:extLst>
          </p:cNvPr>
          <p:cNvSpPr/>
          <p:nvPr/>
        </p:nvSpPr>
        <p:spPr>
          <a:xfrm>
            <a:off x="279400" y="1493480"/>
            <a:ext cx="6781542" cy="4924425"/>
          </a:xfrm>
          <a:prstGeom prst="rect">
            <a:avLst/>
          </a:prstGeom>
        </p:spPr>
        <p:txBody>
          <a:bodyPr wrap="square">
            <a:spAutoFit/>
          </a:bodyPr>
          <a:lstStyle/>
          <a:p>
            <a:r>
              <a:rPr lang="en-US" sz="2400" b="1" dirty="0">
                <a:solidFill>
                  <a:srgbClr val="3FAE2A"/>
                </a:solidFill>
              </a:rPr>
              <a:t>Closing the interview</a:t>
            </a:r>
          </a:p>
          <a:p>
            <a:pPr marL="342900" indent="-342900">
              <a:buFont typeface="Arial" panose="020B0604020202020204" pitchFamily="34" charset="0"/>
              <a:buChar char="•"/>
            </a:pPr>
            <a:r>
              <a:rPr lang="en-US" sz="2000" dirty="0">
                <a:solidFill>
                  <a:srgbClr val="005CAB"/>
                </a:solidFill>
              </a:rPr>
              <a:t>Stay positive and thank the interviewer</a:t>
            </a:r>
          </a:p>
          <a:p>
            <a:pPr marL="342900" indent="-342900">
              <a:buFont typeface="Arial" panose="020B0604020202020204" pitchFamily="34" charset="0"/>
              <a:buChar char="•"/>
            </a:pPr>
            <a:r>
              <a:rPr lang="en-US" sz="2000" dirty="0">
                <a:solidFill>
                  <a:srgbClr val="005CAB"/>
                </a:solidFill>
              </a:rPr>
              <a:t>Ask “closing” questions</a:t>
            </a:r>
          </a:p>
          <a:p>
            <a:pPr marL="342900" indent="-342900">
              <a:buFont typeface="Arial" panose="020B0604020202020204" pitchFamily="34" charset="0"/>
              <a:buChar char="•"/>
            </a:pPr>
            <a:r>
              <a:rPr lang="en-US" sz="2000" dirty="0">
                <a:solidFill>
                  <a:srgbClr val="005CAB"/>
                </a:solidFill>
              </a:rPr>
              <a:t>Record the date/time of your next contact</a:t>
            </a:r>
          </a:p>
          <a:p>
            <a:endParaRPr lang="en-US" sz="2200" b="1" dirty="0">
              <a:solidFill>
                <a:srgbClr val="3FAE2A"/>
              </a:solidFill>
            </a:endParaRPr>
          </a:p>
          <a:p>
            <a:r>
              <a:rPr lang="en-US" sz="2400" b="1" dirty="0">
                <a:solidFill>
                  <a:srgbClr val="3FAE2A"/>
                </a:solidFill>
              </a:rPr>
              <a:t>Following up after the interview</a:t>
            </a:r>
          </a:p>
          <a:p>
            <a:pPr marL="342900" indent="-342900">
              <a:buFont typeface="Arial" panose="020B0604020202020204" pitchFamily="34" charset="0"/>
              <a:buChar char="•"/>
            </a:pPr>
            <a:r>
              <a:rPr lang="en-US" sz="2000" dirty="0">
                <a:solidFill>
                  <a:srgbClr val="005CAB"/>
                </a:solidFill>
              </a:rPr>
              <a:t>Sending thank you notes, letters, emails, or voicemails</a:t>
            </a:r>
          </a:p>
          <a:p>
            <a:pPr marL="342900" indent="-342900">
              <a:buFont typeface="Arial" panose="020B0604020202020204" pitchFamily="34" charset="0"/>
              <a:buChar char="•"/>
            </a:pPr>
            <a:r>
              <a:rPr lang="en-US" sz="2000" dirty="0">
                <a:solidFill>
                  <a:srgbClr val="005CAB"/>
                </a:solidFill>
              </a:rPr>
              <a:t>Carefully consider the appropriate type of note</a:t>
            </a:r>
          </a:p>
          <a:p>
            <a:pPr marL="342900" indent="-342900">
              <a:buFont typeface="Arial" panose="020B0604020202020204" pitchFamily="34" charset="0"/>
              <a:buChar char="•"/>
            </a:pPr>
            <a:r>
              <a:rPr lang="en-US" sz="2000" dirty="0">
                <a:solidFill>
                  <a:srgbClr val="005CAB"/>
                </a:solidFill>
              </a:rPr>
              <a:t>Be genuine and make it a point to highlight your fit and desire for the position</a:t>
            </a:r>
          </a:p>
          <a:p>
            <a:endParaRPr lang="en-US" sz="2200" b="1" dirty="0">
              <a:solidFill>
                <a:srgbClr val="3FAE2A"/>
              </a:solidFill>
            </a:endParaRPr>
          </a:p>
          <a:p>
            <a:r>
              <a:rPr lang="en-US" sz="2400" b="1" dirty="0">
                <a:solidFill>
                  <a:srgbClr val="3FAE2A"/>
                </a:solidFill>
              </a:rPr>
              <a:t>Contact and prepare your references</a:t>
            </a:r>
          </a:p>
          <a:p>
            <a:pPr marL="342900" indent="-342900">
              <a:buFont typeface="Arial" panose="020B0604020202020204" pitchFamily="34" charset="0"/>
              <a:buChar char="•"/>
            </a:pPr>
            <a:r>
              <a:rPr lang="en-US" sz="2000" dirty="0">
                <a:solidFill>
                  <a:srgbClr val="005CAB"/>
                </a:solidFill>
              </a:rPr>
              <a:t>Consider your reference options</a:t>
            </a:r>
          </a:p>
          <a:p>
            <a:pPr marL="342900" indent="-342900">
              <a:buFont typeface="Arial" panose="020B0604020202020204" pitchFamily="34" charset="0"/>
              <a:buChar char="•"/>
            </a:pPr>
            <a:r>
              <a:rPr lang="en-US" sz="2000" dirty="0">
                <a:solidFill>
                  <a:srgbClr val="005CAB"/>
                </a:solidFill>
              </a:rPr>
              <a:t>Create your reference list</a:t>
            </a:r>
          </a:p>
          <a:p>
            <a:pPr marL="342900" indent="-342900">
              <a:buFont typeface="Arial" panose="020B0604020202020204" pitchFamily="34" charset="0"/>
              <a:buChar char="•"/>
            </a:pPr>
            <a:r>
              <a:rPr lang="en-US" sz="2000" dirty="0">
                <a:solidFill>
                  <a:srgbClr val="005CAB"/>
                </a:solidFill>
              </a:rPr>
              <a:t>Keep your references informed</a:t>
            </a:r>
          </a:p>
        </p:txBody>
      </p:sp>
    </p:spTree>
    <p:extLst>
      <p:ext uri="{BB962C8B-B14F-4D97-AF65-F5344CB8AC3E}">
        <p14:creationId xmlns:p14="http://schemas.microsoft.com/office/powerpoint/2010/main" val="1444489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14D7F2-2724-48AC-9556-151DD79A005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658"/>
            <a:ext cx="12192000" cy="5634842"/>
          </a:xfrm>
          <a:prstGeom prst="rect">
            <a:avLst/>
          </a:prstGeom>
        </p:spPr>
      </p:pic>
      <p:sp>
        <p:nvSpPr>
          <p:cNvPr id="2" name="Footer Placeholder 1">
            <a:extLst>
              <a:ext uri="{FF2B5EF4-FFF2-40B4-BE49-F238E27FC236}">
                <a16:creationId xmlns:a16="http://schemas.microsoft.com/office/drawing/2014/main" id="{CC0CD683-8F54-45E5-9BE4-6573259B1A34}"/>
              </a:ext>
            </a:extLst>
          </p:cNvPr>
          <p:cNvSpPr>
            <a:spLocks noGrp="1"/>
          </p:cNvSpPr>
          <p:nvPr>
            <p:ph type="ftr" sz="quarter" idx="10"/>
          </p:nvPr>
        </p:nvSpPr>
        <p:spPr/>
        <p:txBody>
          <a:bodyPr/>
          <a:lstStyle/>
          <a:p>
            <a:pPr>
              <a:defRPr/>
            </a:pPr>
            <a:r>
              <a:rPr lang="en-US" dirty="0"/>
              <a:t>CareerForceMN.com</a:t>
            </a:r>
          </a:p>
        </p:txBody>
      </p:sp>
      <p:sp>
        <p:nvSpPr>
          <p:cNvPr id="3" name="Title 2">
            <a:extLst>
              <a:ext uri="{FF2B5EF4-FFF2-40B4-BE49-F238E27FC236}">
                <a16:creationId xmlns:a16="http://schemas.microsoft.com/office/drawing/2014/main" id="{A32279EE-A762-47AE-9B2B-639354561B46}"/>
              </a:ext>
            </a:extLst>
          </p:cNvPr>
          <p:cNvSpPr>
            <a:spLocks noGrp="1"/>
          </p:cNvSpPr>
          <p:nvPr>
            <p:ph type="title"/>
          </p:nvPr>
        </p:nvSpPr>
        <p:spPr/>
        <p:txBody>
          <a:bodyPr/>
          <a:lstStyle/>
          <a:p>
            <a:r>
              <a:rPr lang="en-US" dirty="0"/>
              <a:t>The Interview – Self-evaluation</a:t>
            </a:r>
          </a:p>
        </p:txBody>
      </p:sp>
      <p:sp>
        <p:nvSpPr>
          <p:cNvPr id="5" name="Rectangle 4">
            <a:extLst>
              <a:ext uri="{FF2B5EF4-FFF2-40B4-BE49-F238E27FC236}">
                <a16:creationId xmlns:a16="http://schemas.microsoft.com/office/drawing/2014/main" id="{6016197D-93A9-4CB1-9699-294EF5FBD428}"/>
              </a:ext>
            </a:extLst>
          </p:cNvPr>
          <p:cNvSpPr/>
          <p:nvPr/>
        </p:nvSpPr>
        <p:spPr>
          <a:xfrm>
            <a:off x="279400" y="1493480"/>
            <a:ext cx="6204528" cy="4339650"/>
          </a:xfrm>
          <a:prstGeom prst="rect">
            <a:avLst/>
          </a:prstGeom>
        </p:spPr>
        <p:txBody>
          <a:bodyPr wrap="square">
            <a:spAutoFit/>
          </a:bodyPr>
          <a:lstStyle/>
          <a:p>
            <a:r>
              <a:rPr lang="en-US" sz="2400" b="1" dirty="0">
                <a:solidFill>
                  <a:schemeClr val="bg1"/>
                </a:solidFill>
              </a:rPr>
              <a:t>Self-evaluation after the interview</a:t>
            </a:r>
          </a:p>
          <a:p>
            <a:pPr marL="342900" indent="-342900">
              <a:buFont typeface="Arial" panose="020B0604020202020204" pitchFamily="34" charset="0"/>
              <a:buChar char="•"/>
            </a:pPr>
            <a:r>
              <a:rPr lang="en-US" sz="2000" dirty="0">
                <a:solidFill>
                  <a:schemeClr val="bg1"/>
                </a:solidFill>
              </a:rPr>
              <a:t>Reflect</a:t>
            </a:r>
          </a:p>
          <a:p>
            <a:pPr marL="342900" indent="-342900">
              <a:buFont typeface="Arial" panose="020B0604020202020204" pitchFamily="34" charset="0"/>
              <a:buChar char="•"/>
            </a:pPr>
            <a:r>
              <a:rPr lang="en-US" sz="2000" dirty="0">
                <a:solidFill>
                  <a:schemeClr val="bg1"/>
                </a:solidFill>
              </a:rPr>
              <a:t>What went well?</a:t>
            </a:r>
          </a:p>
          <a:p>
            <a:endParaRPr lang="en-US" sz="2200" b="1" dirty="0">
              <a:solidFill>
                <a:schemeClr val="bg1"/>
              </a:solidFill>
            </a:endParaRPr>
          </a:p>
          <a:p>
            <a:r>
              <a:rPr lang="en-US" sz="2400" b="1" dirty="0">
                <a:solidFill>
                  <a:schemeClr val="bg1"/>
                </a:solidFill>
              </a:rPr>
              <a:t>What if the interview didn’t go well?</a:t>
            </a:r>
          </a:p>
          <a:p>
            <a:pPr marL="342900" indent="-342900">
              <a:buFont typeface="Arial" panose="020B0604020202020204" pitchFamily="34" charset="0"/>
              <a:buChar char="•"/>
            </a:pPr>
            <a:r>
              <a:rPr lang="en-US" sz="2000" dirty="0">
                <a:solidFill>
                  <a:schemeClr val="bg1"/>
                </a:solidFill>
              </a:rPr>
              <a:t>Keep some perspective and don’t take it personally</a:t>
            </a:r>
          </a:p>
          <a:p>
            <a:pPr marL="342900" indent="-342900">
              <a:buFont typeface="Arial" panose="020B0604020202020204" pitchFamily="34" charset="0"/>
              <a:buChar char="•"/>
            </a:pPr>
            <a:r>
              <a:rPr lang="en-US" sz="2000" dirty="0">
                <a:solidFill>
                  <a:schemeClr val="bg1"/>
                </a:solidFill>
              </a:rPr>
              <a:t>Learn from the experience</a:t>
            </a:r>
          </a:p>
          <a:p>
            <a:endParaRPr lang="en-US" sz="2200" b="1" dirty="0">
              <a:solidFill>
                <a:schemeClr val="bg1"/>
              </a:solidFill>
            </a:endParaRPr>
          </a:p>
          <a:p>
            <a:r>
              <a:rPr lang="en-US" sz="2400" b="1" dirty="0">
                <a:solidFill>
                  <a:schemeClr val="bg1"/>
                </a:solidFill>
              </a:rPr>
              <a:t>How can you improve?</a:t>
            </a:r>
          </a:p>
          <a:p>
            <a:pPr marL="342900" indent="-342900">
              <a:buFont typeface="Arial" panose="020B0604020202020204" pitchFamily="34" charset="0"/>
              <a:buChar char="•"/>
            </a:pPr>
            <a:r>
              <a:rPr lang="en-US" sz="2000" dirty="0">
                <a:solidFill>
                  <a:schemeClr val="bg1"/>
                </a:solidFill>
              </a:rPr>
              <a:t>Review the questions that could have been answered differently</a:t>
            </a:r>
          </a:p>
          <a:p>
            <a:pPr marL="342900" indent="-342900">
              <a:buFont typeface="Arial" panose="020B0604020202020204" pitchFamily="34" charset="0"/>
              <a:buChar char="•"/>
            </a:pPr>
            <a:r>
              <a:rPr lang="en-US" sz="2000" dirty="0">
                <a:solidFill>
                  <a:schemeClr val="bg1"/>
                </a:solidFill>
              </a:rPr>
              <a:t>Contact your interviewer</a:t>
            </a:r>
          </a:p>
        </p:txBody>
      </p:sp>
    </p:spTree>
    <p:extLst>
      <p:ext uri="{BB962C8B-B14F-4D97-AF65-F5344CB8AC3E}">
        <p14:creationId xmlns:p14="http://schemas.microsoft.com/office/powerpoint/2010/main" val="1205758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972229-F7F9-4DE0-9AC5-3910DF0EF7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48531" y="1858631"/>
            <a:ext cx="2542888" cy="3349302"/>
          </a:xfrm>
          <a:prstGeom prst="rect">
            <a:avLst/>
          </a:prstGeom>
        </p:spPr>
      </p:pic>
      <p:sp>
        <p:nvSpPr>
          <p:cNvPr id="2" name="Footer Placeholder 1">
            <a:extLst>
              <a:ext uri="{FF2B5EF4-FFF2-40B4-BE49-F238E27FC236}">
                <a16:creationId xmlns:a16="http://schemas.microsoft.com/office/drawing/2014/main" id="{CC0CD683-8F54-45E5-9BE4-6573259B1A34}"/>
              </a:ext>
            </a:extLst>
          </p:cNvPr>
          <p:cNvSpPr>
            <a:spLocks noGrp="1"/>
          </p:cNvSpPr>
          <p:nvPr>
            <p:ph type="ftr" sz="quarter" idx="10"/>
          </p:nvPr>
        </p:nvSpPr>
        <p:spPr/>
        <p:txBody>
          <a:bodyPr/>
          <a:lstStyle/>
          <a:p>
            <a:pPr>
              <a:defRPr/>
            </a:pPr>
            <a:r>
              <a:rPr lang="en-US" dirty="0"/>
              <a:t>CareerForceMN.com</a:t>
            </a:r>
          </a:p>
        </p:txBody>
      </p:sp>
      <p:sp>
        <p:nvSpPr>
          <p:cNvPr id="3" name="Title 2">
            <a:extLst>
              <a:ext uri="{FF2B5EF4-FFF2-40B4-BE49-F238E27FC236}">
                <a16:creationId xmlns:a16="http://schemas.microsoft.com/office/drawing/2014/main" id="{A32279EE-A762-47AE-9B2B-639354561B46}"/>
              </a:ext>
            </a:extLst>
          </p:cNvPr>
          <p:cNvSpPr>
            <a:spLocks noGrp="1"/>
          </p:cNvSpPr>
          <p:nvPr>
            <p:ph type="title"/>
          </p:nvPr>
        </p:nvSpPr>
        <p:spPr/>
        <p:txBody>
          <a:bodyPr/>
          <a:lstStyle/>
          <a:p>
            <a:r>
              <a:rPr lang="en-US" dirty="0"/>
              <a:t>Salary Negotiation</a:t>
            </a:r>
          </a:p>
        </p:txBody>
      </p:sp>
      <p:sp>
        <p:nvSpPr>
          <p:cNvPr id="5" name="Rectangle 4">
            <a:extLst>
              <a:ext uri="{FF2B5EF4-FFF2-40B4-BE49-F238E27FC236}">
                <a16:creationId xmlns:a16="http://schemas.microsoft.com/office/drawing/2014/main" id="{6016197D-93A9-4CB1-9699-294EF5FBD428}"/>
              </a:ext>
            </a:extLst>
          </p:cNvPr>
          <p:cNvSpPr/>
          <p:nvPr/>
        </p:nvSpPr>
        <p:spPr>
          <a:xfrm>
            <a:off x="279399" y="1493480"/>
            <a:ext cx="7867073" cy="3323987"/>
          </a:xfrm>
          <a:prstGeom prst="rect">
            <a:avLst/>
          </a:prstGeom>
        </p:spPr>
        <p:txBody>
          <a:bodyPr wrap="square">
            <a:spAutoFit/>
          </a:bodyPr>
          <a:lstStyle/>
          <a:p>
            <a:r>
              <a:rPr lang="en-US" sz="2400" b="1" dirty="0">
                <a:solidFill>
                  <a:srgbClr val="3FAE2A"/>
                </a:solidFill>
              </a:rPr>
              <a:t>When should you start talking about money?</a:t>
            </a:r>
          </a:p>
          <a:p>
            <a:pPr marL="342900" indent="-342900">
              <a:buFont typeface="Arial" panose="020B0604020202020204" pitchFamily="34" charset="0"/>
              <a:buChar char="•"/>
            </a:pPr>
            <a:r>
              <a:rPr lang="en-US" sz="2000" dirty="0">
                <a:solidFill>
                  <a:srgbClr val="005CAB"/>
                </a:solidFill>
              </a:rPr>
              <a:t>Never during the interview</a:t>
            </a:r>
          </a:p>
          <a:p>
            <a:pPr marL="342900" indent="-342900">
              <a:buFont typeface="Arial" panose="020B0604020202020204" pitchFamily="34" charset="0"/>
              <a:buChar char="•"/>
            </a:pPr>
            <a:r>
              <a:rPr lang="en-US" sz="2000" dirty="0">
                <a:solidFill>
                  <a:srgbClr val="005CAB"/>
                </a:solidFill>
              </a:rPr>
              <a:t>Let the employer bring it up first</a:t>
            </a:r>
          </a:p>
          <a:p>
            <a:pPr marL="342900" indent="-342900">
              <a:buFont typeface="Arial" panose="020B0604020202020204" pitchFamily="34" charset="0"/>
              <a:buChar char="•"/>
            </a:pPr>
            <a:r>
              <a:rPr lang="en-US" sz="2000" dirty="0">
                <a:solidFill>
                  <a:srgbClr val="005CAB"/>
                </a:solidFill>
              </a:rPr>
              <a:t>Give a salary range</a:t>
            </a:r>
          </a:p>
          <a:p>
            <a:endParaRPr lang="en-US" sz="2200" b="1" dirty="0">
              <a:solidFill>
                <a:srgbClr val="3FAE2A"/>
              </a:solidFill>
            </a:endParaRPr>
          </a:p>
          <a:p>
            <a:r>
              <a:rPr lang="en-US" sz="2400" b="1" dirty="0">
                <a:solidFill>
                  <a:srgbClr val="3FAE2A"/>
                </a:solidFill>
              </a:rPr>
              <a:t>Negotiating tips</a:t>
            </a:r>
          </a:p>
          <a:p>
            <a:pPr marL="342900" indent="-342900">
              <a:buFont typeface="Arial" panose="020B0604020202020204" pitchFamily="34" charset="0"/>
              <a:buChar char="•"/>
            </a:pPr>
            <a:r>
              <a:rPr lang="en-US" sz="2000" dirty="0">
                <a:solidFill>
                  <a:srgbClr val="005CAB"/>
                </a:solidFill>
              </a:rPr>
              <a:t>Know the salary range you can expect</a:t>
            </a:r>
          </a:p>
          <a:p>
            <a:pPr marL="342900" indent="-342900">
              <a:buFont typeface="Arial" panose="020B0604020202020204" pitchFamily="34" charset="0"/>
              <a:buChar char="•"/>
            </a:pPr>
            <a:r>
              <a:rPr lang="en-US" sz="2000" dirty="0">
                <a:solidFill>
                  <a:srgbClr val="005CAB"/>
                </a:solidFill>
              </a:rPr>
              <a:t>Request at least 24 hours to consider the offer</a:t>
            </a:r>
          </a:p>
          <a:p>
            <a:pPr marL="342900" indent="-342900">
              <a:buFont typeface="Arial" panose="020B0604020202020204" pitchFamily="34" charset="0"/>
              <a:buChar char="•"/>
            </a:pPr>
            <a:r>
              <a:rPr lang="en-US" sz="2000" dirty="0">
                <a:solidFill>
                  <a:srgbClr val="005CAB"/>
                </a:solidFill>
              </a:rPr>
              <a:t>Use your value, skills, experience, and education to negotiate</a:t>
            </a:r>
          </a:p>
          <a:p>
            <a:pPr marL="342900" indent="-342900">
              <a:buFont typeface="Arial" panose="020B0604020202020204" pitchFamily="34" charset="0"/>
              <a:buChar char="•"/>
            </a:pPr>
            <a:r>
              <a:rPr lang="en-US" sz="2000" dirty="0">
                <a:solidFill>
                  <a:srgbClr val="005CAB"/>
                </a:solidFill>
              </a:rPr>
              <a:t>Negotiable items can extend beyond just the salary</a:t>
            </a:r>
          </a:p>
        </p:txBody>
      </p:sp>
    </p:spTree>
    <p:extLst>
      <p:ext uri="{BB962C8B-B14F-4D97-AF65-F5344CB8AC3E}">
        <p14:creationId xmlns:p14="http://schemas.microsoft.com/office/powerpoint/2010/main" val="3188821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972229-F7F9-4DE0-9AC5-3910DF0EF7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60406" y="2078663"/>
            <a:ext cx="2542888" cy="2932990"/>
          </a:xfrm>
          <a:prstGeom prst="rect">
            <a:avLst/>
          </a:prstGeom>
        </p:spPr>
      </p:pic>
      <p:sp>
        <p:nvSpPr>
          <p:cNvPr id="2" name="Footer Placeholder 1">
            <a:extLst>
              <a:ext uri="{FF2B5EF4-FFF2-40B4-BE49-F238E27FC236}">
                <a16:creationId xmlns:a16="http://schemas.microsoft.com/office/drawing/2014/main" id="{CC0CD683-8F54-45E5-9BE4-6573259B1A34}"/>
              </a:ext>
            </a:extLst>
          </p:cNvPr>
          <p:cNvSpPr>
            <a:spLocks noGrp="1"/>
          </p:cNvSpPr>
          <p:nvPr>
            <p:ph type="ftr" sz="quarter" idx="10"/>
          </p:nvPr>
        </p:nvSpPr>
        <p:spPr/>
        <p:txBody>
          <a:bodyPr/>
          <a:lstStyle/>
          <a:p>
            <a:pPr>
              <a:defRPr/>
            </a:pPr>
            <a:r>
              <a:rPr lang="en-US" dirty="0"/>
              <a:t>CareerForceMN.com</a:t>
            </a:r>
          </a:p>
        </p:txBody>
      </p:sp>
      <p:sp>
        <p:nvSpPr>
          <p:cNvPr id="3" name="Title 2">
            <a:extLst>
              <a:ext uri="{FF2B5EF4-FFF2-40B4-BE49-F238E27FC236}">
                <a16:creationId xmlns:a16="http://schemas.microsoft.com/office/drawing/2014/main" id="{A32279EE-A762-47AE-9B2B-639354561B46}"/>
              </a:ext>
            </a:extLst>
          </p:cNvPr>
          <p:cNvSpPr>
            <a:spLocks noGrp="1"/>
          </p:cNvSpPr>
          <p:nvPr>
            <p:ph type="title"/>
          </p:nvPr>
        </p:nvSpPr>
        <p:spPr/>
        <p:txBody>
          <a:bodyPr/>
          <a:lstStyle/>
          <a:p>
            <a:r>
              <a:rPr lang="en-US" dirty="0"/>
              <a:t>Summary</a:t>
            </a:r>
          </a:p>
        </p:txBody>
      </p:sp>
      <p:sp>
        <p:nvSpPr>
          <p:cNvPr id="5" name="Rectangle 4">
            <a:extLst>
              <a:ext uri="{FF2B5EF4-FFF2-40B4-BE49-F238E27FC236}">
                <a16:creationId xmlns:a16="http://schemas.microsoft.com/office/drawing/2014/main" id="{6016197D-93A9-4CB1-9699-294EF5FBD428}"/>
              </a:ext>
            </a:extLst>
          </p:cNvPr>
          <p:cNvSpPr/>
          <p:nvPr/>
        </p:nvSpPr>
        <p:spPr>
          <a:xfrm>
            <a:off x="279399" y="1493480"/>
            <a:ext cx="8381007" cy="5047536"/>
          </a:xfrm>
          <a:prstGeom prst="rect">
            <a:avLst/>
          </a:prstGeom>
        </p:spPr>
        <p:txBody>
          <a:bodyPr wrap="square">
            <a:spAutoFit/>
          </a:bodyPr>
          <a:lstStyle/>
          <a:p>
            <a:r>
              <a:rPr lang="en-US" sz="2400" b="1" dirty="0">
                <a:solidFill>
                  <a:srgbClr val="3FAE2A"/>
                </a:solidFill>
              </a:rPr>
              <a:t>Don’t forget to prepare</a:t>
            </a:r>
          </a:p>
          <a:p>
            <a:pPr marL="342900" indent="-342900">
              <a:buFont typeface="Arial" panose="020B0604020202020204" pitchFamily="34" charset="0"/>
              <a:buChar char="•"/>
            </a:pPr>
            <a:r>
              <a:rPr lang="en-US" sz="2000" dirty="0">
                <a:solidFill>
                  <a:srgbClr val="005CAB"/>
                </a:solidFill>
              </a:rPr>
              <a:t>Research, research, research</a:t>
            </a:r>
          </a:p>
          <a:p>
            <a:pPr marL="342900" indent="-342900">
              <a:buFont typeface="Arial" panose="020B0604020202020204" pitchFamily="34" charset="0"/>
              <a:buChar char="•"/>
            </a:pPr>
            <a:r>
              <a:rPr lang="en-US" sz="2000" dirty="0">
                <a:solidFill>
                  <a:srgbClr val="005CAB"/>
                </a:solidFill>
              </a:rPr>
              <a:t>Match your skills to the job posting</a:t>
            </a:r>
          </a:p>
          <a:p>
            <a:pPr marL="342900" indent="-342900">
              <a:buFont typeface="Arial" panose="020B0604020202020204" pitchFamily="34" charset="0"/>
              <a:buChar char="•"/>
            </a:pPr>
            <a:r>
              <a:rPr lang="en-US" sz="2000" dirty="0">
                <a:solidFill>
                  <a:srgbClr val="005CAB"/>
                </a:solidFill>
              </a:rPr>
              <a:t>Your attitude and appearance matter</a:t>
            </a:r>
          </a:p>
          <a:p>
            <a:endParaRPr lang="en-US" sz="2200" b="1" dirty="0">
              <a:solidFill>
                <a:srgbClr val="3FAE2A"/>
              </a:solidFill>
            </a:endParaRPr>
          </a:p>
          <a:p>
            <a:r>
              <a:rPr lang="en-US" sz="2400" b="1" dirty="0">
                <a:solidFill>
                  <a:srgbClr val="3FAE2A"/>
                </a:solidFill>
              </a:rPr>
              <a:t>What to expect at the interview</a:t>
            </a:r>
          </a:p>
          <a:p>
            <a:pPr marL="342900" indent="-342900">
              <a:buFont typeface="Arial" panose="020B0604020202020204" pitchFamily="34" charset="0"/>
              <a:buChar char="•"/>
            </a:pPr>
            <a:r>
              <a:rPr lang="en-US" sz="2000" dirty="0">
                <a:solidFill>
                  <a:srgbClr val="005CAB"/>
                </a:solidFill>
              </a:rPr>
              <a:t>Know the different types of interviews you could encounter</a:t>
            </a:r>
          </a:p>
          <a:p>
            <a:pPr marL="342900" indent="-342900">
              <a:buFont typeface="Arial" panose="020B0604020202020204" pitchFamily="34" charset="0"/>
              <a:buChar char="•"/>
            </a:pPr>
            <a:r>
              <a:rPr lang="en-US" sz="2000" dirty="0">
                <a:solidFill>
                  <a:srgbClr val="005CAB"/>
                </a:solidFill>
              </a:rPr>
              <a:t>Remember to prepare for the questions you’ll be asked</a:t>
            </a:r>
          </a:p>
          <a:p>
            <a:pPr marL="342900" indent="-342900">
              <a:buFont typeface="Arial" panose="020B0604020202020204" pitchFamily="34" charset="0"/>
              <a:buChar char="•"/>
            </a:pPr>
            <a:r>
              <a:rPr lang="en-US" sz="2000" dirty="0">
                <a:solidFill>
                  <a:srgbClr val="005CAB"/>
                </a:solidFill>
              </a:rPr>
              <a:t>Use the STAR method to answer those tough questions</a:t>
            </a:r>
          </a:p>
          <a:p>
            <a:endParaRPr lang="en-US" sz="2400" b="1" dirty="0">
              <a:solidFill>
                <a:srgbClr val="3FAE2A"/>
              </a:solidFill>
            </a:endParaRPr>
          </a:p>
          <a:p>
            <a:r>
              <a:rPr lang="en-US" sz="2400" b="1" dirty="0">
                <a:solidFill>
                  <a:srgbClr val="3FAE2A"/>
                </a:solidFill>
              </a:rPr>
              <a:t>There’s still more to do after the interview</a:t>
            </a:r>
          </a:p>
          <a:p>
            <a:pPr marL="342900" indent="-342900">
              <a:buFont typeface="Arial" panose="020B0604020202020204" pitchFamily="34" charset="0"/>
              <a:buChar char="•"/>
            </a:pPr>
            <a:r>
              <a:rPr lang="en-US" sz="2000" dirty="0">
                <a:solidFill>
                  <a:srgbClr val="005CAB"/>
                </a:solidFill>
              </a:rPr>
              <a:t>Next steps in the hiring process and follow up with your references</a:t>
            </a:r>
          </a:p>
          <a:p>
            <a:pPr marL="342900" indent="-342900">
              <a:buFont typeface="Arial" panose="020B0604020202020204" pitchFamily="34" charset="0"/>
              <a:buChar char="•"/>
            </a:pPr>
            <a:r>
              <a:rPr lang="en-US" sz="2000" dirty="0">
                <a:solidFill>
                  <a:srgbClr val="005CAB"/>
                </a:solidFill>
              </a:rPr>
              <a:t>Don’t forget to evaluate your performance – you can always improve</a:t>
            </a:r>
          </a:p>
          <a:p>
            <a:pPr marL="342900" indent="-342900">
              <a:buFont typeface="Arial" panose="020B0604020202020204" pitchFamily="34" charset="0"/>
              <a:buChar char="•"/>
            </a:pPr>
            <a:r>
              <a:rPr lang="en-US" sz="2000" dirty="0">
                <a:solidFill>
                  <a:srgbClr val="005CAB"/>
                </a:solidFill>
              </a:rPr>
              <a:t>Know when to talk about money and how to negotiate salary</a:t>
            </a:r>
          </a:p>
          <a:p>
            <a:pPr marL="342900" indent="-342900">
              <a:buFont typeface="Arial" panose="020B0604020202020204" pitchFamily="34" charset="0"/>
              <a:buChar char="•"/>
            </a:pPr>
            <a:endParaRPr lang="en-US" sz="2400" dirty="0">
              <a:solidFill>
                <a:srgbClr val="005CAB"/>
              </a:solidFill>
            </a:endParaRPr>
          </a:p>
        </p:txBody>
      </p:sp>
    </p:spTree>
    <p:extLst>
      <p:ext uri="{BB962C8B-B14F-4D97-AF65-F5344CB8AC3E}">
        <p14:creationId xmlns:p14="http://schemas.microsoft.com/office/powerpoint/2010/main" val="353636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05F204-5A90-4808-A9A6-C57BF7A6BF3A}"/>
              </a:ext>
            </a:extLst>
          </p:cNvPr>
          <p:cNvSpPr>
            <a:spLocks noGrp="1"/>
          </p:cNvSpPr>
          <p:nvPr>
            <p:ph type="ftr" sz="quarter" idx="15"/>
          </p:nvPr>
        </p:nvSpPr>
        <p:spPr/>
        <p:txBody>
          <a:bodyPr/>
          <a:lstStyle/>
          <a:p>
            <a:pPr>
              <a:defRPr/>
            </a:pPr>
            <a:r>
              <a:rPr lang="en-US"/>
              <a:t>CareerForceMN.com</a:t>
            </a:r>
            <a:endParaRPr lang="en-US" dirty="0"/>
          </a:p>
        </p:txBody>
      </p:sp>
      <p:sp>
        <p:nvSpPr>
          <p:cNvPr id="4" name="Title 3">
            <a:extLst>
              <a:ext uri="{FF2B5EF4-FFF2-40B4-BE49-F238E27FC236}">
                <a16:creationId xmlns:a16="http://schemas.microsoft.com/office/drawing/2014/main" id="{53D7F954-CC97-4CB4-8332-AEB0D963B501}"/>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790940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4">
            <a:extLst>
              <a:ext uri="{FF2B5EF4-FFF2-40B4-BE49-F238E27FC236}">
                <a16:creationId xmlns:a16="http://schemas.microsoft.com/office/drawing/2014/main" id="{6B42822E-C84A-4600-AE25-F70AF78980B3}"/>
              </a:ext>
            </a:extLst>
          </p:cNvPr>
          <p:cNvSpPr>
            <a:spLocks noGrp="1"/>
          </p:cNvSpPr>
          <p:nvPr>
            <p:ph type="title"/>
          </p:nvPr>
        </p:nvSpPr>
        <p:spPr>
          <a:xfrm>
            <a:off x="838200" y="2212975"/>
            <a:ext cx="10515600" cy="1471613"/>
          </a:xfrm>
        </p:spPr>
        <p:txBody>
          <a:bodyPr/>
          <a:lstStyle/>
          <a:p>
            <a:pPr>
              <a:tabLst>
                <a:tab pos="3768725" algn="l"/>
              </a:tabLst>
            </a:pPr>
            <a:r>
              <a:rPr lang="en-US" altLang="en-US" dirty="0"/>
              <a:t>Thank You!</a:t>
            </a:r>
          </a:p>
        </p:txBody>
      </p:sp>
      <p:sp>
        <p:nvSpPr>
          <p:cNvPr id="6" name="Text Placeholder 5">
            <a:extLst>
              <a:ext uri="{FF2B5EF4-FFF2-40B4-BE49-F238E27FC236}">
                <a16:creationId xmlns:a16="http://schemas.microsoft.com/office/drawing/2014/main" id="{7742F3D6-1ABE-4738-915D-7B6A60535DCA}"/>
              </a:ext>
            </a:extLst>
          </p:cNvPr>
          <p:cNvSpPr>
            <a:spLocks noGrp="1"/>
          </p:cNvSpPr>
          <p:nvPr>
            <p:ph type="body" sz="quarter" idx="13"/>
          </p:nvPr>
        </p:nvSpPr>
        <p:spPr>
          <a:xfrm>
            <a:off x="838200" y="3684897"/>
            <a:ext cx="10515600" cy="2517600"/>
          </a:xfrm>
        </p:spPr>
        <p:txBody>
          <a:bodyPr/>
          <a:lstStyle/>
          <a:p>
            <a:r>
              <a:rPr lang="en-US" dirty="0">
                <a:solidFill>
                  <a:srgbClr val="FF0000"/>
                </a:solidFill>
                <a:ea typeface="ヒラギノ角ゴ Pro W3"/>
              </a:rPr>
              <a:t>First Name Last Name</a:t>
            </a:r>
            <a:endParaRPr lang="en-US" dirty="0">
              <a:solidFill>
                <a:srgbClr val="FF0000"/>
              </a:solidFill>
              <a:ea typeface="ヒラギノ角ゴ Pro W3"/>
              <a:cs typeface="Arial"/>
            </a:endParaRPr>
          </a:p>
          <a:p>
            <a:r>
              <a:rPr lang="en-US" dirty="0">
                <a:solidFill>
                  <a:srgbClr val="FF0000"/>
                </a:solidFill>
                <a:ea typeface="ヒラギノ角ゴ Pro W3"/>
              </a:rPr>
              <a:t>Email address you might want to share with the class</a:t>
            </a:r>
            <a:endParaRPr lang="en-US" dirty="0">
              <a:solidFill>
                <a:srgbClr val="FF0000"/>
              </a:solidFill>
              <a:ea typeface="ヒラギノ角ゴ Pro W3"/>
              <a:cs typeface="Arial"/>
            </a:endParaRPr>
          </a:p>
          <a:p>
            <a:r>
              <a:rPr lang="en-US" b="1" dirty="0"/>
              <a:t>CareerForceMN.com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3681-D4F1-4C27-8020-273071CC20B5}"/>
              </a:ext>
            </a:extLst>
          </p:cNvPr>
          <p:cNvSpPr>
            <a:spLocks noGrp="1"/>
          </p:cNvSpPr>
          <p:nvPr>
            <p:ph type="title"/>
          </p:nvPr>
        </p:nvSpPr>
        <p:spPr/>
        <p:txBody>
          <a:bodyPr/>
          <a:lstStyle/>
          <a:p>
            <a:r>
              <a:rPr lang="en-US" dirty="0"/>
              <a:t>Agenda</a:t>
            </a:r>
          </a:p>
        </p:txBody>
      </p:sp>
      <p:sp>
        <p:nvSpPr>
          <p:cNvPr id="7" name="Text Placeholder 6">
            <a:extLst>
              <a:ext uri="{FF2B5EF4-FFF2-40B4-BE49-F238E27FC236}">
                <a16:creationId xmlns:a16="http://schemas.microsoft.com/office/drawing/2014/main" id="{8FA0AB95-C96D-4A36-96C1-553198A75C2C}"/>
              </a:ext>
            </a:extLst>
          </p:cNvPr>
          <p:cNvSpPr>
            <a:spLocks noGrp="1"/>
          </p:cNvSpPr>
          <p:nvPr>
            <p:ph type="body" sz="quarter" idx="16"/>
          </p:nvPr>
        </p:nvSpPr>
        <p:spPr>
          <a:xfrm>
            <a:off x="806334" y="2142616"/>
            <a:ext cx="6160920" cy="3713445"/>
          </a:xfrm>
        </p:spPr>
        <p:txBody>
          <a:bodyPr/>
          <a:lstStyle/>
          <a:p>
            <a:pPr marL="342900" indent="-342900">
              <a:buClr>
                <a:srgbClr val="005CAB"/>
              </a:buClr>
              <a:buFont typeface="Arial" panose="020B0604020202020204" pitchFamily="34" charset="0"/>
              <a:buChar char="•"/>
            </a:pPr>
            <a:r>
              <a:rPr lang="en-US" sz="3200" b="1" dirty="0">
                <a:solidFill>
                  <a:srgbClr val="005CAB"/>
                </a:solidFill>
              </a:rPr>
              <a:t>Preparing for the interview</a:t>
            </a:r>
          </a:p>
          <a:p>
            <a:pPr marL="342900" indent="-342900">
              <a:buClr>
                <a:srgbClr val="005CAB"/>
              </a:buClr>
              <a:buFont typeface="Arial" panose="020B0604020202020204" pitchFamily="34" charset="0"/>
              <a:buChar char="•"/>
            </a:pPr>
            <a:endParaRPr lang="en-US" sz="3200" b="1" dirty="0">
              <a:solidFill>
                <a:srgbClr val="005CAB"/>
              </a:solidFill>
            </a:endParaRPr>
          </a:p>
          <a:p>
            <a:pPr marL="342900" indent="-342900">
              <a:buClr>
                <a:srgbClr val="005CAB"/>
              </a:buClr>
              <a:buFont typeface="Arial" panose="020B0604020202020204" pitchFamily="34" charset="0"/>
              <a:buChar char="•"/>
            </a:pPr>
            <a:r>
              <a:rPr lang="en-US" sz="3200" b="1" dirty="0">
                <a:solidFill>
                  <a:srgbClr val="005CAB"/>
                </a:solidFill>
              </a:rPr>
              <a:t>The interview</a:t>
            </a:r>
          </a:p>
          <a:p>
            <a:pPr marL="342900" indent="-342900">
              <a:buClr>
                <a:srgbClr val="005CAB"/>
              </a:buClr>
              <a:buFont typeface="Arial" panose="020B0604020202020204" pitchFamily="34" charset="0"/>
              <a:buChar char="•"/>
            </a:pPr>
            <a:endParaRPr lang="en-US" sz="3200" b="1" dirty="0">
              <a:solidFill>
                <a:srgbClr val="005CAB"/>
              </a:solidFill>
            </a:endParaRPr>
          </a:p>
          <a:p>
            <a:pPr marL="342900" indent="-342900">
              <a:buClr>
                <a:srgbClr val="005CAB"/>
              </a:buClr>
              <a:buFont typeface="Arial" panose="020B0604020202020204" pitchFamily="34" charset="0"/>
              <a:buChar char="•"/>
            </a:pPr>
            <a:r>
              <a:rPr lang="en-US" sz="3200" b="1" dirty="0">
                <a:solidFill>
                  <a:srgbClr val="005CAB"/>
                </a:solidFill>
              </a:rPr>
              <a:t>After the interview</a:t>
            </a:r>
          </a:p>
          <a:p>
            <a:endParaRPr lang="en-US" dirty="0"/>
          </a:p>
        </p:txBody>
      </p:sp>
      <p:sp>
        <p:nvSpPr>
          <p:cNvPr id="4" name="Footer Placeholder 3"/>
          <p:cNvSpPr>
            <a:spLocks noGrp="1"/>
          </p:cNvSpPr>
          <p:nvPr>
            <p:ph type="ftr" sz="quarter" idx="3"/>
          </p:nvPr>
        </p:nvSpPr>
        <p:spPr bwMode="black">
          <a:xfrm>
            <a:off x="6324603" y="6356351"/>
            <a:ext cx="5587647"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r>
              <a:rPr lang="en-US"/>
              <a:t>CareerForceMN.com</a:t>
            </a:r>
            <a:endParaRPr lang="en-US" dirty="0"/>
          </a:p>
        </p:txBody>
      </p:sp>
      <p:pic>
        <p:nvPicPr>
          <p:cNvPr id="5" name="Picture 4" descr="agenda">
            <a:extLst>
              <a:ext uri="{FF2B5EF4-FFF2-40B4-BE49-F238E27FC236}">
                <a16:creationId xmlns:a16="http://schemas.microsoft.com/office/drawing/2014/main" id="{421494E1-7D08-4885-AE56-9A38A7DC4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134" y="208960"/>
            <a:ext cx="5733464" cy="1433366"/>
          </a:xfrm>
          <a:prstGeom prst="rect">
            <a:avLst/>
          </a:prstGeom>
        </p:spPr>
      </p:pic>
    </p:spTree>
    <p:extLst>
      <p:ext uri="{BB962C8B-B14F-4D97-AF65-F5344CB8AC3E}">
        <p14:creationId xmlns:p14="http://schemas.microsoft.com/office/powerpoint/2010/main" val="1494650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740DA4-22FC-423A-971B-C02A824BE296}"/>
              </a:ext>
            </a:extLst>
          </p:cNvPr>
          <p:cNvSpPr>
            <a:spLocks noGrp="1"/>
          </p:cNvSpPr>
          <p:nvPr>
            <p:ph type="title"/>
          </p:nvPr>
        </p:nvSpPr>
        <p:spPr/>
        <p:txBody>
          <a:bodyPr/>
          <a:lstStyle/>
          <a:p>
            <a:r>
              <a:rPr lang="en-US" dirty="0"/>
              <a:t>Prepare for the Interview - Research</a:t>
            </a:r>
          </a:p>
        </p:txBody>
      </p:sp>
      <p:sp>
        <p:nvSpPr>
          <p:cNvPr id="7" name="Text Placeholder 6">
            <a:extLst>
              <a:ext uri="{FF2B5EF4-FFF2-40B4-BE49-F238E27FC236}">
                <a16:creationId xmlns:a16="http://schemas.microsoft.com/office/drawing/2014/main" id="{D9D633E0-A2C7-49D3-BB7E-8A0C2E7FF666}"/>
              </a:ext>
            </a:extLst>
          </p:cNvPr>
          <p:cNvSpPr>
            <a:spLocks noGrp="1"/>
          </p:cNvSpPr>
          <p:nvPr>
            <p:ph type="body" sz="quarter" idx="16"/>
          </p:nvPr>
        </p:nvSpPr>
        <p:spPr>
          <a:xfrm>
            <a:off x="7208327" y="2576941"/>
            <a:ext cx="4975760" cy="2730996"/>
          </a:xfrm>
        </p:spPr>
        <p:txBody>
          <a:bodyPr/>
          <a:lstStyle/>
          <a:p>
            <a:r>
              <a:rPr lang="en-US" sz="3200" b="1" dirty="0">
                <a:solidFill>
                  <a:srgbClr val="3FAE2A"/>
                </a:solidFill>
              </a:rPr>
              <a:t>Employer Research</a:t>
            </a:r>
          </a:p>
          <a:p>
            <a:pPr marL="342900" indent="-342900">
              <a:buFont typeface="Arial" panose="020B0604020202020204" pitchFamily="34" charset="0"/>
              <a:buChar char="•"/>
            </a:pPr>
            <a:r>
              <a:rPr lang="en-US" sz="3200" dirty="0">
                <a:solidFill>
                  <a:srgbClr val="005CAB"/>
                </a:solidFill>
              </a:rPr>
              <a:t>Who will interview you?</a:t>
            </a:r>
          </a:p>
          <a:p>
            <a:pPr marL="342900" indent="-342900">
              <a:buFont typeface="Arial" panose="020B0604020202020204" pitchFamily="34" charset="0"/>
              <a:buChar char="•"/>
            </a:pPr>
            <a:r>
              <a:rPr lang="en-US" sz="3200" dirty="0">
                <a:solidFill>
                  <a:srgbClr val="005CAB"/>
                </a:solidFill>
              </a:rPr>
              <a:t>Learn about the company</a:t>
            </a:r>
          </a:p>
          <a:p>
            <a:pPr marL="342900" indent="-342900">
              <a:buFont typeface="Arial" panose="020B0604020202020204" pitchFamily="34" charset="0"/>
              <a:buChar char="•"/>
            </a:pPr>
            <a:r>
              <a:rPr lang="en-US" sz="3200" dirty="0">
                <a:solidFill>
                  <a:srgbClr val="005CAB"/>
                </a:solidFill>
              </a:rPr>
              <a:t>Do the company’s mission and vision match your goals?</a:t>
            </a:r>
          </a:p>
        </p:txBody>
      </p:sp>
      <p:sp>
        <p:nvSpPr>
          <p:cNvPr id="4" name="Footer Placeholder 3"/>
          <p:cNvSpPr>
            <a:spLocks noGrp="1"/>
          </p:cNvSpPr>
          <p:nvPr>
            <p:ph type="ftr" sz="quarter" idx="3"/>
          </p:nvPr>
        </p:nvSpPr>
        <p:spPr bwMode="black">
          <a:xfrm>
            <a:off x="6324603" y="6356351"/>
            <a:ext cx="5587647"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r>
              <a:rPr lang="en-US" dirty="0"/>
              <a:t>CareerForceMN.com</a:t>
            </a:r>
          </a:p>
        </p:txBody>
      </p:sp>
      <p:pic>
        <p:nvPicPr>
          <p:cNvPr id="8" name="Picture 7">
            <a:extLst>
              <a:ext uri="{FF2B5EF4-FFF2-40B4-BE49-F238E27FC236}">
                <a16:creationId xmlns:a16="http://schemas.microsoft.com/office/drawing/2014/main" id="{BB732D09-B634-4A07-9E6F-5D2007ADF51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45" y="1867597"/>
            <a:ext cx="6502618" cy="4337259"/>
          </a:xfrm>
          <a:prstGeom prst="rect">
            <a:avLst/>
          </a:prstGeom>
        </p:spPr>
      </p:pic>
    </p:spTree>
    <p:extLst>
      <p:ext uri="{BB962C8B-B14F-4D97-AF65-F5344CB8AC3E}">
        <p14:creationId xmlns:p14="http://schemas.microsoft.com/office/powerpoint/2010/main" val="56970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740DA4-22FC-423A-971B-C02A824BE296}"/>
              </a:ext>
            </a:extLst>
          </p:cNvPr>
          <p:cNvSpPr>
            <a:spLocks noGrp="1"/>
          </p:cNvSpPr>
          <p:nvPr>
            <p:ph type="title"/>
          </p:nvPr>
        </p:nvSpPr>
        <p:spPr/>
        <p:txBody>
          <a:bodyPr/>
          <a:lstStyle/>
          <a:p>
            <a:r>
              <a:rPr lang="en-US" dirty="0"/>
              <a:t>Prepare for the Interview - Research</a:t>
            </a:r>
          </a:p>
        </p:txBody>
      </p:sp>
      <p:sp>
        <p:nvSpPr>
          <p:cNvPr id="9" name="Text Placeholder 8">
            <a:extLst>
              <a:ext uri="{FF2B5EF4-FFF2-40B4-BE49-F238E27FC236}">
                <a16:creationId xmlns:a16="http://schemas.microsoft.com/office/drawing/2014/main" id="{BACC7E2A-24CB-4E6A-AC99-8082F653009E}"/>
              </a:ext>
            </a:extLst>
          </p:cNvPr>
          <p:cNvSpPr>
            <a:spLocks noGrp="1"/>
          </p:cNvSpPr>
          <p:nvPr>
            <p:ph type="body" sz="quarter" idx="18"/>
          </p:nvPr>
        </p:nvSpPr>
        <p:spPr>
          <a:xfrm>
            <a:off x="570016" y="1697509"/>
            <a:ext cx="4381994" cy="3282966"/>
          </a:xfrm>
        </p:spPr>
        <p:txBody>
          <a:bodyPr anchor="t"/>
          <a:lstStyle/>
          <a:p>
            <a:r>
              <a:rPr lang="en-US" sz="3200" b="1" dirty="0">
                <a:solidFill>
                  <a:srgbClr val="3FAE2A"/>
                </a:solidFill>
              </a:rPr>
              <a:t>Ask smart questions that will foster a two-way conversation</a:t>
            </a:r>
          </a:p>
          <a:p>
            <a:pPr marL="342900" indent="-342900">
              <a:buFont typeface="Arial" panose="020B0604020202020204" pitchFamily="34" charset="0"/>
              <a:buChar char="•"/>
            </a:pPr>
            <a:r>
              <a:rPr lang="en-US" sz="3200" dirty="0">
                <a:solidFill>
                  <a:srgbClr val="005CAB"/>
                </a:solidFill>
              </a:rPr>
              <a:t>Connect</a:t>
            </a:r>
          </a:p>
          <a:p>
            <a:pPr marL="342900" indent="-342900">
              <a:buFont typeface="Arial" panose="020B0604020202020204" pitchFamily="34" charset="0"/>
              <a:buChar char="•"/>
            </a:pPr>
            <a:r>
              <a:rPr lang="en-US" sz="3200" dirty="0">
                <a:solidFill>
                  <a:srgbClr val="005CAB"/>
                </a:solidFill>
              </a:rPr>
              <a:t>Culture</a:t>
            </a:r>
          </a:p>
          <a:p>
            <a:pPr marL="342900" indent="-342900">
              <a:buFont typeface="Arial" panose="020B0604020202020204" pitchFamily="34" charset="0"/>
              <a:buChar char="•"/>
            </a:pPr>
            <a:r>
              <a:rPr lang="en-US" sz="3200" dirty="0">
                <a:solidFill>
                  <a:srgbClr val="005CAB"/>
                </a:solidFill>
              </a:rPr>
              <a:t>Challenges</a:t>
            </a:r>
          </a:p>
          <a:p>
            <a:pPr marL="342900" indent="-342900">
              <a:buFont typeface="Arial" panose="020B0604020202020204" pitchFamily="34" charset="0"/>
              <a:buChar char="•"/>
            </a:pPr>
            <a:r>
              <a:rPr lang="en-US" sz="3200" dirty="0">
                <a:solidFill>
                  <a:srgbClr val="005CAB"/>
                </a:solidFill>
              </a:rPr>
              <a:t>Close</a:t>
            </a:r>
          </a:p>
        </p:txBody>
      </p:sp>
      <p:sp>
        <p:nvSpPr>
          <p:cNvPr id="4" name="Footer Placeholder 3"/>
          <p:cNvSpPr>
            <a:spLocks noGrp="1"/>
          </p:cNvSpPr>
          <p:nvPr>
            <p:ph type="ftr" sz="quarter" idx="3"/>
          </p:nvPr>
        </p:nvSpPr>
        <p:spPr bwMode="black">
          <a:xfrm>
            <a:off x="6324603" y="6356351"/>
            <a:ext cx="5587647"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r>
              <a:rPr lang="en-US"/>
              <a:t>CareerForceMN.com</a:t>
            </a:r>
            <a:endParaRPr lang="en-US" dirty="0"/>
          </a:p>
        </p:txBody>
      </p:sp>
      <p:pic>
        <p:nvPicPr>
          <p:cNvPr id="10" name="Picture Placeholder 9">
            <a:extLst>
              <a:ext uri="{FF2B5EF4-FFF2-40B4-BE49-F238E27FC236}">
                <a16:creationId xmlns:a16="http://schemas.microsoft.com/office/drawing/2014/main" id="{6C87FD93-E9C0-4F2C-8184-5528C9F2F305}"/>
              </a:ext>
              <a:ext uri="{C183D7F6-B498-43B3-948B-1728B52AA6E4}">
                <adec:decorative xmlns:adec="http://schemas.microsoft.com/office/drawing/2017/decorative" val="1"/>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9577" r="9577"/>
          <a:stretch>
            <a:fillRect/>
          </a:stretch>
        </p:blipFill>
        <p:spPr>
          <a:xfrm>
            <a:off x="5201392" y="1316616"/>
            <a:ext cx="6994116" cy="5555610"/>
          </a:xfrm>
        </p:spPr>
      </p:pic>
    </p:spTree>
    <p:extLst>
      <p:ext uri="{BB962C8B-B14F-4D97-AF65-F5344CB8AC3E}">
        <p14:creationId xmlns:p14="http://schemas.microsoft.com/office/powerpoint/2010/main" val="4030283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740DA4-22FC-423A-971B-C02A824BE296}"/>
              </a:ext>
            </a:extLst>
          </p:cNvPr>
          <p:cNvSpPr>
            <a:spLocks noGrp="1"/>
          </p:cNvSpPr>
          <p:nvPr>
            <p:ph type="title"/>
          </p:nvPr>
        </p:nvSpPr>
        <p:spPr>
          <a:xfrm>
            <a:off x="293914" y="9525"/>
            <a:ext cx="11618336" cy="1325563"/>
          </a:xfrm>
        </p:spPr>
        <p:txBody>
          <a:bodyPr/>
          <a:lstStyle/>
          <a:p>
            <a:r>
              <a:rPr lang="en-US" dirty="0"/>
              <a:t>Prepare for the Interview – Match Your Skills</a:t>
            </a:r>
          </a:p>
        </p:txBody>
      </p:sp>
      <p:sp>
        <p:nvSpPr>
          <p:cNvPr id="4" name="Footer Placeholder 3"/>
          <p:cNvSpPr>
            <a:spLocks noGrp="1"/>
          </p:cNvSpPr>
          <p:nvPr>
            <p:ph type="ftr" sz="quarter" idx="3"/>
          </p:nvPr>
        </p:nvSpPr>
        <p:spPr bwMode="black">
          <a:xfrm>
            <a:off x="6324603" y="6356351"/>
            <a:ext cx="5587647"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r>
              <a:rPr lang="en-US"/>
              <a:t>CareerForceMN.com</a:t>
            </a:r>
            <a:endParaRPr lang="en-US" dirty="0"/>
          </a:p>
        </p:txBody>
      </p:sp>
      <p:pic>
        <p:nvPicPr>
          <p:cNvPr id="5" name="Picture 4" descr="A screenshot of a cell phone&#10;&#10;Description automatically generated">
            <a:extLst>
              <a:ext uri="{FF2B5EF4-FFF2-40B4-BE49-F238E27FC236}">
                <a16:creationId xmlns:a16="http://schemas.microsoft.com/office/drawing/2014/main" id="{9645F5ED-8207-4DFF-8072-108555563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5088"/>
            <a:ext cx="12192000" cy="5549798"/>
          </a:xfrm>
          <a:prstGeom prst="rect">
            <a:avLst/>
          </a:prstGeom>
        </p:spPr>
      </p:pic>
    </p:spTree>
    <p:extLst>
      <p:ext uri="{BB962C8B-B14F-4D97-AF65-F5344CB8AC3E}">
        <p14:creationId xmlns:p14="http://schemas.microsoft.com/office/powerpoint/2010/main" val="3076624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A2CC-0DFC-4221-B849-065591F79F44}"/>
              </a:ext>
            </a:extLst>
          </p:cNvPr>
          <p:cNvSpPr>
            <a:spLocks noGrp="1"/>
          </p:cNvSpPr>
          <p:nvPr>
            <p:ph type="title"/>
          </p:nvPr>
        </p:nvSpPr>
        <p:spPr>
          <a:xfrm>
            <a:off x="836611" y="-6488"/>
            <a:ext cx="11181217" cy="1325563"/>
          </a:xfrm>
        </p:spPr>
        <p:txBody>
          <a:bodyPr/>
          <a:lstStyle/>
          <a:p>
            <a:r>
              <a:rPr lang="en-US" dirty="0"/>
              <a:t>Prepare for the Interview – Are You Ready?</a:t>
            </a:r>
          </a:p>
        </p:txBody>
      </p:sp>
      <p:pic>
        <p:nvPicPr>
          <p:cNvPr id="15" name="Picture Placeholder 14">
            <a:extLst>
              <a:ext uri="{FF2B5EF4-FFF2-40B4-BE49-F238E27FC236}">
                <a16:creationId xmlns:a16="http://schemas.microsoft.com/office/drawing/2014/main" id="{20E6A95B-53BD-4E81-B021-22642D983941}"/>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1745062" y="1567543"/>
            <a:ext cx="3738687" cy="2495102"/>
          </a:xfrm>
        </p:spPr>
      </p:pic>
      <p:sp>
        <p:nvSpPr>
          <p:cNvPr id="8" name="Text Placeholder 7">
            <a:extLst>
              <a:ext uri="{FF2B5EF4-FFF2-40B4-BE49-F238E27FC236}">
                <a16:creationId xmlns:a16="http://schemas.microsoft.com/office/drawing/2014/main" id="{85D98E29-FF52-4BE4-A02B-4962DC25ADB7}"/>
              </a:ext>
            </a:extLst>
          </p:cNvPr>
          <p:cNvSpPr>
            <a:spLocks noGrp="1"/>
          </p:cNvSpPr>
          <p:nvPr>
            <p:ph type="body" sz="quarter" idx="15"/>
          </p:nvPr>
        </p:nvSpPr>
        <p:spPr>
          <a:xfrm>
            <a:off x="1745062" y="4301655"/>
            <a:ext cx="3738687" cy="2673576"/>
          </a:xfrm>
        </p:spPr>
        <p:txBody>
          <a:bodyPr>
            <a:normAutofit/>
          </a:bodyPr>
          <a:lstStyle/>
          <a:p>
            <a:r>
              <a:rPr lang="en-US" sz="2400" b="1" dirty="0">
                <a:solidFill>
                  <a:srgbClr val="3FAE2A"/>
                </a:solidFill>
              </a:rPr>
              <a:t>Mental preparation</a:t>
            </a:r>
          </a:p>
          <a:p>
            <a:pPr marL="342900" indent="-342900" algn="l">
              <a:buFont typeface="Arial" panose="020B0604020202020204" pitchFamily="34" charset="0"/>
              <a:buChar char="•"/>
            </a:pPr>
            <a:r>
              <a:rPr lang="en-US" sz="2000" dirty="0">
                <a:solidFill>
                  <a:srgbClr val="005CAB"/>
                </a:solidFill>
              </a:rPr>
              <a:t>Positive attitude</a:t>
            </a:r>
          </a:p>
          <a:p>
            <a:pPr marL="342900" indent="-342900" algn="l">
              <a:buFont typeface="Arial" panose="020B0604020202020204" pitchFamily="34" charset="0"/>
              <a:buChar char="•"/>
            </a:pPr>
            <a:r>
              <a:rPr lang="en-US" sz="2000" dirty="0">
                <a:solidFill>
                  <a:srgbClr val="005CAB"/>
                </a:solidFill>
              </a:rPr>
              <a:t>Truthful and realistic</a:t>
            </a:r>
          </a:p>
          <a:p>
            <a:pPr marL="342900" indent="-342900" algn="l">
              <a:buFont typeface="Arial" panose="020B0604020202020204" pitchFamily="34" charset="0"/>
              <a:buChar char="•"/>
            </a:pPr>
            <a:r>
              <a:rPr lang="en-US" sz="2000" dirty="0">
                <a:solidFill>
                  <a:srgbClr val="005CAB"/>
                </a:solidFill>
              </a:rPr>
              <a:t>Avoid any negativity</a:t>
            </a:r>
          </a:p>
          <a:p>
            <a:endParaRPr lang="en-US" dirty="0"/>
          </a:p>
        </p:txBody>
      </p:sp>
      <p:pic>
        <p:nvPicPr>
          <p:cNvPr id="5" name="Picture Placeholder 4">
            <a:extLst>
              <a:ext uri="{FF2B5EF4-FFF2-40B4-BE49-F238E27FC236}">
                <a16:creationId xmlns:a16="http://schemas.microsoft.com/office/drawing/2014/main" id="{9336584A-B435-412D-9FDC-2BC4911002B1}"/>
              </a:ext>
              <a:ext uri="{C183D7F6-B498-43B3-948B-1728B52AA6E4}">
                <adec:decorative xmlns:adec="http://schemas.microsoft.com/office/drawing/2017/decorative" val="1"/>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p:blipFill>
        <p:spPr>
          <a:xfrm>
            <a:off x="6846182" y="1567543"/>
            <a:ext cx="3740771" cy="2495102"/>
          </a:xfrm>
        </p:spPr>
      </p:pic>
      <p:sp>
        <p:nvSpPr>
          <p:cNvPr id="10" name="Text Placeholder 9">
            <a:extLst>
              <a:ext uri="{FF2B5EF4-FFF2-40B4-BE49-F238E27FC236}">
                <a16:creationId xmlns:a16="http://schemas.microsoft.com/office/drawing/2014/main" id="{1833DD0E-CCAF-4412-8794-349FD6A6718F}"/>
              </a:ext>
            </a:extLst>
          </p:cNvPr>
          <p:cNvSpPr>
            <a:spLocks noGrp="1"/>
          </p:cNvSpPr>
          <p:nvPr>
            <p:ph type="body" sz="quarter" idx="17"/>
          </p:nvPr>
        </p:nvSpPr>
        <p:spPr>
          <a:xfrm>
            <a:off x="6708253" y="4336911"/>
            <a:ext cx="4016629" cy="2240671"/>
          </a:xfrm>
        </p:spPr>
        <p:txBody>
          <a:bodyPr>
            <a:normAutofit/>
          </a:bodyPr>
          <a:lstStyle/>
          <a:p>
            <a:r>
              <a:rPr lang="en-US" sz="2400" b="1" dirty="0">
                <a:solidFill>
                  <a:srgbClr val="3FAE2A"/>
                </a:solidFill>
              </a:rPr>
              <a:t>Physical preparation</a:t>
            </a:r>
          </a:p>
          <a:p>
            <a:pPr marL="342900" indent="-342900" algn="l">
              <a:buFont typeface="Arial" panose="020B0604020202020204" pitchFamily="34" charset="0"/>
              <a:buChar char="•"/>
            </a:pPr>
            <a:r>
              <a:rPr lang="en-US" sz="2000" dirty="0">
                <a:solidFill>
                  <a:srgbClr val="005CAB"/>
                </a:solidFill>
              </a:rPr>
              <a:t>Neat, clean, and well groomed</a:t>
            </a:r>
          </a:p>
          <a:p>
            <a:pPr marL="342900" indent="-342900" algn="l">
              <a:buFont typeface="Arial" panose="020B0604020202020204" pitchFamily="34" charset="0"/>
              <a:buChar char="•"/>
            </a:pPr>
            <a:r>
              <a:rPr lang="en-US" sz="2000" dirty="0">
                <a:solidFill>
                  <a:srgbClr val="005CAB"/>
                </a:solidFill>
              </a:rPr>
              <a:t>Be aware of scents</a:t>
            </a:r>
          </a:p>
          <a:p>
            <a:pPr marL="342900" indent="-342900" algn="l">
              <a:buFont typeface="Arial" panose="020B0604020202020204" pitchFamily="34" charset="0"/>
              <a:buChar char="•"/>
            </a:pPr>
            <a:r>
              <a:rPr lang="en-US" sz="2000" dirty="0">
                <a:solidFill>
                  <a:srgbClr val="005CAB"/>
                </a:solidFill>
              </a:rPr>
              <a:t>Proper attire</a:t>
            </a:r>
          </a:p>
        </p:txBody>
      </p:sp>
      <p:sp>
        <p:nvSpPr>
          <p:cNvPr id="4" name="Footer Placeholder 3"/>
          <p:cNvSpPr>
            <a:spLocks noGrp="1"/>
          </p:cNvSpPr>
          <p:nvPr>
            <p:ph type="ftr" sz="quarter" idx="3"/>
          </p:nvPr>
        </p:nvSpPr>
        <p:spPr bwMode="black">
          <a:xfrm>
            <a:off x="6324603" y="6356351"/>
            <a:ext cx="5587647"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r>
              <a:rPr lang="en-US" dirty="0"/>
              <a:t>CareerForceMN.com</a:t>
            </a:r>
          </a:p>
        </p:txBody>
      </p:sp>
    </p:spTree>
    <p:extLst>
      <p:ext uri="{BB962C8B-B14F-4D97-AF65-F5344CB8AC3E}">
        <p14:creationId xmlns:p14="http://schemas.microsoft.com/office/powerpoint/2010/main" val="903234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A2CC-0DFC-4221-B849-065591F79F44}"/>
              </a:ext>
            </a:extLst>
          </p:cNvPr>
          <p:cNvSpPr>
            <a:spLocks noGrp="1"/>
          </p:cNvSpPr>
          <p:nvPr>
            <p:ph type="title"/>
          </p:nvPr>
        </p:nvSpPr>
        <p:spPr>
          <a:xfrm>
            <a:off x="836611" y="-48053"/>
            <a:ext cx="11181217" cy="1325563"/>
          </a:xfrm>
        </p:spPr>
        <p:txBody>
          <a:bodyPr/>
          <a:lstStyle/>
          <a:p>
            <a:r>
              <a:rPr lang="en-US" dirty="0"/>
              <a:t>Prepare for the Interview – Are You Ready?</a:t>
            </a:r>
          </a:p>
        </p:txBody>
      </p:sp>
      <p:pic>
        <p:nvPicPr>
          <p:cNvPr id="15" name="Picture Placeholder 14">
            <a:extLst>
              <a:ext uri="{FF2B5EF4-FFF2-40B4-BE49-F238E27FC236}">
                <a16:creationId xmlns:a16="http://schemas.microsoft.com/office/drawing/2014/main" id="{20E6A95B-53BD-4E81-B021-22642D983941}"/>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41" r="16641"/>
          <a:stretch>
            <a:fillRect/>
          </a:stretch>
        </p:blipFill>
        <p:spPr>
          <a:xfrm>
            <a:off x="746340" y="1379752"/>
            <a:ext cx="2675604" cy="2673576"/>
          </a:xfrm>
        </p:spPr>
      </p:pic>
      <p:sp>
        <p:nvSpPr>
          <p:cNvPr id="8" name="Text Placeholder 7">
            <a:extLst>
              <a:ext uri="{FF2B5EF4-FFF2-40B4-BE49-F238E27FC236}">
                <a16:creationId xmlns:a16="http://schemas.microsoft.com/office/drawing/2014/main" id="{85D98E29-FF52-4BE4-A02B-4962DC25ADB7}"/>
              </a:ext>
            </a:extLst>
          </p:cNvPr>
          <p:cNvSpPr>
            <a:spLocks noGrp="1"/>
          </p:cNvSpPr>
          <p:nvPr>
            <p:ph type="body" sz="quarter" idx="15"/>
          </p:nvPr>
        </p:nvSpPr>
        <p:spPr>
          <a:xfrm>
            <a:off x="583864" y="4224542"/>
            <a:ext cx="3179112" cy="2673576"/>
          </a:xfrm>
        </p:spPr>
        <p:txBody>
          <a:bodyPr>
            <a:noAutofit/>
          </a:bodyPr>
          <a:lstStyle/>
          <a:p>
            <a:r>
              <a:rPr lang="en-US" sz="2400" b="1" dirty="0">
                <a:solidFill>
                  <a:srgbClr val="3FAE2A"/>
                </a:solidFill>
              </a:rPr>
              <a:t>Location</a:t>
            </a:r>
          </a:p>
          <a:p>
            <a:pPr marL="342900" indent="-342900" algn="l">
              <a:buFont typeface="Arial" panose="020B0604020202020204" pitchFamily="34" charset="0"/>
              <a:buChar char="•"/>
            </a:pPr>
            <a:r>
              <a:rPr lang="en-US" sz="2000" dirty="0">
                <a:solidFill>
                  <a:srgbClr val="005CAB"/>
                </a:solidFill>
              </a:rPr>
              <a:t>Know the route</a:t>
            </a:r>
          </a:p>
          <a:p>
            <a:pPr marL="342900" indent="-342900" algn="l">
              <a:buFont typeface="Arial" panose="020B0604020202020204" pitchFamily="34" charset="0"/>
              <a:buChar char="•"/>
            </a:pPr>
            <a:r>
              <a:rPr lang="en-US" sz="2000" dirty="0">
                <a:solidFill>
                  <a:srgbClr val="005CAB"/>
                </a:solidFill>
              </a:rPr>
              <a:t>Arrive 15 minutes before your interview</a:t>
            </a:r>
          </a:p>
          <a:p>
            <a:pPr marL="342900" indent="-342900" algn="l">
              <a:buFont typeface="Arial" panose="020B0604020202020204" pitchFamily="34" charset="0"/>
              <a:buChar char="•"/>
            </a:pPr>
            <a:r>
              <a:rPr lang="en-US" sz="2000" dirty="0">
                <a:solidFill>
                  <a:srgbClr val="005CAB"/>
                </a:solidFill>
              </a:rPr>
              <a:t>Be courteous to everyone on site</a:t>
            </a:r>
          </a:p>
          <a:p>
            <a:endParaRPr lang="en-US" dirty="0"/>
          </a:p>
        </p:txBody>
      </p:sp>
      <p:pic>
        <p:nvPicPr>
          <p:cNvPr id="5" name="Picture Placeholder 4">
            <a:extLst>
              <a:ext uri="{FF2B5EF4-FFF2-40B4-BE49-F238E27FC236}">
                <a16:creationId xmlns:a16="http://schemas.microsoft.com/office/drawing/2014/main" id="{9336584A-B435-412D-9FDC-2BC4911002B1}"/>
              </a:ext>
              <a:ext uri="{C183D7F6-B498-43B3-948B-1728B52AA6E4}">
                <adec:decorative xmlns:adec="http://schemas.microsoft.com/office/drawing/2017/decorative" val="1"/>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6630" r="16630"/>
          <a:stretch>
            <a:fillRect/>
          </a:stretch>
        </p:blipFill>
        <p:spPr>
          <a:xfrm>
            <a:off x="4709878" y="1395627"/>
            <a:ext cx="2675604" cy="2675604"/>
          </a:xfrm>
        </p:spPr>
      </p:pic>
      <p:sp>
        <p:nvSpPr>
          <p:cNvPr id="10" name="Text Placeholder 9">
            <a:extLst>
              <a:ext uri="{FF2B5EF4-FFF2-40B4-BE49-F238E27FC236}">
                <a16:creationId xmlns:a16="http://schemas.microsoft.com/office/drawing/2014/main" id="{1833DD0E-CCAF-4412-8794-349FD6A6718F}"/>
              </a:ext>
            </a:extLst>
          </p:cNvPr>
          <p:cNvSpPr>
            <a:spLocks noGrp="1"/>
          </p:cNvSpPr>
          <p:nvPr>
            <p:ph type="body" sz="quarter" idx="17"/>
          </p:nvPr>
        </p:nvSpPr>
        <p:spPr>
          <a:xfrm>
            <a:off x="4595752" y="4235891"/>
            <a:ext cx="3179112" cy="2240671"/>
          </a:xfrm>
        </p:spPr>
        <p:txBody>
          <a:bodyPr/>
          <a:lstStyle/>
          <a:p>
            <a:r>
              <a:rPr lang="en-US" sz="2400" b="1" dirty="0">
                <a:solidFill>
                  <a:srgbClr val="3FAE2A"/>
                </a:solidFill>
              </a:rPr>
              <a:t>Driving</a:t>
            </a:r>
            <a:r>
              <a:rPr lang="en-US" sz="2400" b="1" dirty="0">
                <a:solidFill>
                  <a:srgbClr val="005CAB"/>
                </a:solidFill>
              </a:rPr>
              <a:t> </a:t>
            </a:r>
            <a:r>
              <a:rPr lang="en-US" sz="2400" b="1" dirty="0">
                <a:solidFill>
                  <a:srgbClr val="3FAE2A"/>
                </a:solidFill>
              </a:rPr>
              <a:t>time</a:t>
            </a:r>
          </a:p>
          <a:p>
            <a:pPr marL="342900" indent="-342900" algn="l">
              <a:buFont typeface="Arial" panose="020B0604020202020204" pitchFamily="34" charset="0"/>
              <a:buChar char="•"/>
            </a:pPr>
            <a:r>
              <a:rPr lang="en-US" sz="2000" dirty="0">
                <a:solidFill>
                  <a:srgbClr val="005CAB"/>
                </a:solidFill>
              </a:rPr>
              <a:t>Have a travel plan</a:t>
            </a:r>
          </a:p>
          <a:p>
            <a:pPr marL="342900" indent="-342900" algn="l">
              <a:buFont typeface="Arial" panose="020B0604020202020204" pitchFamily="34" charset="0"/>
              <a:buChar char="•"/>
            </a:pPr>
            <a:r>
              <a:rPr lang="en-US" sz="2000" dirty="0">
                <a:solidFill>
                  <a:srgbClr val="005CAB"/>
                </a:solidFill>
              </a:rPr>
              <a:t>Plan for 30 minutes of additional travel time</a:t>
            </a:r>
          </a:p>
        </p:txBody>
      </p:sp>
      <p:pic>
        <p:nvPicPr>
          <p:cNvPr id="13" name="Picture Placeholder 12">
            <a:extLst>
              <a:ext uri="{FF2B5EF4-FFF2-40B4-BE49-F238E27FC236}">
                <a16:creationId xmlns:a16="http://schemas.microsoft.com/office/drawing/2014/main" id="{AB0E13CF-983F-4834-A427-6FD40EC8FE23}"/>
              </a:ext>
              <a:ext uri="{C183D7F6-B498-43B3-948B-1728B52AA6E4}">
                <adec:decorative xmlns:adec="http://schemas.microsoft.com/office/drawing/2017/decorative" val="1"/>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l="16641" r="16641"/>
          <a:stretch>
            <a:fillRect/>
          </a:stretch>
        </p:blipFill>
        <p:spPr>
          <a:xfrm>
            <a:off x="8702640" y="1379752"/>
            <a:ext cx="2675604" cy="2673576"/>
          </a:xfrm>
        </p:spPr>
      </p:pic>
      <p:sp>
        <p:nvSpPr>
          <p:cNvPr id="12" name="Text Placeholder 11">
            <a:extLst>
              <a:ext uri="{FF2B5EF4-FFF2-40B4-BE49-F238E27FC236}">
                <a16:creationId xmlns:a16="http://schemas.microsoft.com/office/drawing/2014/main" id="{A9030D88-67CF-48F3-BDA0-82C77F4BAE09}"/>
              </a:ext>
            </a:extLst>
          </p:cNvPr>
          <p:cNvSpPr>
            <a:spLocks noGrp="1"/>
          </p:cNvSpPr>
          <p:nvPr>
            <p:ph type="body" sz="quarter" idx="19"/>
          </p:nvPr>
        </p:nvSpPr>
        <p:spPr>
          <a:xfrm>
            <a:off x="8607640" y="4131982"/>
            <a:ext cx="3179111" cy="2240671"/>
          </a:xfrm>
        </p:spPr>
        <p:txBody>
          <a:bodyPr/>
          <a:lstStyle/>
          <a:p>
            <a:r>
              <a:rPr lang="en-US" sz="2400" b="1" dirty="0">
                <a:solidFill>
                  <a:srgbClr val="3FAE2A"/>
                </a:solidFill>
              </a:rPr>
              <a:t>Parking</a:t>
            </a:r>
            <a:r>
              <a:rPr lang="en-US" sz="2400" dirty="0">
                <a:solidFill>
                  <a:srgbClr val="005CAB"/>
                </a:solidFill>
              </a:rPr>
              <a:t> </a:t>
            </a:r>
          </a:p>
          <a:p>
            <a:pPr marL="342900" indent="-342900" algn="l">
              <a:buFont typeface="Arial" panose="020B0604020202020204" pitchFamily="34" charset="0"/>
              <a:buChar char="•"/>
            </a:pPr>
            <a:r>
              <a:rPr lang="en-US" sz="2000" dirty="0">
                <a:solidFill>
                  <a:srgbClr val="005CAB"/>
                </a:solidFill>
              </a:rPr>
              <a:t>Know where to park</a:t>
            </a:r>
          </a:p>
          <a:p>
            <a:pPr marL="342900" indent="-342900" algn="l">
              <a:buFont typeface="Arial" panose="020B0604020202020204" pitchFamily="34" charset="0"/>
              <a:buChar char="•"/>
            </a:pPr>
            <a:r>
              <a:rPr lang="en-US" sz="2000" dirty="0">
                <a:solidFill>
                  <a:srgbClr val="005CAB"/>
                </a:solidFill>
              </a:rPr>
              <a:t>Act professionally – even in the parking lot</a:t>
            </a:r>
          </a:p>
        </p:txBody>
      </p:sp>
      <p:sp>
        <p:nvSpPr>
          <p:cNvPr id="4" name="Footer Placeholder 3"/>
          <p:cNvSpPr>
            <a:spLocks noGrp="1"/>
          </p:cNvSpPr>
          <p:nvPr>
            <p:ph type="ftr" sz="quarter" idx="3"/>
          </p:nvPr>
        </p:nvSpPr>
        <p:spPr bwMode="black">
          <a:xfrm>
            <a:off x="6324603" y="6190091"/>
            <a:ext cx="5587647"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r>
              <a:rPr lang="en-US" dirty="0"/>
              <a:t>CareerForceMN.com</a:t>
            </a:r>
          </a:p>
        </p:txBody>
      </p:sp>
    </p:spTree>
    <p:extLst>
      <p:ext uri="{BB962C8B-B14F-4D97-AF65-F5344CB8AC3E}">
        <p14:creationId xmlns:p14="http://schemas.microsoft.com/office/powerpoint/2010/main" val="3086587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E748-E6BD-4453-A545-481E57F41C49}"/>
              </a:ext>
            </a:extLst>
          </p:cNvPr>
          <p:cNvSpPr>
            <a:spLocks noGrp="1"/>
          </p:cNvSpPr>
          <p:nvPr>
            <p:ph type="title"/>
          </p:nvPr>
        </p:nvSpPr>
        <p:spPr>
          <a:xfrm>
            <a:off x="247885" y="9525"/>
            <a:ext cx="11074049" cy="1325563"/>
          </a:xfrm>
        </p:spPr>
        <p:txBody>
          <a:bodyPr/>
          <a:lstStyle/>
          <a:p>
            <a:r>
              <a:rPr lang="en-US" dirty="0"/>
              <a:t>The Interview – Types of Interviews</a:t>
            </a:r>
          </a:p>
        </p:txBody>
      </p:sp>
      <p:sp>
        <p:nvSpPr>
          <p:cNvPr id="10" name="Text Placeholder 9">
            <a:extLst>
              <a:ext uri="{FF2B5EF4-FFF2-40B4-BE49-F238E27FC236}">
                <a16:creationId xmlns:a16="http://schemas.microsoft.com/office/drawing/2014/main" id="{178203A8-978B-4075-9642-336069CA36B9}"/>
              </a:ext>
            </a:extLst>
          </p:cNvPr>
          <p:cNvSpPr>
            <a:spLocks noGrp="1"/>
          </p:cNvSpPr>
          <p:nvPr>
            <p:ph type="body" sz="quarter" idx="16"/>
          </p:nvPr>
        </p:nvSpPr>
        <p:spPr>
          <a:xfrm>
            <a:off x="279750" y="1570191"/>
            <a:ext cx="11074049" cy="4786160"/>
          </a:xfrm>
        </p:spPr>
        <p:txBody>
          <a:bodyPr anchor="t"/>
          <a:lstStyle/>
          <a:p>
            <a:pPr marL="342900" indent="-342900">
              <a:buFont typeface="Arial" panose="020B0604020202020204" pitchFamily="34" charset="0"/>
              <a:buChar char="•"/>
            </a:pPr>
            <a:r>
              <a:rPr lang="en-US" sz="2400" dirty="0">
                <a:solidFill>
                  <a:srgbClr val="005CAB"/>
                </a:solidFill>
              </a:rPr>
              <a:t>Screening – telephone call, saves time, be organized</a:t>
            </a:r>
          </a:p>
          <a:p>
            <a:pPr marL="342900" indent="-342900">
              <a:buFont typeface="Arial" panose="020B0604020202020204" pitchFamily="34" charset="0"/>
              <a:buChar char="•"/>
            </a:pPr>
            <a:r>
              <a:rPr lang="en-US" sz="2400" dirty="0">
                <a:solidFill>
                  <a:srgbClr val="005CAB"/>
                </a:solidFill>
              </a:rPr>
              <a:t>Behavior – “tell me about a time…”</a:t>
            </a:r>
          </a:p>
          <a:p>
            <a:pPr marL="342900" indent="-342900">
              <a:buFont typeface="Arial" panose="020B0604020202020204" pitchFamily="34" charset="0"/>
              <a:buChar char="•"/>
            </a:pPr>
            <a:r>
              <a:rPr lang="en-US" sz="2400" dirty="0">
                <a:solidFill>
                  <a:srgbClr val="005CAB"/>
                </a:solidFill>
              </a:rPr>
              <a:t>Stress – re-creates challenging situations</a:t>
            </a:r>
          </a:p>
          <a:p>
            <a:pPr marL="342900" indent="-342900">
              <a:buFont typeface="Arial" panose="020B0604020202020204" pitchFamily="34" charset="0"/>
              <a:buChar char="•"/>
            </a:pPr>
            <a:r>
              <a:rPr lang="en-US" sz="2400" dirty="0">
                <a:solidFill>
                  <a:srgbClr val="005CAB"/>
                </a:solidFill>
              </a:rPr>
              <a:t>Work sample – show your work, portfolios, sales presentation</a:t>
            </a:r>
          </a:p>
          <a:p>
            <a:pPr marL="342900" indent="-342900">
              <a:buFont typeface="Arial" panose="020B0604020202020204" pitchFamily="34" charset="0"/>
              <a:buChar char="•"/>
            </a:pPr>
            <a:r>
              <a:rPr lang="en-US" sz="2400" dirty="0">
                <a:solidFill>
                  <a:srgbClr val="005CAB"/>
                </a:solidFill>
              </a:rPr>
              <a:t>Video conference – save travel costs, still a person-to-person interview</a:t>
            </a:r>
          </a:p>
          <a:p>
            <a:pPr marL="342900" indent="-342900">
              <a:buFont typeface="Arial" panose="020B0604020202020204" pitchFamily="34" charset="0"/>
              <a:buChar char="•"/>
            </a:pPr>
            <a:r>
              <a:rPr lang="en-US" sz="2400" dirty="0">
                <a:solidFill>
                  <a:srgbClr val="005CAB"/>
                </a:solidFill>
              </a:rPr>
              <a:t>Peer group – meet and talk with prospective coworkers</a:t>
            </a:r>
          </a:p>
          <a:p>
            <a:pPr marL="342900" indent="-342900">
              <a:buFont typeface="Arial" panose="020B0604020202020204" pitchFamily="34" charset="0"/>
              <a:buChar char="•"/>
            </a:pPr>
            <a:r>
              <a:rPr lang="en-US" sz="2400" dirty="0">
                <a:solidFill>
                  <a:srgbClr val="005CAB"/>
                </a:solidFill>
              </a:rPr>
              <a:t>Group – group of other candidates, more than one interviewer</a:t>
            </a:r>
          </a:p>
          <a:p>
            <a:pPr marL="342900" indent="-342900">
              <a:buFont typeface="Arial" panose="020B0604020202020204" pitchFamily="34" charset="0"/>
              <a:buChar char="•"/>
            </a:pPr>
            <a:r>
              <a:rPr lang="en-US" sz="2400" dirty="0">
                <a:solidFill>
                  <a:srgbClr val="005CAB"/>
                </a:solidFill>
              </a:rPr>
              <a:t>Luncheon/coffee – social situation</a:t>
            </a:r>
          </a:p>
        </p:txBody>
      </p:sp>
      <p:pic>
        <p:nvPicPr>
          <p:cNvPr id="5" name="Picture Placeholder 4" descr="A person sitting on a table&#10;&#10;Description automatically generated">
            <a:extLst>
              <a:ext uri="{FF2B5EF4-FFF2-40B4-BE49-F238E27FC236}">
                <a16:creationId xmlns:a16="http://schemas.microsoft.com/office/drawing/2014/main" id="{3776BE34-4B83-4F1D-B9E8-EA54F8C4CB51}"/>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6669" r="16669"/>
          <a:stretch>
            <a:fillRect/>
          </a:stretch>
        </p:blipFill>
        <p:spPr>
          <a:xfrm>
            <a:off x="9421090" y="4073235"/>
            <a:ext cx="2770909" cy="2770909"/>
          </a:xfrm>
        </p:spPr>
      </p:pic>
    </p:spTree>
    <p:extLst>
      <p:ext uri="{BB962C8B-B14F-4D97-AF65-F5344CB8AC3E}">
        <p14:creationId xmlns:p14="http://schemas.microsoft.com/office/powerpoint/2010/main" val="304077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E748-E6BD-4453-A545-481E57F41C49}"/>
              </a:ext>
            </a:extLst>
          </p:cNvPr>
          <p:cNvSpPr>
            <a:spLocks noGrp="1"/>
          </p:cNvSpPr>
          <p:nvPr>
            <p:ph type="title"/>
          </p:nvPr>
        </p:nvSpPr>
        <p:spPr/>
        <p:txBody>
          <a:bodyPr/>
          <a:lstStyle/>
          <a:p>
            <a:r>
              <a:rPr lang="en-US">
                <a:ea typeface="ヒラギノ角ゴ Pro W3"/>
              </a:rPr>
              <a:t>The Interview – General Questions </a:t>
            </a:r>
            <a:endParaRPr lang="en-US" dirty="0"/>
          </a:p>
        </p:txBody>
      </p:sp>
      <p:sp>
        <p:nvSpPr>
          <p:cNvPr id="10" name="Text Placeholder 9">
            <a:extLst>
              <a:ext uri="{FF2B5EF4-FFF2-40B4-BE49-F238E27FC236}">
                <a16:creationId xmlns:a16="http://schemas.microsoft.com/office/drawing/2014/main" id="{178203A8-978B-4075-9642-336069CA36B9}"/>
              </a:ext>
            </a:extLst>
          </p:cNvPr>
          <p:cNvSpPr>
            <a:spLocks noGrp="1"/>
          </p:cNvSpPr>
          <p:nvPr>
            <p:ph type="body" sz="quarter" idx="16"/>
          </p:nvPr>
        </p:nvSpPr>
        <p:spPr>
          <a:xfrm>
            <a:off x="465857" y="1617692"/>
            <a:ext cx="3410049" cy="3963710"/>
          </a:xfrm>
        </p:spPr>
        <p:txBody>
          <a:bodyPr anchor="t"/>
          <a:lstStyle/>
          <a:p>
            <a:r>
              <a:rPr lang="en-US" sz="2400" b="1" dirty="0">
                <a:solidFill>
                  <a:srgbClr val="3FAE2A"/>
                </a:solidFill>
              </a:rPr>
              <a:t>General questions</a:t>
            </a:r>
          </a:p>
          <a:p>
            <a:pPr marL="342900" indent="-342900">
              <a:buFont typeface="Arial" panose="020B0604020202020204" pitchFamily="34" charset="0"/>
              <a:buChar char="•"/>
            </a:pPr>
            <a:r>
              <a:rPr lang="en-US" sz="2000" dirty="0">
                <a:solidFill>
                  <a:srgbClr val="005CAB"/>
                </a:solidFill>
              </a:rPr>
              <a:t>“What have you done to improve your knowledge in the last year?”</a:t>
            </a:r>
          </a:p>
          <a:p>
            <a:pPr marL="342900" indent="-342900">
              <a:buFont typeface="Arial" panose="020B0604020202020204" pitchFamily="34" charset="0"/>
              <a:buChar char="•"/>
            </a:pPr>
            <a:r>
              <a:rPr lang="en-US" sz="2000" dirty="0">
                <a:solidFill>
                  <a:srgbClr val="005CAB"/>
                </a:solidFill>
              </a:rPr>
              <a:t>“Why do you want to work for us?”</a:t>
            </a:r>
          </a:p>
          <a:p>
            <a:pPr marL="342900" indent="-342900">
              <a:buFont typeface="Arial" panose="020B0604020202020204" pitchFamily="34" charset="0"/>
              <a:buChar char="•"/>
            </a:pPr>
            <a:r>
              <a:rPr lang="en-US" sz="2000" dirty="0">
                <a:solidFill>
                  <a:srgbClr val="005CAB"/>
                </a:solidFill>
              </a:rPr>
              <a:t>“Tell me about a professional accomplishment you are proudest of.”</a:t>
            </a:r>
          </a:p>
          <a:p>
            <a:endParaRPr lang="en-US" dirty="0">
              <a:solidFill>
                <a:srgbClr val="005CAB"/>
              </a:solidFill>
            </a:endParaRPr>
          </a:p>
        </p:txBody>
      </p:sp>
      <p:sp>
        <p:nvSpPr>
          <p:cNvPr id="6" name="Text Placeholder 5">
            <a:extLst>
              <a:ext uri="{FF2B5EF4-FFF2-40B4-BE49-F238E27FC236}">
                <a16:creationId xmlns:a16="http://schemas.microsoft.com/office/drawing/2014/main" id="{14AAFCC2-BB37-437D-9C24-825425526AB2}"/>
              </a:ext>
            </a:extLst>
          </p:cNvPr>
          <p:cNvSpPr>
            <a:spLocks noGrp="1"/>
          </p:cNvSpPr>
          <p:nvPr>
            <p:ph type="body" sz="quarter" idx="18"/>
          </p:nvPr>
        </p:nvSpPr>
        <p:spPr>
          <a:xfrm>
            <a:off x="8502201" y="1501343"/>
            <a:ext cx="3410049" cy="2776178"/>
          </a:xfrm>
        </p:spPr>
        <p:txBody>
          <a:bodyPr/>
          <a:lstStyle/>
          <a:p>
            <a:r>
              <a:rPr lang="en-US" sz="2400" b="1" dirty="0">
                <a:solidFill>
                  <a:srgbClr val="3FAE2A"/>
                </a:solidFill>
              </a:rPr>
              <a:t>Tips</a:t>
            </a:r>
          </a:p>
          <a:p>
            <a:pPr marL="342900" indent="-342900">
              <a:buFont typeface="Arial" panose="020B0604020202020204" pitchFamily="34" charset="0"/>
              <a:buChar char="•"/>
            </a:pPr>
            <a:r>
              <a:rPr lang="en-US" sz="2000" dirty="0">
                <a:solidFill>
                  <a:srgbClr val="005CAB"/>
                </a:solidFill>
              </a:rPr>
              <a:t>Always keep the company and job description in mind when answering.</a:t>
            </a:r>
          </a:p>
          <a:p>
            <a:pPr marL="342900" indent="-342900">
              <a:buFont typeface="Arial" panose="020B0604020202020204" pitchFamily="34" charset="0"/>
              <a:buChar char="•"/>
            </a:pPr>
            <a:r>
              <a:rPr lang="en-US" sz="2000" dirty="0">
                <a:solidFill>
                  <a:srgbClr val="005CAB"/>
                </a:solidFill>
              </a:rPr>
              <a:t>Use a balance of “I” and “we” statements.</a:t>
            </a:r>
          </a:p>
        </p:txBody>
      </p:sp>
      <p:sp>
        <p:nvSpPr>
          <p:cNvPr id="4" name="Footer Placeholder 3"/>
          <p:cNvSpPr>
            <a:spLocks noGrp="1"/>
          </p:cNvSpPr>
          <p:nvPr>
            <p:ph type="ftr" sz="quarter" idx="3"/>
          </p:nvPr>
        </p:nvSpPr>
        <p:spPr bwMode="black">
          <a:xfrm>
            <a:off x="6324603" y="6356351"/>
            <a:ext cx="5587647"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r>
              <a:rPr lang="en-US"/>
              <a:t>CareerForceMN.com</a:t>
            </a:r>
            <a:endParaRPr lang="en-US" dirty="0"/>
          </a:p>
        </p:txBody>
      </p:sp>
      <p:pic>
        <p:nvPicPr>
          <p:cNvPr id="8" name="Picture 7">
            <a:extLst>
              <a:ext uri="{FF2B5EF4-FFF2-40B4-BE49-F238E27FC236}">
                <a16:creationId xmlns:a16="http://schemas.microsoft.com/office/drawing/2014/main" id="{C587F38B-BA46-4938-BD7A-778330380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333" y="1947553"/>
            <a:ext cx="3901440" cy="2599944"/>
          </a:xfrm>
          <a:prstGeom prst="rect">
            <a:avLst/>
          </a:prstGeom>
        </p:spPr>
      </p:pic>
    </p:spTree>
    <p:extLst>
      <p:ext uri="{BB962C8B-B14F-4D97-AF65-F5344CB8AC3E}">
        <p14:creationId xmlns:p14="http://schemas.microsoft.com/office/powerpoint/2010/main" val="1603194351"/>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A83DAB-7D6A-4D1F-89F1-C56FD178C40E}" vid="{217DB3C4-729D-4F01-A68A-84F721C64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84D9526CAB864C9DC248A6AA2C129E" ma:contentTypeVersion="17" ma:contentTypeDescription="Create a new document." ma:contentTypeScope="" ma:versionID="00611a41a01b003aaf2b1b61d16da068">
  <xsd:schema xmlns:xsd="http://www.w3.org/2001/XMLSchema" xmlns:xs="http://www.w3.org/2001/XMLSchema" xmlns:p="http://schemas.microsoft.com/office/2006/metadata/properties" xmlns:ns3="ec5ffc2c-0589-4753-b34a-4c035d4e7b7e" xmlns:ns4="6ad98c6d-15f6-47b0-ade6-9078c6873b63" targetNamespace="http://schemas.microsoft.com/office/2006/metadata/properties" ma:root="true" ma:fieldsID="a0b1357580d9e63c9fd1ef3c17439a69" ns3:_="" ns4:_="">
    <xsd:import namespace="ec5ffc2c-0589-4753-b34a-4c035d4e7b7e"/>
    <xsd:import namespace="6ad98c6d-15f6-47b0-ade6-9078c6873b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ffc2c-0589-4753-b34a-4c035d4e7b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d98c6d-15f6-47b0-ade6-9078c6873b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A51C0C-5D27-4ED1-898B-689B62560A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5ffc2c-0589-4753-b34a-4c035d4e7b7e"/>
    <ds:schemaRef ds:uri="6ad98c6d-15f6-47b0-ade6-9078c6873b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78B604-9059-4F1C-B8E2-C96A71A964D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7F4349A-22F7-4A2D-8CA5-43DDCD6795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907</TotalTime>
  <Words>6148</Words>
  <Application>Microsoft Office PowerPoint</Application>
  <PresentationFormat>Widescreen</PresentationFormat>
  <Paragraphs>414</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Minnesota</vt:lpstr>
      <vt:lpstr>PowerPoint Presentation</vt:lpstr>
      <vt:lpstr>Agenda</vt:lpstr>
      <vt:lpstr>Prepare for the Interview - Research</vt:lpstr>
      <vt:lpstr>Prepare for the Interview - Research</vt:lpstr>
      <vt:lpstr>Prepare for the Interview – Match Your Skills</vt:lpstr>
      <vt:lpstr>Prepare for the Interview – Are You Ready?</vt:lpstr>
      <vt:lpstr>Prepare for the Interview – Are You Ready?</vt:lpstr>
      <vt:lpstr>The Interview – Types of Interviews</vt:lpstr>
      <vt:lpstr>The Interview – General Questions </vt:lpstr>
      <vt:lpstr>The Interview – Behavioral Questions</vt:lpstr>
      <vt:lpstr>The Interview – Responding to Behavioral Questions</vt:lpstr>
      <vt:lpstr>The Interview – Answering Techniques</vt:lpstr>
      <vt:lpstr>The Interview – Follow Up</vt:lpstr>
      <vt:lpstr>The Interview – Self-evaluation</vt:lpstr>
      <vt:lpstr>Salary Negotiation</vt:lpstr>
      <vt:lpstr>Summary</vt:lpstr>
      <vt:lpstr>Questions?</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Interviewing Skills</dc:title>
  <dc:subject/>
  <dc:creator>CareerForce@state.mn.us</dc:creator>
  <cp:keywords/>
  <dc:description/>
  <cp:lastModifiedBy>Winge, Laura (DEED)</cp:lastModifiedBy>
  <cp:revision>120</cp:revision>
  <cp:lastPrinted>2017-03-14T16:27:36Z</cp:lastPrinted>
  <dcterms:created xsi:type="dcterms:W3CDTF">2019-08-09T15:36:59Z</dcterms:created>
  <dcterms:modified xsi:type="dcterms:W3CDTF">2020-09-23T02:57:25Z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1.31</vt:lpwstr>
  </property>
  <property fmtid="{D5CDD505-2E9C-101B-9397-08002B2CF9AE}" pid="3" name="ContentTypeId">
    <vt:lpwstr>0x0101005284D9526CAB864C9DC248A6AA2C129E</vt:lpwstr>
  </property>
</Properties>
</file>