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5" r:id="rId1"/>
  </p:sldMasterIdLst>
  <p:sldIdLst>
    <p:sldId id="343" r:id="rId2"/>
    <p:sldId id="364" r:id="rId3"/>
    <p:sldId id="355" r:id="rId4"/>
    <p:sldId id="368" r:id="rId5"/>
    <p:sldId id="361" r:id="rId6"/>
    <p:sldId id="363" r:id="rId7"/>
    <p:sldId id="362" r:id="rId8"/>
    <p:sldId id="366" r:id="rId9"/>
    <p:sldId id="367" r:id="rId10"/>
    <p:sldId id="3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FF7"/>
    <a:srgbClr val="D0D1D9"/>
    <a:srgbClr val="F6F9FF"/>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4" autoAdjust="0"/>
  </p:normalViewPr>
  <p:slideViewPr>
    <p:cSldViewPr snapToGrid="0">
      <p:cViewPr varScale="1">
        <p:scale>
          <a:sx n="90" d="100"/>
          <a:sy n="90" d="100"/>
        </p:scale>
        <p:origin x="5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FE3E0-B1B5-4C9A-AC6B-C5E84680AE2E}"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D3B60A45-546C-4474-B8C2-062F514F7216}">
      <dgm:prSet/>
      <dgm:spPr/>
      <dgm:t>
        <a:bodyPr/>
        <a:lstStyle/>
        <a:p>
          <a:r>
            <a:rPr lang="en-US"/>
            <a:t>Mock Interviews</a:t>
          </a:r>
        </a:p>
      </dgm:t>
    </dgm:pt>
    <dgm:pt modelId="{FDCA6E9A-2DCD-4F4E-8EF4-71065DE19A70}" type="parTrans" cxnId="{AE25745A-1F2B-469E-9DAB-8E4C4879253B}">
      <dgm:prSet/>
      <dgm:spPr/>
      <dgm:t>
        <a:bodyPr/>
        <a:lstStyle/>
        <a:p>
          <a:endParaRPr lang="en-US"/>
        </a:p>
      </dgm:t>
    </dgm:pt>
    <dgm:pt modelId="{A96B9D8C-F0FD-421E-8469-4D05C37B8DA4}" type="sibTrans" cxnId="{AE25745A-1F2B-469E-9DAB-8E4C4879253B}">
      <dgm:prSet/>
      <dgm:spPr/>
      <dgm:t>
        <a:bodyPr/>
        <a:lstStyle/>
        <a:p>
          <a:endParaRPr lang="en-US"/>
        </a:p>
      </dgm:t>
    </dgm:pt>
    <dgm:pt modelId="{B3826617-CB41-482F-A84F-DBE675CF95CA}">
      <dgm:prSet/>
      <dgm:spPr/>
      <dgm:t>
        <a:bodyPr/>
        <a:lstStyle/>
        <a:p>
          <a:r>
            <a:rPr lang="en-US"/>
            <a:t>Resumes and Cover Letters</a:t>
          </a:r>
        </a:p>
      </dgm:t>
    </dgm:pt>
    <dgm:pt modelId="{D233DFBC-B950-48A0-AC57-158AF5DA4EDF}" type="parTrans" cxnId="{3CBF1D4A-1FB4-4026-BEEF-5750F43488F3}">
      <dgm:prSet/>
      <dgm:spPr/>
      <dgm:t>
        <a:bodyPr/>
        <a:lstStyle/>
        <a:p>
          <a:endParaRPr lang="en-US"/>
        </a:p>
      </dgm:t>
    </dgm:pt>
    <dgm:pt modelId="{2A22B0AF-86C7-49CC-8B40-57CC39D4EBAB}" type="sibTrans" cxnId="{3CBF1D4A-1FB4-4026-BEEF-5750F43488F3}">
      <dgm:prSet/>
      <dgm:spPr/>
      <dgm:t>
        <a:bodyPr/>
        <a:lstStyle/>
        <a:p>
          <a:endParaRPr lang="en-US"/>
        </a:p>
      </dgm:t>
    </dgm:pt>
    <dgm:pt modelId="{690261E2-BED4-4E30-839A-7E0267F9B341}">
      <dgm:prSet/>
      <dgm:spPr/>
      <dgm:t>
        <a:bodyPr/>
        <a:lstStyle/>
        <a:p>
          <a:r>
            <a:rPr lang="en-US" dirty="0"/>
            <a:t>Answering Job Search Questions</a:t>
          </a:r>
        </a:p>
      </dgm:t>
    </dgm:pt>
    <dgm:pt modelId="{C05A7B50-DA9E-4A8B-AF13-D0E0A397A0C8}" type="parTrans" cxnId="{9ED3560F-B6DA-4A53-A477-80C9F153AA5B}">
      <dgm:prSet/>
      <dgm:spPr/>
      <dgm:t>
        <a:bodyPr/>
        <a:lstStyle/>
        <a:p>
          <a:endParaRPr lang="en-US"/>
        </a:p>
      </dgm:t>
    </dgm:pt>
    <dgm:pt modelId="{673B3A80-5898-429A-B4B1-BFB2DD1D4C8B}" type="sibTrans" cxnId="{9ED3560F-B6DA-4A53-A477-80C9F153AA5B}">
      <dgm:prSet/>
      <dgm:spPr/>
      <dgm:t>
        <a:bodyPr/>
        <a:lstStyle/>
        <a:p>
          <a:endParaRPr lang="en-US"/>
        </a:p>
      </dgm:t>
    </dgm:pt>
    <dgm:pt modelId="{8CE9945F-1E56-4684-878E-0B31ECD9318A}">
      <dgm:prSet/>
      <dgm:spPr/>
      <dgm:t>
        <a:bodyPr/>
        <a:lstStyle/>
        <a:p>
          <a:r>
            <a:rPr lang="en-US" dirty="0"/>
            <a:t>We screen for potential clients, if they are interested in our programs based upon their needs and budget availability. We can be responsive to individual need on that day, including completing applications in a mobile setting. </a:t>
          </a:r>
        </a:p>
      </dgm:t>
    </dgm:pt>
    <dgm:pt modelId="{822CF199-25AB-4317-85D2-1829D21368E9}" type="parTrans" cxnId="{6834D6BD-9C30-4D40-B850-8C9D19AD7A30}">
      <dgm:prSet/>
      <dgm:spPr/>
      <dgm:t>
        <a:bodyPr/>
        <a:lstStyle/>
        <a:p>
          <a:endParaRPr lang="en-US"/>
        </a:p>
      </dgm:t>
    </dgm:pt>
    <dgm:pt modelId="{161F599B-5555-4DD0-A5E7-C25403AAA09B}" type="sibTrans" cxnId="{6834D6BD-9C30-4D40-B850-8C9D19AD7A30}">
      <dgm:prSet/>
      <dgm:spPr/>
      <dgm:t>
        <a:bodyPr/>
        <a:lstStyle/>
        <a:p>
          <a:endParaRPr lang="en-US"/>
        </a:p>
      </dgm:t>
    </dgm:pt>
    <dgm:pt modelId="{CB617821-5D5D-4163-B81C-ECC5B8808F95}">
      <dgm:prSet/>
      <dgm:spPr/>
      <dgm:t>
        <a:bodyPr/>
        <a:lstStyle/>
        <a:p>
          <a:r>
            <a:rPr lang="en-US"/>
            <a:t>Offered in Beltrami, Cass, Clearwater, Hubbard, and Lake of the Woods Counties</a:t>
          </a:r>
        </a:p>
      </dgm:t>
    </dgm:pt>
    <dgm:pt modelId="{F95BAB36-C31B-4FC4-BAC9-6BB49D8A89EE}" type="parTrans" cxnId="{DD4F62D1-86A3-4587-BA52-1BFA0C517EBF}">
      <dgm:prSet/>
      <dgm:spPr/>
      <dgm:t>
        <a:bodyPr/>
        <a:lstStyle/>
        <a:p>
          <a:endParaRPr lang="en-US"/>
        </a:p>
      </dgm:t>
    </dgm:pt>
    <dgm:pt modelId="{B178D4CD-EDA4-4192-85A1-A11B9874F6F6}" type="sibTrans" cxnId="{DD4F62D1-86A3-4587-BA52-1BFA0C517EBF}">
      <dgm:prSet/>
      <dgm:spPr/>
      <dgm:t>
        <a:bodyPr/>
        <a:lstStyle/>
        <a:p>
          <a:endParaRPr lang="en-US"/>
        </a:p>
      </dgm:t>
    </dgm:pt>
    <dgm:pt modelId="{4EDA4736-1E77-4FFC-BAF5-5BD74D7B5258}">
      <dgm:prSet/>
      <dgm:spPr/>
      <dgm:t>
        <a:bodyPr/>
        <a:lstStyle/>
        <a:p>
          <a:r>
            <a:rPr lang="en-US"/>
            <a:t>Utilize county offices, public libraries, school meeting rooms, community centers, family centers, and anywhere else that is convenient for clients to meet.</a:t>
          </a:r>
        </a:p>
      </dgm:t>
    </dgm:pt>
    <dgm:pt modelId="{B0662290-6C95-40AB-A752-E7BFA1F8432D}" type="parTrans" cxnId="{37C28441-CFD7-420F-A287-EFE30E721500}">
      <dgm:prSet/>
      <dgm:spPr/>
      <dgm:t>
        <a:bodyPr/>
        <a:lstStyle/>
        <a:p>
          <a:endParaRPr lang="en-US"/>
        </a:p>
      </dgm:t>
    </dgm:pt>
    <dgm:pt modelId="{7EDCCB70-7626-4993-96F6-09B955B2115D}" type="sibTrans" cxnId="{37C28441-CFD7-420F-A287-EFE30E721500}">
      <dgm:prSet/>
      <dgm:spPr/>
      <dgm:t>
        <a:bodyPr/>
        <a:lstStyle/>
        <a:p>
          <a:endParaRPr lang="en-US"/>
        </a:p>
      </dgm:t>
    </dgm:pt>
    <dgm:pt modelId="{C07639CC-B91F-46F7-839E-4DDB51B9D95F}" type="pres">
      <dgm:prSet presAssocID="{772FE3E0-B1B5-4C9A-AC6B-C5E84680AE2E}" presName="root" presStyleCnt="0">
        <dgm:presLayoutVars>
          <dgm:dir/>
          <dgm:resizeHandles val="exact"/>
        </dgm:presLayoutVars>
      </dgm:prSet>
      <dgm:spPr/>
    </dgm:pt>
    <dgm:pt modelId="{2B8D25D4-C2D0-4B43-BCD6-E07E3310B18A}" type="pres">
      <dgm:prSet presAssocID="{D3B60A45-546C-4474-B8C2-062F514F7216}" presName="compNode" presStyleCnt="0"/>
      <dgm:spPr/>
    </dgm:pt>
    <dgm:pt modelId="{7B7687F1-8CE0-4C93-B001-282136848D21}" type="pres">
      <dgm:prSet presAssocID="{D3B60A45-546C-4474-B8C2-062F514F7216}" presName="bgRect" presStyleLbl="bgShp" presStyleIdx="0" presStyleCnt="5" custLinFactNeighborY="-3033"/>
      <dgm:spPr/>
    </dgm:pt>
    <dgm:pt modelId="{0206E351-4378-48C4-82BF-207BCFD4E693}" type="pres">
      <dgm:prSet presAssocID="{D3B60A45-546C-4474-B8C2-062F514F721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B6472045-E40C-45A6-9E92-89398D098513}" type="pres">
      <dgm:prSet presAssocID="{D3B60A45-546C-4474-B8C2-062F514F7216}" presName="spaceRect" presStyleCnt="0"/>
      <dgm:spPr/>
    </dgm:pt>
    <dgm:pt modelId="{78587409-4C07-4A2B-874C-C610A6562C86}" type="pres">
      <dgm:prSet presAssocID="{D3B60A45-546C-4474-B8C2-062F514F7216}" presName="parTx" presStyleLbl="revTx" presStyleIdx="0" presStyleCnt="6">
        <dgm:presLayoutVars>
          <dgm:chMax val="0"/>
          <dgm:chPref val="0"/>
        </dgm:presLayoutVars>
      </dgm:prSet>
      <dgm:spPr/>
    </dgm:pt>
    <dgm:pt modelId="{77D9B3A1-9B83-4D6A-83E7-149734AF1A62}" type="pres">
      <dgm:prSet presAssocID="{A96B9D8C-F0FD-421E-8469-4D05C37B8DA4}" presName="sibTrans" presStyleCnt="0"/>
      <dgm:spPr/>
    </dgm:pt>
    <dgm:pt modelId="{50911588-1677-4CE4-86C8-C334D1E2F968}" type="pres">
      <dgm:prSet presAssocID="{B3826617-CB41-482F-A84F-DBE675CF95CA}" presName="compNode" presStyleCnt="0"/>
      <dgm:spPr/>
    </dgm:pt>
    <dgm:pt modelId="{18A39A27-1295-465B-BE5B-B83CBC5E29CB}" type="pres">
      <dgm:prSet presAssocID="{B3826617-CB41-482F-A84F-DBE675CF95CA}" presName="bgRect" presStyleLbl="bgShp" presStyleIdx="1" presStyleCnt="5"/>
      <dgm:spPr/>
    </dgm:pt>
    <dgm:pt modelId="{9FD91D1F-974D-4B42-9917-C5411B29B17A}" type="pres">
      <dgm:prSet presAssocID="{B3826617-CB41-482F-A84F-DBE675CF95C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F46E49DA-B11E-4231-BA94-93C43100A08C}" type="pres">
      <dgm:prSet presAssocID="{B3826617-CB41-482F-A84F-DBE675CF95CA}" presName="spaceRect" presStyleCnt="0"/>
      <dgm:spPr/>
    </dgm:pt>
    <dgm:pt modelId="{0271F683-BEE7-45B8-A974-A10084FEA6FE}" type="pres">
      <dgm:prSet presAssocID="{B3826617-CB41-482F-A84F-DBE675CF95CA}" presName="parTx" presStyleLbl="revTx" presStyleIdx="1" presStyleCnt="6">
        <dgm:presLayoutVars>
          <dgm:chMax val="0"/>
          <dgm:chPref val="0"/>
        </dgm:presLayoutVars>
      </dgm:prSet>
      <dgm:spPr/>
    </dgm:pt>
    <dgm:pt modelId="{DECE6566-B032-435F-A460-74A4E81352B6}" type="pres">
      <dgm:prSet presAssocID="{2A22B0AF-86C7-49CC-8B40-57CC39D4EBAB}" presName="sibTrans" presStyleCnt="0"/>
      <dgm:spPr/>
    </dgm:pt>
    <dgm:pt modelId="{6DA390A0-DF98-489F-A316-7FCED0970EA6}" type="pres">
      <dgm:prSet presAssocID="{690261E2-BED4-4E30-839A-7E0267F9B341}" presName="compNode" presStyleCnt="0"/>
      <dgm:spPr/>
    </dgm:pt>
    <dgm:pt modelId="{289401CD-DBE2-4861-B475-1FF30518B6DD}" type="pres">
      <dgm:prSet presAssocID="{690261E2-BED4-4E30-839A-7E0267F9B341}" presName="bgRect" presStyleLbl="bgShp" presStyleIdx="2" presStyleCnt="5"/>
      <dgm:spPr/>
    </dgm:pt>
    <dgm:pt modelId="{427A106B-5D02-4B64-9FC8-8664EC22973B}" type="pres">
      <dgm:prSet presAssocID="{690261E2-BED4-4E30-839A-7E0267F9B34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93DF6CE5-EDC6-4B83-BF6B-1210389482B2}" type="pres">
      <dgm:prSet presAssocID="{690261E2-BED4-4E30-839A-7E0267F9B341}" presName="spaceRect" presStyleCnt="0"/>
      <dgm:spPr/>
    </dgm:pt>
    <dgm:pt modelId="{76456B79-1D73-49A3-B092-4ECE39DD2160}" type="pres">
      <dgm:prSet presAssocID="{690261E2-BED4-4E30-839A-7E0267F9B341}" presName="parTx" presStyleLbl="revTx" presStyleIdx="2" presStyleCnt="6">
        <dgm:presLayoutVars>
          <dgm:chMax val="0"/>
          <dgm:chPref val="0"/>
        </dgm:presLayoutVars>
      </dgm:prSet>
      <dgm:spPr/>
    </dgm:pt>
    <dgm:pt modelId="{595AB953-85C2-4B59-8BC7-744B2F92EF76}" type="pres">
      <dgm:prSet presAssocID="{673B3A80-5898-429A-B4B1-BFB2DD1D4C8B}" presName="sibTrans" presStyleCnt="0"/>
      <dgm:spPr/>
    </dgm:pt>
    <dgm:pt modelId="{53AD72EE-E597-4B04-91D4-14484DDC3818}" type="pres">
      <dgm:prSet presAssocID="{8CE9945F-1E56-4684-878E-0B31ECD9318A}" presName="compNode" presStyleCnt="0"/>
      <dgm:spPr/>
    </dgm:pt>
    <dgm:pt modelId="{31516FA1-8819-4DB1-9C6D-320A2B6B586B}" type="pres">
      <dgm:prSet presAssocID="{8CE9945F-1E56-4684-878E-0B31ECD9318A}" presName="bgRect" presStyleLbl="bgShp" presStyleIdx="3" presStyleCnt="5"/>
      <dgm:spPr/>
    </dgm:pt>
    <dgm:pt modelId="{CDE455CC-4D22-4CBB-897C-EAC483AFD5A5}" type="pres">
      <dgm:prSet presAssocID="{8CE9945F-1E56-4684-878E-0B31ECD9318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hecklist"/>
        </a:ext>
      </dgm:extLst>
    </dgm:pt>
    <dgm:pt modelId="{062C159C-F2EF-4E08-BAB9-D4A0F41C8EC0}" type="pres">
      <dgm:prSet presAssocID="{8CE9945F-1E56-4684-878E-0B31ECD9318A}" presName="spaceRect" presStyleCnt="0"/>
      <dgm:spPr/>
    </dgm:pt>
    <dgm:pt modelId="{D97EF9DD-1FD0-4AF1-B631-79B45E9B2362}" type="pres">
      <dgm:prSet presAssocID="{8CE9945F-1E56-4684-878E-0B31ECD9318A}" presName="parTx" presStyleLbl="revTx" presStyleIdx="3" presStyleCnt="6">
        <dgm:presLayoutVars>
          <dgm:chMax val="0"/>
          <dgm:chPref val="0"/>
        </dgm:presLayoutVars>
      </dgm:prSet>
      <dgm:spPr/>
    </dgm:pt>
    <dgm:pt modelId="{DAA69C3C-8BB1-4701-BE7D-900996D49BEB}" type="pres">
      <dgm:prSet presAssocID="{161F599B-5555-4DD0-A5E7-C25403AAA09B}" presName="sibTrans" presStyleCnt="0"/>
      <dgm:spPr/>
    </dgm:pt>
    <dgm:pt modelId="{D3C68C14-8C59-4BCB-9A43-6E4719064A9F}" type="pres">
      <dgm:prSet presAssocID="{CB617821-5D5D-4163-B81C-ECC5B8808F95}" presName="compNode" presStyleCnt="0"/>
      <dgm:spPr/>
    </dgm:pt>
    <dgm:pt modelId="{847BB114-5FFE-40CB-BCA8-AD5978A857A1}" type="pres">
      <dgm:prSet presAssocID="{CB617821-5D5D-4163-B81C-ECC5B8808F95}" presName="bgRect" presStyleLbl="bgShp" presStyleIdx="4" presStyleCnt="5"/>
      <dgm:spPr/>
    </dgm:pt>
    <dgm:pt modelId="{5B75DF33-6C6D-427A-9506-B3719F1A2099}" type="pres">
      <dgm:prSet presAssocID="{CB617821-5D5D-4163-B81C-ECC5B8808F9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ark scene"/>
        </a:ext>
      </dgm:extLst>
    </dgm:pt>
    <dgm:pt modelId="{584AE05B-B261-44F2-9A1E-96B65293AD37}" type="pres">
      <dgm:prSet presAssocID="{CB617821-5D5D-4163-B81C-ECC5B8808F95}" presName="spaceRect" presStyleCnt="0"/>
      <dgm:spPr/>
    </dgm:pt>
    <dgm:pt modelId="{378628DC-B849-4ECB-A3CC-AF173345B98C}" type="pres">
      <dgm:prSet presAssocID="{CB617821-5D5D-4163-B81C-ECC5B8808F95}" presName="parTx" presStyleLbl="revTx" presStyleIdx="4" presStyleCnt="6">
        <dgm:presLayoutVars>
          <dgm:chMax val="0"/>
          <dgm:chPref val="0"/>
        </dgm:presLayoutVars>
      </dgm:prSet>
      <dgm:spPr/>
    </dgm:pt>
    <dgm:pt modelId="{175E81F9-4A0F-4EB9-A920-2B64CFCDE15E}" type="pres">
      <dgm:prSet presAssocID="{CB617821-5D5D-4163-B81C-ECC5B8808F95}" presName="desTx" presStyleLbl="revTx" presStyleIdx="5" presStyleCnt="6">
        <dgm:presLayoutVars/>
      </dgm:prSet>
      <dgm:spPr/>
    </dgm:pt>
  </dgm:ptLst>
  <dgm:cxnLst>
    <dgm:cxn modelId="{9ED3560F-B6DA-4A53-A477-80C9F153AA5B}" srcId="{772FE3E0-B1B5-4C9A-AC6B-C5E84680AE2E}" destId="{690261E2-BED4-4E30-839A-7E0267F9B341}" srcOrd="2" destOrd="0" parTransId="{C05A7B50-DA9E-4A8B-AF13-D0E0A397A0C8}" sibTransId="{673B3A80-5898-429A-B4B1-BFB2DD1D4C8B}"/>
    <dgm:cxn modelId="{B7527C12-D8F3-40EB-AD25-1AE24FA96896}" type="presOf" srcId="{772FE3E0-B1B5-4C9A-AC6B-C5E84680AE2E}" destId="{C07639CC-B91F-46F7-839E-4DDB51B9D95F}" srcOrd="0" destOrd="0" presId="urn:microsoft.com/office/officeart/2018/2/layout/IconVerticalSolidList"/>
    <dgm:cxn modelId="{37C28441-CFD7-420F-A287-EFE30E721500}" srcId="{CB617821-5D5D-4163-B81C-ECC5B8808F95}" destId="{4EDA4736-1E77-4FFC-BAF5-5BD74D7B5258}" srcOrd="0" destOrd="0" parTransId="{B0662290-6C95-40AB-A752-E7BFA1F8432D}" sibTransId="{7EDCCB70-7626-4993-96F6-09B955B2115D}"/>
    <dgm:cxn modelId="{90C56962-41B4-402B-8C3A-87D0AD91443E}" type="presOf" srcId="{B3826617-CB41-482F-A84F-DBE675CF95CA}" destId="{0271F683-BEE7-45B8-A974-A10084FEA6FE}" srcOrd="0" destOrd="0" presId="urn:microsoft.com/office/officeart/2018/2/layout/IconVerticalSolidList"/>
    <dgm:cxn modelId="{3CBF1D4A-1FB4-4026-BEEF-5750F43488F3}" srcId="{772FE3E0-B1B5-4C9A-AC6B-C5E84680AE2E}" destId="{B3826617-CB41-482F-A84F-DBE675CF95CA}" srcOrd="1" destOrd="0" parTransId="{D233DFBC-B950-48A0-AC57-158AF5DA4EDF}" sibTransId="{2A22B0AF-86C7-49CC-8B40-57CC39D4EBAB}"/>
    <dgm:cxn modelId="{AE25745A-1F2B-469E-9DAB-8E4C4879253B}" srcId="{772FE3E0-B1B5-4C9A-AC6B-C5E84680AE2E}" destId="{D3B60A45-546C-4474-B8C2-062F514F7216}" srcOrd="0" destOrd="0" parTransId="{FDCA6E9A-2DCD-4F4E-8EF4-71065DE19A70}" sibTransId="{A96B9D8C-F0FD-421E-8469-4D05C37B8DA4}"/>
    <dgm:cxn modelId="{AC934CA8-01CE-407E-BA5A-01B8FAC20F8D}" type="presOf" srcId="{4EDA4736-1E77-4FFC-BAF5-5BD74D7B5258}" destId="{175E81F9-4A0F-4EB9-A920-2B64CFCDE15E}" srcOrd="0" destOrd="0" presId="urn:microsoft.com/office/officeart/2018/2/layout/IconVerticalSolidList"/>
    <dgm:cxn modelId="{3660F3A8-63CE-4EAC-B3A7-29CAECBC5AB2}" type="presOf" srcId="{8CE9945F-1E56-4684-878E-0B31ECD9318A}" destId="{D97EF9DD-1FD0-4AF1-B631-79B45E9B2362}" srcOrd="0" destOrd="0" presId="urn:microsoft.com/office/officeart/2018/2/layout/IconVerticalSolidList"/>
    <dgm:cxn modelId="{6834D6BD-9C30-4D40-B850-8C9D19AD7A30}" srcId="{772FE3E0-B1B5-4C9A-AC6B-C5E84680AE2E}" destId="{8CE9945F-1E56-4684-878E-0B31ECD9318A}" srcOrd="3" destOrd="0" parTransId="{822CF199-25AB-4317-85D2-1829D21368E9}" sibTransId="{161F599B-5555-4DD0-A5E7-C25403AAA09B}"/>
    <dgm:cxn modelId="{DD4F62D1-86A3-4587-BA52-1BFA0C517EBF}" srcId="{772FE3E0-B1B5-4C9A-AC6B-C5E84680AE2E}" destId="{CB617821-5D5D-4163-B81C-ECC5B8808F95}" srcOrd="4" destOrd="0" parTransId="{F95BAB36-C31B-4FC4-BAC9-6BB49D8A89EE}" sibTransId="{B178D4CD-EDA4-4192-85A1-A11B9874F6F6}"/>
    <dgm:cxn modelId="{A78015E6-392C-4E4E-B157-94A5EF1C8BCF}" type="presOf" srcId="{690261E2-BED4-4E30-839A-7E0267F9B341}" destId="{76456B79-1D73-49A3-B092-4ECE39DD2160}" srcOrd="0" destOrd="0" presId="urn:microsoft.com/office/officeart/2018/2/layout/IconVerticalSolidList"/>
    <dgm:cxn modelId="{5740D4F2-8C50-46EA-9EE6-62D2DECA1FEA}" type="presOf" srcId="{D3B60A45-546C-4474-B8C2-062F514F7216}" destId="{78587409-4C07-4A2B-874C-C610A6562C86}" srcOrd="0" destOrd="0" presId="urn:microsoft.com/office/officeart/2018/2/layout/IconVerticalSolidList"/>
    <dgm:cxn modelId="{E74790FD-DBB4-43B2-8A9D-2163EA24D76F}" type="presOf" srcId="{CB617821-5D5D-4163-B81C-ECC5B8808F95}" destId="{378628DC-B849-4ECB-A3CC-AF173345B98C}" srcOrd="0" destOrd="0" presId="urn:microsoft.com/office/officeart/2018/2/layout/IconVerticalSolidList"/>
    <dgm:cxn modelId="{5A663C5E-E783-4037-8450-83D547D0EFE6}" type="presParOf" srcId="{C07639CC-B91F-46F7-839E-4DDB51B9D95F}" destId="{2B8D25D4-C2D0-4B43-BCD6-E07E3310B18A}" srcOrd="0" destOrd="0" presId="urn:microsoft.com/office/officeart/2018/2/layout/IconVerticalSolidList"/>
    <dgm:cxn modelId="{E4A33C37-DCB5-4DAD-B796-FA5CAD82CA01}" type="presParOf" srcId="{2B8D25D4-C2D0-4B43-BCD6-E07E3310B18A}" destId="{7B7687F1-8CE0-4C93-B001-282136848D21}" srcOrd="0" destOrd="0" presId="urn:microsoft.com/office/officeart/2018/2/layout/IconVerticalSolidList"/>
    <dgm:cxn modelId="{CD6ED4EA-4F05-4E9A-8237-045D68E585BA}" type="presParOf" srcId="{2B8D25D4-C2D0-4B43-BCD6-E07E3310B18A}" destId="{0206E351-4378-48C4-82BF-207BCFD4E693}" srcOrd="1" destOrd="0" presId="urn:microsoft.com/office/officeart/2018/2/layout/IconVerticalSolidList"/>
    <dgm:cxn modelId="{2812D571-6CA8-4190-8378-A208D66A807E}" type="presParOf" srcId="{2B8D25D4-C2D0-4B43-BCD6-E07E3310B18A}" destId="{B6472045-E40C-45A6-9E92-89398D098513}" srcOrd="2" destOrd="0" presId="urn:microsoft.com/office/officeart/2018/2/layout/IconVerticalSolidList"/>
    <dgm:cxn modelId="{DF54251A-57B1-4284-A6F7-2FD140AC1C50}" type="presParOf" srcId="{2B8D25D4-C2D0-4B43-BCD6-E07E3310B18A}" destId="{78587409-4C07-4A2B-874C-C610A6562C86}" srcOrd="3" destOrd="0" presId="urn:microsoft.com/office/officeart/2018/2/layout/IconVerticalSolidList"/>
    <dgm:cxn modelId="{CF53B6BB-4751-44C8-9069-28459CC19C82}" type="presParOf" srcId="{C07639CC-B91F-46F7-839E-4DDB51B9D95F}" destId="{77D9B3A1-9B83-4D6A-83E7-149734AF1A62}" srcOrd="1" destOrd="0" presId="urn:microsoft.com/office/officeart/2018/2/layout/IconVerticalSolidList"/>
    <dgm:cxn modelId="{F6D7CE72-2026-458C-A03A-50470AAD95C2}" type="presParOf" srcId="{C07639CC-B91F-46F7-839E-4DDB51B9D95F}" destId="{50911588-1677-4CE4-86C8-C334D1E2F968}" srcOrd="2" destOrd="0" presId="urn:microsoft.com/office/officeart/2018/2/layout/IconVerticalSolidList"/>
    <dgm:cxn modelId="{3A87577D-9B3E-4DAA-8272-E25986471DF9}" type="presParOf" srcId="{50911588-1677-4CE4-86C8-C334D1E2F968}" destId="{18A39A27-1295-465B-BE5B-B83CBC5E29CB}" srcOrd="0" destOrd="0" presId="urn:microsoft.com/office/officeart/2018/2/layout/IconVerticalSolidList"/>
    <dgm:cxn modelId="{981A4027-A4E2-49EB-8CC1-DF1202FFD3DD}" type="presParOf" srcId="{50911588-1677-4CE4-86C8-C334D1E2F968}" destId="{9FD91D1F-974D-4B42-9917-C5411B29B17A}" srcOrd="1" destOrd="0" presId="urn:microsoft.com/office/officeart/2018/2/layout/IconVerticalSolidList"/>
    <dgm:cxn modelId="{0BD84DA3-CA45-4B6B-89FF-B730AE78EB73}" type="presParOf" srcId="{50911588-1677-4CE4-86C8-C334D1E2F968}" destId="{F46E49DA-B11E-4231-BA94-93C43100A08C}" srcOrd="2" destOrd="0" presId="urn:microsoft.com/office/officeart/2018/2/layout/IconVerticalSolidList"/>
    <dgm:cxn modelId="{1B04C714-6D86-49BF-9DD4-971E3CC8A983}" type="presParOf" srcId="{50911588-1677-4CE4-86C8-C334D1E2F968}" destId="{0271F683-BEE7-45B8-A974-A10084FEA6FE}" srcOrd="3" destOrd="0" presId="urn:microsoft.com/office/officeart/2018/2/layout/IconVerticalSolidList"/>
    <dgm:cxn modelId="{35B82967-C1F2-489E-821D-BD1FF0B26C10}" type="presParOf" srcId="{C07639CC-B91F-46F7-839E-4DDB51B9D95F}" destId="{DECE6566-B032-435F-A460-74A4E81352B6}" srcOrd="3" destOrd="0" presId="urn:microsoft.com/office/officeart/2018/2/layout/IconVerticalSolidList"/>
    <dgm:cxn modelId="{CE11FE24-02CA-40BF-BD41-342F17C3FD92}" type="presParOf" srcId="{C07639CC-B91F-46F7-839E-4DDB51B9D95F}" destId="{6DA390A0-DF98-489F-A316-7FCED0970EA6}" srcOrd="4" destOrd="0" presId="urn:microsoft.com/office/officeart/2018/2/layout/IconVerticalSolidList"/>
    <dgm:cxn modelId="{B759151A-097B-433E-A088-88BEA10988C3}" type="presParOf" srcId="{6DA390A0-DF98-489F-A316-7FCED0970EA6}" destId="{289401CD-DBE2-4861-B475-1FF30518B6DD}" srcOrd="0" destOrd="0" presId="urn:microsoft.com/office/officeart/2018/2/layout/IconVerticalSolidList"/>
    <dgm:cxn modelId="{91F19799-D661-47DC-A094-BDAB658257EF}" type="presParOf" srcId="{6DA390A0-DF98-489F-A316-7FCED0970EA6}" destId="{427A106B-5D02-4B64-9FC8-8664EC22973B}" srcOrd="1" destOrd="0" presId="urn:microsoft.com/office/officeart/2018/2/layout/IconVerticalSolidList"/>
    <dgm:cxn modelId="{82146930-015D-437C-9B0D-FADA523B0E1E}" type="presParOf" srcId="{6DA390A0-DF98-489F-A316-7FCED0970EA6}" destId="{93DF6CE5-EDC6-4B83-BF6B-1210389482B2}" srcOrd="2" destOrd="0" presId="urn:microsoft.com/office/officeart/2018/2/layout/IconVerticalSolidList"/>
    <dgm:cxn modelId="{12FCFE96-9698-4914-BA62-2F2C092753FC}" type="presParOf" srcId="{6DA390A0-DF98-489F-A316-7FCED0970EA6}" destId="{76456B79-1D73-49A3-B092-4ECE39DD2160}" srcOrd="3" destOrd="0" presId="urn:microsoft.com/office/officeart/2018/2/layout/IconVerticalSolidList"/>
    <dgm:cxn modelId="{37666AE3-13C4-4ACA-BF60-E195CE7E5585}" type="presParOf" srcId="{C07639CC-B91F-46F7-839E-4DDB51B9D95F}" destId="{595AB953-85C2-4B59-8BC7-744B2F92EF76}" srcOrd="5" destOrd="0" presId="urn:microsoft.com/office/officeart/2018/2/layout/IconVerticalSolidList"/>
    <dgm:cxn modelId="{0E10BA18-F968-44D3-8803-DF2D1AC2EE56}" type="presParOf" srcId="{C07639CC-B91F-46F7-839E-4DDB51B9D95F}" destId="{53AD72EE-E597-4B04-91D4-14484DDC3818}" srcOrd="6" destOrd="0" presId="urn:microsoft.com/office/officeart/2018/2/layout/IconVerticalSolidList"/>
    <dgm:cxn modelId="{EA044EE3-6976-451E-BA4C-7565AB1DDF5A}" type="presParOf" srcId="{53AD72EE-E597-4B04-91D4-14484DDC3818}" destId="{31516FA1-8819-4DB1-9C6D-320A2B6B586B}" srcOrd="0" destOrd="0" presId="urn:microsoft.com/office/officeart/2018/2/layout/IconVerticalSolidList"/>
    <dgm:cxn modelId="{C9957D5D-D170-4676-B04C-63EEFAF3FBF9}" type="presParOf" srcId="{53AD72EE-E597-4B04-91D4-14484DDC3818}" destId="{CDE455CC-4D22-4CBB-897C-EAC483AFD5A5}" srcOrd="1" destOrd="0" presId="urn:microsoft.com/office/officeart/2018/2/layout/IconVerticalSolidList"/>
    <dgm:cxn modelId="{FD1359C0-13DF-44C0-80A9-2778A7D90163}" type="presParOf" srcId="{53AD72EE-E597-4B04-91D4-14484DDC3818}" destId="{062C159C-F2EF-4E08-BAB9-D4A0F41C8EC0}" srcOrd="2" destOrd="0" presId="urn:microsoft.com/office/officeart/2018/2/layout/IconVerticalSolidList"/>
    <dgm:cxn modelId="{D8AD8EB6-46DD-4479-BDF3-FB6EE19410DA}" type="presParOf" srcId="{53AD72EE-E597-4B04-91D4-14484DDC3818}" destId="{D97EF9DD-1FD0-4AF1-B631-79B45E9B2362}" srcOrd="3" destOrd="0" presId="urn:microsoft.com/office/officeart/2018/2/layout/IconVerticalSolidList"/>
    <dgm:cxn modelId="{18136FD6-8022-4017-AA71-93AEBCF0B2A5}" type="presParOf" srcId="{C07639CC-B91F-46F7-839E-4DDB51B9D95F}" destId="{DAA69C3C-8BB1-4701-BE7D-900996D49BEB}" srcOrd="7" destOrd="0" presId="urn:microsoft.com/office/officeart/2018/2/layout/IconVerticalSolidList"/>
    <dgm:cxn modelId="{AAA2FD44-85C1-46D9-B4B5-25CE4C6F766D}" type="presParOf" srcId="{C07639CC-B91F-46F7-839E-4DDB51B9D95F}" destId="{D3C68C14-8C59-4BCB-9A43-6E4719064A9F}" srcOrd="8" destOrd="0" presId="urn:microsoft.com/office/officeart/2018/2/layout/IconVerticalSolidList"/>
    <dgm:cxn modelId="{189BAAC9-CE7C-46FE-BB29-3E647E354CC8}" type="presParOf" srcId="{D3C68C14-8C59-4BCB-9A43-6E4719064A9F}" destId="{847BB114-5FFE-40CB-BCA8-AD5978A857A1}" srcOrd="0" destOrd="0" presId="urn:microsoft.com/office/officeart/2018/2/layout/IconVerticalSolidList"/>
    <dgm:cxn modelId="{D02DA254-8189-45DB-AF31-34363DAF52AB}" type="presParOf" srcId="{D3C68C14-8C59-4BCB-9A43-6E4719064A9F}" destId="{5B75DF33-6C6D-427A-9506-B3719F1A2099}" srcOrd="1" destOrd="0" presId="urn:microsoft.com/office/officeart/2018/2/layout/IconVerticalSolidList"/>
    <dgm:cxn modelId="{C09BFE02-2E80-4BCC-BAA0-ED58759AB667}" type="presParOf" srcId="{D3C68C14-8C59-4BCB-9A43-6E4719064A9F}" destId="{584AE05B-B261-44F2-9A1E-96B65293AD37}" srcOrd="2" destOrd="0" presId="urn:microsoft.com/office/officeart/2018/2/layout/IconVerticalSolidList"/>
    <dgm:cxn modelId="{2B497741-DB09-4C4B-A6A8-1C447355203D}" type="presParOf" srcId="{D3C68C14-8C59-4BCB-9A43-6E4719064A9F}" destId="{378628DC-B849-4ECB-A3CC-AF173345B98C}" srcOrd="3" destOrd="0" presId="urn:microsoft.com/office/officeart/2018/2/layout/IconVerticalSolidList"/>
    <dgm:cxn modelId="{C6E5CA6F-43EA-45D8-8CCD-4BF08B7825C9}" type="presParOf" srcId="{D3C68C14-8C59-4BCB-9A43-6E4719064A9F}" destId="{175E81F9-4A0F-4EB9-A920-2B64CFCDE15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EF81EA-1FC5-41A2-880B-EBBA3E5F9BC7}" type="doc">
      <dgm:prSet loTypeId="urn:microsoft.com/office/officeart/2018/5/layout/IconLeafLabelList" loCatId="icon" qsTypeId="urn:microsoft.com/office/officeart/2005/8/quickstyle/simple1" qsCatId="simple" csTypeId="urn:microsoft.com/office/officeart/2005/8/colors/accent3_2" csCatId="accent3" phldr="1"/>
      <dgm:spPr/>
      <dgm:t>
        <a:bodyPr/>
        <a:lstStyle/>
        <a:p>
          <a:endParaRPr lang="en-US"/>
        </a:p>
      </dgm:t>
    </dgm:pt>
    <dgm:pt modelId="{A37DEEAA-1078-4416-BE72-F20CA0807981}">
      <dgm:prSet/>
      <dgm:spPr/>
      <dgm:t>
        <a:bodyPr/>
        <a:lstStyle/>
        <a:p>
          <a:pPr>
            <a:defRPr cap="all"/>
          </a:pPr>
          <a:r>
            <a:rPr lang="en-US"/>
            <a:t>Job Counselors travel to locations convenient for their customers and clients using their own vehicles.</a:t>
          </a:r>
        </a:p>
      </dgm:t>
    </dgm:pt>
    <dgm:pt modelId="{B992D8E6-0CBB-46BB-AC3B-DE1C4B69BC79}" type="parTrans" cxnId="{25101BD5-B262-4D39-94F6-DF8A4B969E44}">
      <dgm:prSet/>
      <dgm:spPr/>
      <dgm:t>
        <a:bodyPr/>
        <a:lstStyle/>
        <a:p>
          <a:endParaRPr lang="en-US"/>
        </a:p>
      </dgm:t>
    </dgm:pt>
    <dgm:pt modelId="{74CFDF31-4416-4BA8-9E39-08764BF5E1A1}" type="sibTrans" cxnId="{25101BD5-B262-4D39-94F6-DF8A4B969E44}">
      <dgm:prSet/>
      <dgm:spPr/>
      <dgm:t>
        <a:bodyPr/>
        <a:lstStyle/>
        <a:p>
          <a:endParaRPr lang="en-US"/>
        </a:p>
      </dgm:t>
    </dgm:pt>
    <dgm:pt modelId="{155E1FB0-A602-4BFE-A46B-F1C5F5AB0A74}">
      <dgm:prSet/>
      <dgm:spPr/>
      <dgm:t>
        <a:bodyPr/>
        <a:lstStyle/>
        <a:p>
          <a:pPr>
            <a:defRPr cap="all"/>
          </a:pPr>
          <a:r>
            <a:rPr lang="en-US"/>
            <a:t>They bring their mobile equipment (Laptop, Printer/scanner, Cell Phone, and jetpack) and can provide all the same services on the road as they can in the office.</a:t>
          </a:r>
        </a:p>
      </dgm:t>
    </dgm:pt>
    <dgm:pt modelId="{7C2C95DF-C231-4514-BDD5-373CEE6E4E8D}" type="parTrans" cxnId="{DC01660A-7BF0-4B16-8E6E-C9EE97CFF84F}">
      <dgm:prSet/>
      <dgm:spPr/>
      <dgm:t>
        <a:bodyPr/>
        <a:lstStyle/>
        <a:p>
          <a:endParaRPr lang="en-US"/>
        </a:p>
      </dgm:t>
    </dgm:pt>
    <dgm:pt modelId="{DCE328C3-4025-4F3B-9A4F-AF0E80205ADF}" type="sibTrans" cxnId="{DC01660A-7BF0-4B16-8E6E-C9EE97CFF84F}">
      <dgm:prSet/>
      <dgm:spPr/>
      <dgm:t>
        <a:bodyPr/>
        <a:lstStyle/>
        <a:p>
          <a:endParaRPr lang="en-US"/>
        </a:p>
      </dgm:t>
    </dgm:pt>
    <dgm:pt modelId="{CB0DEAC5-251E-424B-AD3C-673118CA6196}" type="pres">
      <dgm:prSet presAssocID="{AEEF81EA-1FC5-41A2-880B-EBBA3E5F9BC7}" presName="root" presStyleCnt="0">
        <dgm:presLayoutVars>
          <dgm:dir/>
          <dgm:resizeHandles val="exact"/>
        </dgm:presLayoutVars>
      </dgm:prSet>
      <dgm:spPr/>
    </dgm:pt>
    <dgm:pt modelId="{B50B1C8F-B1CB-4A81-AEB2-E60179A61FF3}" type="pres">
      <dgm:prSet presAssocID="{A37DEEAA-1078-4416-BE72-F20CA0807981}" presName="compNode" presStyleCnt="0"/>
      <dgm:spPr/>
    </dgm:pt>
    <dgm:pt modelId="{22512F96-79DC-43A2-83FB-9AF483AFDEB1}" type="pres">
      <dgm:prSet presAssocID="{A37DEEAA-1078-4416-BE72-F20CA0807981}" presName="iconBgRect" presStyleLbl="bgShp" presStyleIdx="0" presStyleCnt="2"/>
      <dgm:spPr>
        <a:prstGeom prst="round2DiagRect">
          <a:avLst>
            <a:gd name="adj1" fmla="val 29727"/>
            <a:gd name="adj2" fmla="val 0"/>
          </a:avLst>
        </a:prstGeom>
      </dgm:spPr>
    </dgm:pt>
    <dgm:pt modelId="{966E134C-E6BE-419E-8F4F-57DFE70A9A28}" type="pres">
      <dgm:prSet presAssocID="{A37DEEAA-1078-4416-BE72-F20CA080798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
        </a:ext>
      </dgm:extLst>
    </dgm:pt>
    <dgm:pt modelId="{5888A499-8AA2-4180-89A1-4F599676F402}" type="pres">
      <dgm:prSet presAssocID="{A37DEEAA-1078-4416-BE72-F20CA0807981}" presName="spaceRect" presStyleCnt="0"/>
      <dgm:spPr/>
    </dgm:pt>
    <dgm:pt modelId="{709B1547-EBC1-4751-B183-8D2EA1346EA5}" type="pres">
      <dgm:prSet presAssocID="{A37DEEAA-1078-4416-BE72-F20CA0807981}" presName="textRect" presStyleLbl="revTx" presStyleIdx="0" presStyleCnt="2">
        <dgm:presLayoutVars>
          <dgm:chMax val="1"/>
          <dgm:chPref val="1"/>
        </dgm:presLayoutVars>
      </dgm:prSet>
      <dgm:spPr/>
    </dgm:pt>
    <dgm:pt modelId="{B9973966-81BE-4081-9E5D-8408811F85C0}" type="pres">
      <dgm:prSet presAssocID="{74CFDF31-4416-4BA8-9E39-08764BF5E1A1}" presName="sibTrans" presStyleCnt="0"/>
      <dgm:spPr/>
    </dgm:pt>
    <dgm:pt modelId="{FBA5EBC5-24BC-478B-89D2-B7DD45AA4CA1}" type="pres">
      <dgm:prSet presAssocID="{155E1FB0-A602-4BFE-A46B-F1C5F5AB0A74}" presName="compNode" presStyleCnt="0"/>
      <dgm:spPr/>
    </dgm:pt>
    <dgm:pt modelId="{1EFE4F45-8116-4A85-BC2F-5C6A2A2F240C}" type="pres">
      <dgm:prSet presAssocID="{155E1FB0-A602-4BFE-A46B-F1C5F5AB0A74}" presName="iconBgRect" presStyleLbl="bgShp" presStyleIdx="1" presStyleCnt="2"/>
      <dgm:spPr>
        <a:prstGeom prst="round2DiagRect">
          <a:avLst>
            <a:gd name="adj1" fmla="val 29727"/>
            <a:gd name="adj2" fmla="val 0"/>
          </a:avLst>
        </a:prstGeom>
      </dgm:spPr>
    </dgm:pt>
    <dgm:pt modelId="{3A485243-F191-4786-8BBA-8CAA6335E0B1}" type="pres">
      <dgm:prSet presAssocID="{155E1FB0-A602-4BFE-A46B-F1C5F5AB0A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aptop"/>
        </a:ext>
      </dgm:extLst>
    </dgm:pt>
    <dgm:pt modelId="{222D69CC-4583-4892-AE99-2F52C508559F}" type="pres">
      <dgm:prSet presAssocID="{155E1FB0-A602-4BFE-A46B-F1C5F5AB0A74}" presName="spaceRect" presStyleCnt="0"/>
      <dgm:spPr/>
    </dgm:pt>
    <dgm:pt modelId="{3FA5EA43-7277-4E7B-A0F9-23D8BC6519C7}" type="pres">
      <dgm:prSet presAssocID="{155E1FB0-A602-4BFE-A46B-F1C5F5AB0A74}" presName="textRect" presStyleLbl="revTx" presStyleIdx="1" presStyleCnt="2">
        <dgm:presLayoutVars>
          <dgm:chMax val="1"/>
          <dgm:chPref val="1"/>
        </dgm:presLayoutVars>
      </dgm:prSet>
      <dgm:spPr/>
    </dgm:pt>
  </dgm:ptLst>
  <dgm:cxnLst>
    <dgm:cxn modelId="{DC01660A-7BF0-4B16-8E6E-C9EE97CFF84F}" srcId="{AEEF81EA-1FC5-41A2-880B-EBBA3E5F9BC7}" destId="{155E1FB0-A602-4BFE-A46B-F1C5F5AB0A74}" srcOrd="1" destOrd="0" parTransId="{7C2C95DF-C231-4514-BDD5-373CEE6E4E8D}" sibTransId="{DCE328C3-4025-4F3B-9A4F-AF0E80205ADF}"/>
    <dgm:cxn modelId="{9C0FD03A-AEDB-4496-A342-A394AFF7BAF0}" type="presOf" srcId="{AEEF81EA-1FC5-41A2-880B-EBBA3E5F9BC7}" destId="{CB0DEAC5-251E-424B-AD3C-673118CA6196}" srcOrd="0" destOrd="0" presId="urn:microsoft.com/office/officeart/2018/5/layout/IconLeafLabelList"/>
    <dgm:cxn modelId="{6B388994-D21B-4DC0-933F-48617653AE58}" type="presOf" srcId="{A37DEEAA-1078-4416-BE72-F20CA0807981}" destId="{709B1547-EBC1-4751-B183-8D2EA1346EA5}" srcOrd="0" destOrd="0" presId="urn:microsoft.com/office/officeart/2018/5/layout/IconLeafLabelList"/>
    <dgm:cxn modelId="{C0F4B2A7-7DE8-4CC4-B837-23C76AA5C981}" type="presOf" srcId="{155E1FB0-A602-4BFE-A46B-F1C5F5AB0A74}" destId="{3FA5EA43-7277-4E7B-A0F9-23D8BC6519C7}" srcOrd="0" destOrd="0" presId="urn:microsoft.com/office/officeart/2018/5/layout/IconLeafLabelList"/>
    <dgm:cxn modelId="{25101BD5-B262-4D39-94F6-DF8A4B969E44}" srcId="{AEEF81EA-1FC5-41A2-880B-EBBA3E5F9BC7}" destId="{A37DEEAA-1078-4416-BE72-F20CA0807981}" srcOrd="0" destOrd="0" parTransId="{B992D8E6-0CBB-46BB-AC3B-DE1C4B69BC79}" sibTransId="{74CFDF31-4416-4BA8-9E39-08764BF5E1A1}"/>
    <dgm:cxn modelId="{FC9FB068-6D6F-4631-A167-7D591E909F4F}" type="presParOf" srcId="{CB0DEAC5-251E-424B-AD3C-673118CA6196}" destId="{B50B1C8F-B1CB-4A81-AEB2-E60179A61FF3}" srcOrd="0" destOrd="0" presId="urn:microsoft.com/office/officeart/2018/5/layout/IconLeafLabelList"/>
    <dgm:cxn modelId="{C2D9D7AC-E320-409D-BEBF-C55F60848872}" type="presParOf" srcId="{B50B1C8F-B1CB-4A81-AEB2-E60179A61FF3}" destId="{22512F96-79DC-43A2-83FB-9AF483AFDEB1}" srcOrd="0" destOrd="0" presId="urn:microsoft.com/office/officeart/2018/5/layout/IconLeafLabelList"/>
    <dgm:cxn modelId="{7AC8655E-B138-46E8-BE95-137C56DE9F1A}" type="presParOf" srcId="{B50B1C8F-B1CB-4A81-AEB2-E60179A61FF3}" destId="{966E134C-E6BE-419E-8F4F-57DFE70A9A28}" srcOrd="1" destOrd="0" presId="urn:microsoft.com/office/officeart/2018/5/layout/IconLeafLabelList"/>
    <dgm:cxn modelId="{1AF51E5F-5827-4D38-A986-7B47F659E37D}" type="presParOf" srcId="{B50B1C8F-B1CB-4A81-AEB2-E60179A61FF3}" destId="{5888A499-8AA2-4180-89A1-4F599676F402}" srcOrd="2" destOrd="0" presId="urn:microsoft.com/office/officeart/2018/5/layout/IconLeafLabelList"/>
    <dgm:cxn modelId="{DCD1D2B4-97A5-4D3D-984F-68C94C8F4649}" type="presParOf" srcId="{B50B1C8F-B1CB-4A81-AEB2-E60179A61FF3}" destId="{709B1547-EBC1-4751-B183-8D2EA1346EA5}" srcOrd="3" destOrd="0" presId="urn:microsoft.com/office/officeart/2018/5/layout/IconLeafLabelList"/>
    <dgm:cxn modelId="{192BAC14-A182-4ADE-9980-FA3A0F52DAE6}" type="presParOf" srcId="{CB0DEAC5-251E-424B-AD3C-673118CA6196}" destId="{B9973966-81BE-4081-9E5D-8408811F85C0}" srcOrd="1" destOrd="0" presId="urn:microsoft.com/office/officeart/2018/5/layout/IconLeafLabelList"/>
    <dgm:cxn modelId="{48D9F142-AC19-4A65-9233-74532D0943F4}" type="presParOf" srcId="{CB0DEAC5-251E-424B-AD3C-673118CA6196}" destId="{FBA5EBC5-24BC-478B-89D2-B7DD45AA4CA1}" srcOrd="2" destOrd="0" presId="urn:microsoft.com/office/officeart/2018/5/layout/IconLeafLabelList"/>
    <dgm:cxn modelId="{5CF51648-BE80-40F0-B2FC-BF6A6E7879AB}" type="presParOf" srcId="{FBA5EBC5-24BC-478B-89D2-B7DD45AA4CA1}" destId="{1EFE4F45-8116-4A85-BC2F-5C6A2A2F240C}" srcOrd="0" destOrd="0" presId="urn:microsoft.com/office/officeart/2018/5/layout/IconLeafLabelList"/>
    <dgm:cxn modelId="{50B6AA84-9AE8-4910-A169-BE98A59CEBA0}" type="presParOf" srcId="{FBA5EBC5-24BC-478B-89D2-B7DD45AA4CA1}" destId="{3A485243-F191-4786-8BBA-8CAA6335E0B1}" srcOrd="1" destOrd="0" presId="urn:microsoft.com/office/officeart/2018/5/layout/IconLeafLabelList"/>
    <dgm:cxn modelId="{54DD60B1-AA3B-431E-AD06-DF2023D2507D}" type="presParOf" srcId="{FBA5EBC5-24BC-478B-89D2-B7DD45AA4CA1}" destId="{222D69CC-4583-4892-AE99-2F52C508559F}" srcOrd="2" destOrd="0" presId="urn:microsoft.com/office/officeart/2018/5/layout/IconLeafLabelList"/>
    <dgm:cxn modelId="{F1487196-11F9-4B1B-AFBD-9ECFFD95FE48}" type="presParOf" srcId="{FBA5EBC5-24BC-478B-89D2-B7DD45AA4CA1}" destId="{3FA5EA43-7277-4E7B-A0F9-23D8BC6519C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687F1-8CE0-4C93-B001-282136848D21}">
      <dsp:nvSpPr>
        <dsp:cNvPr id="0" name=""/>
        <dsp:cNvSpPr/>
      </dsp:nvSpPr>
      <dsp:spPr>
        <a:xfrm>
          <a:off x="0" y="0"/>
          <a:ext cx="10058399" cy="69600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06E351-4378-48C4-82BF-207BCFD4E693}">
      <dsp:nvSpPr>
        <dsp:cNvPr id="0" name=""/>
        <dsp:cNvSpPr/>
      </dsp:nvSpPr>
      <dsp:spPr>
        <a:xfrm>
          <a:off x="210542" y="159869"/>
          <a:ext cx="382804" cy="382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587409-4C07-4A2B-874C-C610A6562C86}">
      <dsp:nvSpPr>
        <dsp:cNvPr id="0" name=""/>
        <dsp:cNvSpPr/>
      </dsp:nvSpPr>
      <dsp:spPr>
        <a:xfrm>
          <a:off x="803888" y="3267"/>
          <a:ext cx="9254511" cy="696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1" tIns="73661" rIns="73661" bIns="73661" numCol="1" spcCol="1270" anchor="ctr" anchorCtr="0">
          <a:noAutofit/>
        </a:bodyPr>
        <a:lstStyle/>
        <a:p>
          <a:pPr marL="0" lvl="0" indent="0" algn="l" defTabSz="666750">
            <a:lnSpc>
              <a:spcPct val="90000"/>
            </a:lnSpc>
            <a:spcBef>
              <a:spcPct val="0"/>
            </a:spcBef>
            <a:spcAft>
              <a:spcPct val="35000"/>
            </a:spcAft>
            <a:buNone/>
          </a:pPr>
          <a:r>
            <a:rPr lang="en-US" sz="1500" kern="1200"/>
            <a:t>Mock Interviews</a:t>
          </a:r>
        </a:p>
      </dsp:txBody>
      <dsp:txXfrm>
        <a:off x="803888" y="3267"/>
        <a:ext cx="9254511" cy="696007"/>
      </dsp:txXfrm>
    </dsp:sp>
    <dsp:sp modelId="{18A39A27-1295-465B-BE5B-B83CBC5E29CB}">
      <dsp:nvSpPr>
        <dsp:cNvPr id="0" name=""/>
        <dsp:cNvSpPr/>
      </dsp:nvSpPr>
      <dsp:spPr>
        <a:xfrm>
          <a:off x="0" y="873277"/>
          <a:ext cx="10058399" cy="69600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D91D1F-974D-4B42-9917-C5411B29B17A}">
      <dsp:nvSpPr>
        <dsp:cNvPr id="0" name=""/>
        <dsp:cNvSpPr/>
      </dsp:nvSpPr>
      <dsp:spPr>
        <a:xfrm>
          <a:off x="210542" y="1029879"/>
          <a:ext cx="382804" cy="382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71F683-BEE7-45B8-A974-A10084FEA6FE}">
      <dsp:nvSpPr>
        <dsp:cNvPr id="0" name=""/>
        <dsp:cNvSpPr/>
      </dsp:nvSpPr>
      <dsp:spPr>
        <a:xfrm>
          <a:off x="803888" y="873277"/>
          <a:ext cx="9254511" cy="696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1" tIns="73661" rIns="73661" bIns="73661" numCol="1" spcCol="1270" anchor="ctr" anchorCtr="0">
          <a:noAutofit/>
        </a:bodyPr>
        <a:lstStyle/>
        <a:p>
          <a:pPr marL="0" lvl="0" indent="0" algn="l" defTabSz="666750">
            <a:lnSpc>
              <a:spcPct val="90000"/>
            </a:lnSpc>
            <a:spcBef>
              <a:spcPct val="0"/>
            </a:spcBef>
            <a:spcAft>
              <a:spcPct val="35000"/>
            </a:spcAft>
            <a:buNone/>
          </a:pPr>
          <a:r>
            <a:rPr lang="en-US" sz="1500" kern="1200"/>
            <a:t>Resumes and Cover Letters</a:t>
          </a:r>
        </a:p>
      </dsp:txBody>
      <dsp:txXfrm>
        <a:off x="803888" y="873277"/>
        <a:ext cx="9254511" cy="696007"/>
      </dsp:txXfrm>
    </dsp:sp>
    <dsp:sp modelId="{289401CD-DBE2-4861-B475-1FF30518B6DD}">
      <dsp:nvSpPr>
        <dsp:cNvPr id="0" name=""/>
        <dsp:cNvSpPr/>
      </dsp:nvSpPr>
      <dsp:spPr>
        <a:xfrm>
          <a:off x="0" y="1743287"/>
          <a:ext cx="10058399" cy="69600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7A106B-5D02-4B64-9FC8-8664EC22973B}">
      <dsp:nvSpPr>
        <dsp:cNvPr id="0" name=""/>
        <dsp:cNvSpPr/>
      </dsp:nvSpPr>
      <dsp:spPr>
        <a:xfrm>
          <a:off x="210542" y="1899888"/>
          <a:ext cx="382804" cy="382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456B79-1D73-49A3-B092-4ECE39DD2160}">
      <dsp:nvSpPr>
        <dsp:cNvPr id="0" name=""/>
        <dsp:cNvSpPr/>
      </dsp:nvSpPr>
      <dsp:spPr>
        <a:xfrm>
          <a:off x="803888" y="1743287"/>
          <a:ext cx="9254511" cy="696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1" tIns="73661" rIns="73661" bIns="73661" numCol="1" spcCol="1270" anchor="ctr" anchorCtr="0">
          <a:noAutofit/>
        </a:bodyPr>
        <a:lstStyle/>
        <a:p>
          <a:pPr marL="0" lvl="0" indent="0" algn="l" defTabSz="666750">
            <a:lnSpc>
              <a:spcPct val="90000"/>
            </a:lnSpc>
            <a:spcBef>
              <a:spcPct val="0"/>
            </a:spcBef>
            <a:spcAft>
              <a:spcPct val="35000"/>
            </a:spcAft>
            <a:buNone/>
          </a:pPr>
          <a:r>
            <a:rPr lang="en-US" sz="1500" kern="1200" dirty="0"/>
            <a:t>Answering Job Search Questions</a:t>
          </a:r>
        </a:p>
      </dsp:txBody>
      <dsp:txXfrm>
        <a:off x="803888" y="1743287"/>
        <a:ext cx="9254511" cy="696007"/>
      </dsp:txXfrm>
    </dsp:sp>
    <dsp:sp modelId="{31516FA1-8819-4DB1-9C6D-320A2B6B586B}">
      <dsp:nvSpPr>
        <dsp:cNvPr id="0" name=""/>
        <dsp:cNvSpPr/>
      </dsp:nvSpPr>
      <dsp:spPr>
        <a:xfrm>
          <a:off x="0" y="2613296"/>
          <a:ext cx="10058399" cy="69600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455CC-4D22-4CBB-897C-EAC483AFD5A5}">
      <dsp:nvSpPr>
        <dsp:cNvPr id="0" name=""/>
        <dsp:cNvSpPr/>
      </dsp:nvSpPr>
      <dsp:spPr>
        <a:xfrm>
          <a:off x="210542" y="2769898"/>
          <a:ext cx="382804" cy="3828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7EF9DD-1FD0-4AF1-B631-79B45E9B2362}">
      <dsp:nvSpPr>
        <dsp:cNvPr id="0" name=""/>
        <dsp:cNvSpPr/>
      </dsp:nvSpPr>
      <dsp:spPr>
        <a:xfrm>
          <a:off x="803888" y="2613296"/>
          <a:ext cx="9254511" cy="696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1" tIns="73661" rIns="73661" bIns="73661" numCol="1" spcCol="1270" anchor="ctr" anchorCtr="0">
          <a:noAutofit/>
        </a:bodyPr>
        <a:lstStyle/>
        <a:p>
          <a:pPr marL="0" lvl="0" indent="0" algn="l" defTabSz="666750">
            <a:lnSpc>
              <a:spcPct val="90000"/>
            </a:lnSpc>
            <a:spcBef>
              <a:spcPct val="0"/>
            </a:spcBef>
            <a:spcAft>
              <a:spcPct val="35000"/>
            </a:spcAft>
            <a:buNone/>
          </a:pPr>
          <a:r>
            <a:rPr lang="en-US" sz="1500" kern="1200" dirty="0"/>
            <a:t>We screen for potential clients, if they are interested in our programs based upon their needs and budget availability. We can be responsive to individual need on that day, including completing applications in a mobile setting. </a:t>
          </a:r>
        </a:p>
      </dsp:txBody>
      <dsp:txXfrm>
        <a:off x="803888" y="2613296"/>
        <a:ext cx="9254511" cy="696007"/>
      </dsp:txXfrm>
    </dsp:sp>
    <dsp:sp modelId="{847BB114-5FFE-40CB-BCA8-AD5978A857A1}">
      <dsp:nvSpPr>
        <dsp:cNvPr id="0" name=""/>
        <dsp:cNvSpPr/>
      </dsp:nvSpPr>
      <dsp:spPr>
        <a:xfrm>
          <a:off x="0" y="3483306"/>
          <a:ext cx="10058399" cy="69600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75DF33-6C6D-427A-9506-B3719F1A2099}">
      <dsp:nvSpPr>
        <dsp:cNvPr id="0" name=""/>
        <dsp:cNvSpPr/>
      </dsp:nvSpPr>
      <dsp:spPr>
        <a:xfrm>
          <a:off x="210542" y="3639908"/>
          <a:ext cx="382804" cy="3828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8628DC-B849-4ECB-A3CC-AF173345B98C}">
      <dsp:nvSpPr>
        <dsp:cNvPr id="0" name=""/>
        <dsp:cNvSpPr/>
      </dsp:nvSpPr>
      <dsp:spPr>
        <a:xfrm>
          <a:off x="803888" y="3483306"/>
          <a:ext cx="4526280" cy="696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1" tIns="73661" rIns="73661" bIns="73661" numCol="1" spcCol="1270" anchor="ctr" anchorCtr="0">
          <a:noAutofit/>
        </a:bodyPr>
        <a:lstStyle/>
        <a:p>
          <a:pPr marL="0" lvl="0" indent="0" algn="l" defTabSz="666750">
            <a:lnSpc>
              <a:spcPct val="90000"/>
            </a:lnSpc>
            <a:spcBef>
              <a:spcPct val="0"/>
            </a:spcBef>
            <a:spcAft>
              <a:spcPct val="35000"/>
            </a:spcAft>
            <a:buNone/>
          </a:pPr>
          <a:r>
            <a:rPr lang="en-US" sz="1500" kern="1200"/>
            <a:t>Offered in Beltrami, Cass, Clearwater, Hubbard, and Lake of the Woods Counties</a:t>
          </a:r>
        </a:p>
      </dsp:txBody>
      <dsp:txXfrm>
        <a:off x="803888" y="3483306"/>
        <a:ext cx="4526280" cy="696007"/>
      </dsp:txXfrm>
    </dsp:sp>
    <dsp:sp modelId="{175E81F9-4A0F-4EB9-A920-2B64CFCDE15E}">
      <dsp:nvSpPr>
        <dsp:cNvPr id="0" name=""/>
        <dsp:cNvSpPr/>
      </dsp:nvSpPr>
      <dsp:spPr>
        <a:xfrm>
          <a:off x="5330168" y="3483306"/>
          <a:ext cx="4728231" cy="696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1" tIns="73661" rIns="73661" bIns="73661" numCol="1" spcCol="1270" anchor="ctr" anchorCtr="0">
          <a:noAutofit/>
        </a:bodyPr>
        <a:lstStyle/>
        <a:p>
          <a:pPr marL="0" lvl="0" indent="0" algn="l" defTabSz="488950">
            <a:lnSpc>
              <a:spcPct val="90000"/>
            </a:lnSpc>
            <a:spcBef>
              <a:spcPct val="0"/>
            </a:spcBef>
            <a:spcAft>
              <a:spcPct val="35000"/>
            </a:spcAft>
            <a:buNone/>
          </a:pPr>
          <a:r>
            <a:rPr lang="en-US" sz="1100" kern="1200"/>
            <a:t>Utilize county offices, public libraries, school meeting rooms, community centers, family centers, and anywhere else that is convenient for clients to meet.</a:t>
          </a:r>
        </a:p>
      </dsp:txBody>
      <dsp:txXfrm>
        <a:off x="5330168" y="3483306"/>
        <a:ext cx="4728231" cy="696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12F96-79DC-43A2-83FB-9AF483AFDEB1}">
      <dsp:nvSpPr>
        <dsp:cNvPr id="0" name=""/>
        <dsp:cNvSpPr/>
      </dsp:nvSpPr>
      <dsp:spPr>
        <a:xfrm>
          <a:off x="546561" y="542020"/>
          <a:ext cx="1578375" cy="1578375"/>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6E134C-E6BE-419E-8F4F-57DFE70A9A28}">
      <dsp:nvSpPr>
        <dsp:cNvPr id="0" name=""/>
        <dsp:cNvSpPr/>
      </dsp:nvSpPr>
      <dsp:spPr>
        <a:xfrm>
          <a:off x="882936" y="878395"/>
          <a:ext cx="905625" cy="905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9B1547-EBC1-4751-B183-8D2EA1346EA5}">
      <dsp:nvSpPr>
        <dsp:cNvPr id="0" name=""/>
        <dsp:cNvSpPr/>
      </dsp:nvSpPr>
      <dsp:spPr>
        <a:xfrm>
          <a:off x="41998" y="2612020"/>
          <a:ext cx="25875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Job Counselors travel to locations convenient for their customers and clients using their own vehicles.</a:t>
          </a:r>
        </a:p>
      </dsp:txBody>
      <dsp:txXfrm>
        <a:off x="41998" y="2612020"/>
        <a:ext cx="2587500" cy="787500"/>
      </dsp:txXfrm>
    </dsp:sp>
    <dsp:sp modelId="{1EFE4F45-8116-4A85-BC2F-5C6A2A2F240C}">
      <dsp:nvSpPr>
        <dsp:cNvPr id="0" name=""/>
        <dsp:cNvSpPr/>
      </dsp:nvSpPr>
      <dsp:spPr>
        <a:xfrm>
          <a:off x="3586873" y="542020"/>
          <a:ext cx="1578375" cy="1578375"/>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485243-F191-4786-8BBA-8CAA6335E0B1}">
      <dsp:nvSpPr>
        <dsp:cNvPr id="0" name=""/>
        <dsp:cNvSpPr/>
      </dsp:nvSpPr>
      <dsp:spPr>
        <a:xfrm>
          <a:off x="3923248" y="878395"/>
          <a:ext cx="905625" cy="905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A5EA43-7277-4E7B-A0F9-23D8BC6519C7}">
      <dsp:nvSpPr>
        <dsp:cNvPr id="0" name=""/>
        <dsp:cNvSpPr/>
      </dsp:nvSpPr>
      <dsp:spPr>
        <a:xfrm>
          <a:off x="3082311" y="2612020"/>
          <a:ext cx="25875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They bring their mobile equipment (Laptop, Printer/scanner, Cell Phone, and jetpack) and can provide all the same services on the road as they can in the office.</a:t>
          </a:r>
        </a:p>
      </dsp:txBody>
      <dsp:txXfrm>
        <a:off x="3082311" y="2612020"/>
        <a:ext cx="2587500" cy="7875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9/22/2020</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9/22/2020</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solidFill>
                  <a:schemeClr val="tx1"/>
                </a:solidFill>
              </a:defRPr>
            </a:lvl2pPr>
            <a:lvl3pPr marL="612648" indent="-228600">
              <a:buClr>
                <a:schemeClr val="tx1"/>
              </a:buClr>
              <a:buFont typeface="+mj-lt"/>
              <a:buAutoNum type="arabicPeriod"/>
              <a:defRPr sz="1100">
                <a:solidFill>
                  <a:schemeClr val="tx1"/>
                </a:solidFill>
              </a:defRPr>
            </a:lvl3pPr>
            <a:lvl4pPr marL="795528" indent="-228600">
              <a:buClr>
                <a:schemeClr val="tx1"/>
              </a:buClr>
              <a:buFont typeface="+mj-lt"/>
              <a:buAutoNum type="arabicPeriod"/>
              <a:defRPr sz="1100">
                <a:solidFill>
                  <a:schemeClr val="tx1"/>
                </a:solidFill>
              </a:defRPr>
            </a:lvl4pPr>
            <a:lvl5pPr marL="978408" indent="-228600">
              <a:buClr>
                <a:schemeClr val="tx1"/>
              </a:buClr>
              <a:buFont typeface="+mj-lt"/>
              <a:buAutoNum type="arabicPeriod"/>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7918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9/22/2020</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973589"/>
            <a:ext cx="5711810" cy="3941540"/>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21039"/>
            <a:ext cx="4589130" cy="5603086"/>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6310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03250"/>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noProof="0" smtClean="0"/>
              <a:t>9/22/2020</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404638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4217870" y="0"/>
            <a:ext cx="3599236" cy="6857999"/>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9/22/2020</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70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noProof="0" smtClean="0"/>
              <a:t>9/22/2020</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Lst>
          </p:cNvPr>
          <p:cNvSpPr/>
          <p:nvPr userDrawn="1"/>
        </p:nvSpPr>
        <p:spPr>
          <a:xfrm flipH="1">
            <a:off x="0" y="0"/>
            <a:ext cx="6096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noProof="0" smtClean="0"/>
              <a:t>9/22/2020</a:t>
            </a:fld>
            <a:endParaRPr lang="en-US" noProof="0"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9/22/2020</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9/22/2020</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9/22/2020</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247229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9/22/2020</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a:t>Click icon to add picture</a:t>
            </a:r>
            <a:endParaRPr lang="en-US"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4"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0171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9/22/2020</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Tree>
    <p:extLst>
      <p:ext uri="{BB962C8B-B14F-4D97-AF65-F5344CB8AC3E}">
        <p14:creationId xmlns:p14="http://schemas.microsoft.com/office/powerpoint/2010/main" val="418493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9/22/2020</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688" r:id="rId6"/>
    <p:sldLayoutId id="2147483679" r:id="rId7"/>
    <p:sldLayoutId id="2147483692" r:id="rId8"/>
    <p:sldLayoutId id="2147483691" r:id="rId9"/>
    <p:sldLayoutId id="2147483690" r:id="rId10"/>
    <p:sldLayoutId id="2147483689" r:id="rId11"/>
    <p:sldLayoutId id="2147483683" r:id="rId12"/>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g"/><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a:xfrm>
            <a:off x="1097280" y="1288338"/>
            <a:ext cx="10058400" cy="3566160"/>
          </a:xfrm>
        </p:spPr>
        <p:txBody>
          <a:bodyPr/>
          <a:lstStyle/>
          <a:p>
            <a:r>
              <a:rPr lang="en-US" dirty="0"/>
              <a:t>Mobile services</a:t>
            </a:r>
          </a:p>
        </p:txBody>
      </p:sp>
      <p:sp>
        <p:nvSpPr>
          <p:cNvPr id="5" name="Subtitle 4">
            <a:extLst>
              <a:ext uri="{FF2B5EF4-FFF2-40B4-BE49-F238E27FC236}">
                <a16:creationId xmlns:a16="http://schemas.microsoft.com/office/drawing/2014/main" id="{B0F6D6CF-8D73-6643-A348-53AAE29FD1C2}"/>
              </a:ext>
            </a:extLst>
          </p:cNvPr>
          <p:cNvSpPr>
            <a:spLocks noGrp="1"/>
          </p:cNvSpPr>
          <p:nvPr>
            <p:ph type="subTitle" idx="1"/>
          </p:nvPr>
        </p:nvSpPr>
        <p:spPr>
          <a:xfrm>
            <a:off x="1100051" y="5014118"/>
            <a:ext cx="10058400" cy="632701"/>
          </a:xfrm>
        </p:spPr>
        <p:txBody>
          <a:bodyPr/>
          <a:lstStyle/>
          <a:p>
            <a:r>
              <a:rPr lang="en-US" dirty="0"/>
              <a:t>Providing employment &amp; Training services</a:t>
            </a:r>
          </a:p>
        </p:txBody>
      </p:sp>
      <p:pic>
        <p:nvPicPr>
          <p:cNvPr id="6" name="Picture 5" descr="ceplogo.png">
            <a:extLst>
              <a:ext uri="{FF2B5EF4-FFF2-40B4-BE49-F238E27FC236}">
                <a16:creationId xmlns:a16="http://schemas.microsoft.com/office/drawing/2014/main" id="{C02E77F7-7C69-40F4-BC27-0C720CE8657E}"/>
              </a:ext>
            </a:extLst>
          </p:cNvPr>
          <p:cNvPicPr>
            <a:picLocks noChangeAspect="1"/>
          </p:cNvPicPr>
          <p:nvPr/>
        </p:nvPicPr>
        <p:blipFill>
          <a:blip r:embed="rId2" cstate="print"/>
          <a:stretch>
            <a:fillRect/>
          </a:stretch>
        </p:blipFill>
        <p:spPr>
          <a:xfrm>
            <a:off x="1831343" y="1164839"/>
            <a:ext cx="3581400" cy="1621500"/>
          </a:xfrm>
          <a:prstGeom prst="rect">
            <a:avLst/>
          </a:prstGeom>
        </p:spPr>
      </p:pic>
      <p:pic>
        <p:nvPicPr>
          <p:cNvPr id="1026" name="Picture 2">
            <a:extLst>
              <a:ext uri="{FF2B5EF4-FFF2-40B4-BE49-F238E27FC236}">
                <a16:creationId xmlns:a16="http://schemas.microsoft.com/office/drawing/2014/main" id="{B8D5758F-D17B-4E19-8DD0-E6ECAB631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258" y="1164839"/>
            <a:ext cx="3581400" cy="162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36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7D30BE-B66A-4064-A9C0-C64D895F882E}"/>
              </a:ext>
            </a:extLst>
          </p:cNvPr>
          <p:cNvSpPr>
            <a:spLocks noGrp="1"/>
          </p:cNvSpPr>
          <p:nvPr>
            <p:ph type="title"/>
          </p:nvPr>
        </p:nvSpPr>
        <p:spPr/>
        <p:txBody>
          <a:bodyPr/>
          <a:lstStyle/>
          <a:p>
            <a:r>
              <a:rPr lang="en-US" dirty="0"/>
              <a:t>Rural </a:t>
            </a:r>
            <a:r>
              <a:rPr lang="en-US" dirty="0" err="1"/>
              <a:t>Minnnesota</a:t>
            </a:r>
            <a:r>
              <a:rPr lang="en-US" dirty="0"/>
              <a:t> CEP – Bemidji</a:t>
            </a:r>
          </a:p>
        </p:txBody>
      </p:sp>
      <p:sp>
        <p:nvSpPr>
          <p:cNvPr id="4" name="Text Placeholder 3">
            <a:extLst>
              <a:ext uri="{FF2B5EF4-FFF2-40B4-BE49-F238E27FC236}">
                <a16:creationId xmlns:a16="http://schemas.microsoft.com/office/drawing/2014/main" id="{4BC7808D-8084-4041-B315-9F7CB4486470}"/>
              </a:ext>
            </a:extLst>
          </p:cNvPr>
          <p:cNvSpPr>
            <a:spLocks noGrp="1"/>
          </p:cNvSpPr>
          <p:nvPr>
            <p:ph type="body" sz="half" idx="2"/>
          </p:nvPr>
        </p:nvSpPr>
        <p:spPr/>
        <p:txBody>
          <a:bodyPr>
            <a:normAutofit lnSpcReduction="10000"/>
          </a:bodyPr>
          <a:lstStyle/>
          <a:p>
            <a:r>
              <a:rPr lang="en-US"/>
              <a:t>Program Manager: Brian Gapinski</a:t>
            </a:r>
          </a:p>
          <a:p>
            <a:r>
              <a:rPr lang="en-US"/>
              <a:t>Team Leader: Billie Jo Greene</a:t>
            </a:r>
            <a:endParaRPr lang="en-US" dirty="0"/>
          </a:p>
        </p:txBody>
      </p:sp>
      <p:pic>
        <p:nvPicPr>
          <p:cNvPr id="10" name="Picture Placeholder 9" descr="A close up of a logo&#10;&#10;Description automatically generated">
            <a:extLst>
              <a:ext uri="{FF2B5EF4-FFF2-40B4-BE49-F238E27FC236}">
                <a16:creationId xmlns:a16="http://schemas.microsoft.com/office/drawing/2014/main" id="{4BFB0279-ACCD-4FAC-BD4D-DE630528312C}"/>
              </a:ext>
            </a:extLst>
          </p:cNvPr>
          <p:cNvPicPr>
            <a:picLocks noGrp="1" noChangeAspect="1"/>
          </p:cNvPicPr>
          <p:nvPr>
            <p:ph type="pic" idx="1"/>
          </p:nvPr>
        </p:nvPicPr>
        <p:blipFill>
          <a:blip r:embed="rId2"/>
          <a:srcRect l="2633" r="2633"/>
          <a:stretch>
            <a:fillRect/>
          </a:stretch>
        </p:blipFill>
        <p:spPr/>
      </p:pic>
    </p:spTree>
    <p:extLst>
      <p:ext uri="{BB962C8B-B14F-4D97-AF65-F5344CB8AC3E}">
        <p14:creationId xmlns:p14="http://schemas.microsoft.com/office/powerpoint/2010/main" val="4245835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AC388C-7B4A-4857-8808-0928E0A73C24}"/>
              </a:ext>
            </a:extLst>
          </p:cNvPr>
          <p:cNvSpPr/>
          <p:nvPr/>
        </p:nvSpPr>
        <p:spPr>
          <a:xfrm>
            <a:off x="1097277" y="1969291"/>
            <a:ext cx="2919413" cy="2919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4D9AD66-4EC6-4006-89FE-615C50A4B5FA}"/>
              </a:ext>
            </a:extLst>
          </p:cNvPr>
          <p:cNvSpPr>
            <a:spLocks noGrp="1"/>
          </p:cNvSpPr>
          <p:nvPr>
            <p:ph type="body" sz="half" idx="2"/>
          </p:nvPr>
        </p:nvSpPr>
        <p:spPr/>
        <p:txBody>
          <a:bodyPr/>
          <a:lstStyle/>
          <a:p>
            <a:r>
              <a:rPr lang="en-US" dirty="0"/>
              <a:t>MFIP Programs</a:t>
            </a:r>
          </a:p>
        </p:txBody>
      </p:sp>
      <p:sp>
        <p:nvSpPr>
          <p:cNvPr id="6" name="Text Placeholder 5">
            <a:extLst>
              <a:ext uri="{FF2B5EF4-FFF2-40B4-BE49-F238E27FC236}">
                <a16:creationId xmlns:a16="http://schemas.microsoft.com/office/drawing/2014/main" id="{7F49EA46-494A-417B-9ABB-C019539AC3E2}"/>
              </a:ext>
            </a:extLst>
          </p:cNvPr>
          <p:cNvSpPr>
            <a:spLocks noGrp="1"/>
          </p:cNvSpPr>
          <p:nvPr>
            <p:ph type="body" sz="half" idx="16"/>
          </p:nvPr>
        </p:nvSpPr>
        <p:spPr/>
        <p:txBody>
          <a:bodyPr/>
          <a:lstStyle/>
          <a:p>
            <a:r>
              <a:rPr lang="en-US" dirty="0"/>
              <a:t>Adult Programs</a:t>
            </a:r>
          </a:p>
        </p:txBody>
      </p:sp>
      <p:sp>
        <p:nvSpPr>
          <p:cNvPr id="7" name="Text Placeholder 6">
            <a:extLst>
              <a:ext uri="{FF2B5EF4-FFF2-40B4-BE49-F238E27FC236}">
                <a16:creationId xmlns:a16="http://schemas.microsoft.com/office/drawing/2014/main" id="{B11638CF-3F7B-4F78-A4C4-4DFB06E28714}"/>
              </a:ext>
            </a:extLst>
          </p:cNvPr>
          <p:cNvSpPr>
            <a:spLocks noGrp="1"/>
          </p:cNvSpPr>
          <p:nvPr>
            <p:ph type="body" sz="half" idx="17"/>
          </p:nvPr>
        </p:nvSpPr>
        <p:spPr/>
        <p:txBody>
          <a:bodyPr/>
          <a:lstStyle/>
          <a:p>
            <a:r>
              <a:rPr lang="en-US" dirty="0"/>
              <a:t>Youth Programs</a:t>
            </a:r>
          </a:p>
        </p:txBody>
      </p:sp>
      <p:sp>
        <p:nvSpPr>
          <p:cNvPr id="8" name="Title 7">
            <a:extLst>
              <a:ext uri="{FF2B5EF4-FFF2-40B4-BE49-F238E27FC236}">
                <a16:creationId xmlns:a16="http://schemas.microsoft.com/office/drawing/2014/main" id="{AAAB978F-8C7C-454B-BA15-FF5244644E28}"/>
              </a:ext>
            </a:extLst>
          </p:cNvPr>
          <p:cNvSpPr>
            <a:spLocks noGrp="1"/>
          </p:cNvSpPr>
          <p:nvPr>
            <p:ph type="title"/>
          </p:nvPr>
        </p:nvSpPr>
        <p:spPr/>
        <p:txBody>
          <a:bodyPr>
            <a:normAutofit/>
          </a:bodyPr>
          <a:lstStyle/>
          <a:p>
            <a:r>
              <a:rPr lang="en-US" sz="3200" dirty="0"/>
              <a:t>Rural Minnesota CEP Programs</a:t>
            </a:r>
          </a:p>
        </p:txBody>
      </p:sp>
      <p:sp>
        <p:nvSpPr>
          <p:cNvPr id="9" name="TextBox 8">
            <a:extLst>
              <a:ext uri="{FF2B5EF4-FFF2-40B4-BE49-F238E27FC236}">
                <a16:creationId xmlns:a16="http://schemas.microsoft.com/office/drawing/2014/main" id="{A34740A3-6BDB-4685-ABDB-44B8C20B0B4C}"/>
              </a:ext>
            </a:extLst>
          </p:cNvPr>
          <p:cNvSpPr txBox="1"/>
          <p:nvPr/>
        </p:nvSpPr>
        <p:spPr>
          <a:xfrm>
            <a:off x="1097277" y="1969291"/>
            <a:ext cx="2919413" cy="2919413"/>
          </a:xfrm>
          <a:prstGeom prst="rect">
            <a:avLst/>
          </a:prstGeom>
          <a:noFill/>
        </p:spPr>
        <p:txBody>
          <a:bodyPr wrap="square" rtlCol="0" anchor="ctr" anchorCtr="0">
            <a:noAutofit/>
          </a:bodyPr>
          <a:lstStyle/>
          <a:p>
            <a:pPr marL="342900" indent="-342900">
              <a:buFont typeface="Arial" panose="020B0604020202020204" pitchFamily="34" charset="0"/>
              <a:buChar char="•"/>
            </a:pPr>
            <a:r>
              <a:rPr lang="en-US" sz="2000" dirty="0">
                <a:solidFill>
                  <a:schemeClr val="bg1"/>
                </a:solidFill>
              </a:rPr>
              <a:t>Minnesota Family Investment Program (MFIP)</a:t>
            </a:r>
          </a:p>
          <a:p>
            <a:pPr marL="342900" indent="-342900">
              <a:buFont typeface="Arial" panose="020B0604020202020204" pitchFamily="34" charset="0"/>
              <a:buChar char="•"/>
            </a:pPr>
            <a:r>
              <a:rPr lang="en-US" sz="2000" dirty="0">
                <a:solidFill>
                  <a:schemeClr val="bg1"/>
                </a:solidFill>
              </a:rPr>
              <a:t>Family Stabilization Services (FSS)</a:t>
            </a:r>
          </a:p>
          <a:p>
            <a:pPr marL="342900" indent="-342900">
              <a:buFont typeface="Arial" panose="020B0604020202020204" pitchFamily="34" charset="0"/>
              <a:buChar char="•"/>
            </a:pPr>
            <a:r>
              <a:rPr lang="en-US" sz="2000" dirty="0">
                <a:solidFill>
                  <a:schemeClr val="bg1"/>
                </a:solidFill>
              </a:rPr>
              <a:t>Divisionary Work Program (DWP)</a:t>
            </a:r>
          </a:p>
        </p:txBody>
      </p:sp>
      <p:sp>
        <p:nvSpPr>
          <p:cNvPr id="13" name="Rectangle 12">
            <a:extLst>
              <a:ext uri="{FF2B5EF4-FFF2-40B4-BE49-F238E27FC236}">
                <a16:creationId xmlns:a16="http://schemas.microsoft.com/office/drawing/2014/main" id="{EE47C19C-90A0-42B1-B397-A51B3A207933}"/>
              </a:ext>
            </a:extLst>
          </p:cNvPr>
          <p:cNvSpPr/>
          <p:nvPr/>
        </p:nvSpPr>
        <p:spPr>
          <a:xfrm>
            <a:off x="8236267" y="1969292"/>
            <a:ext cx="2919413" cy="2919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95756F9-808F-41F4-A41C-CEFB5422D853}"/>
              </a:ext>
            </a:extLst>
          </p:cNvPr>
          <p:cNvSpPr txBox="1"/>
          <p:nvPr/>
        </p:nvSpPr>
        <p:spPr>
          <a:xfrm>
            <a:off x="8236267" y="1969291"/>
            <a:ext cx="2919413" cy="2919413"/>
          </a:xfrm>
          <a:prstGeom prst="rect">
            <a:avLst/>
          </a:prstGeom>
          <a:noFill/>
        </p:spPr>
        <p:txBody>
          <a:bodyPr wrap="square" rtlCol="0" anchor="ctr" anchorCtr="0">
            <a:noAutofit/>
          </a:bodyPr>
          <a:lstStyle/>
          <a:p>
            <a:pPr marL="285750" indent="-285750">
              <a:buFont typeface="Arial" panose="020B0604020202020204" pitchFamily="34" charset="0"/>
              <a:buChar char="•"/>
            </a:pPr>
            <a:r>
              <a:rPr lang="en-US" dirty="0">
                <a:solidFill>
                  <a:schemeClr val="bg1"/>
                </a:solidFill>
              </a:rPr>
              <a:t>WIOA In School Youth</a:t>
            </a:r>
          </a:p>
          <a:p>
            <a:pPr marL="285750" indent="-285750">
              <a:buFont typeface="Arial" panose="020B0604020202020204" pitchFamily="34" charset="0"/>
              <a:buChar char="•"/>
            </a:pPr>
            <a:r>
              <a:rPr lang="en-US" dirty="0">
                <a:solidFill>
                  <a:schemeClr val="bg1"/>
                </a:solidFill>
              </a:rPr>
              <a:t>WIOA Out of School Youth</a:t>
            </a:r>
          </a:p>
          <a:p>
            <a:pPr marL="285750" indent="-285750">
              <a:buFont typeface="Arial" panose="020B0604020202020204" pitchFamily="34" charset="0"/>
              <a:buChar char="•"/>
            </a:pPr>
            <a:r>
              <a:rPr lang="en-US" dirty="0">
                <a:solidFill>
                  <a:schemeClr val="bg1"/>
                </a:solidFill>
              </a:rPr>
              <a:t>Minnesota Youth Program</a:t>
            </a:r>
          </a:p>
          <a:p>
            <a:pPr marL="285750" indent="-285750">
              <a:buFont typeface="Arial" panose="020B0604020202020204" pitchFamily="34" charset="0"/>
              <a:buChar char="•"/>
            </a:pPr>
            <a:r>
              <a:rPr lang="en-US" dirty="0">
                <a:solidFill>
                  <a:schemeClr val="bg1"/>
                </a:solidFill>
              </a:rPr>
              <a:t>Youth at Work</a:t>
            </a:r>
          </a:p>
          <a:p>
            <a:pPr marL="285750" indent="-285750">
              <a:buFont typeface="Arial" panose="020B0604020202020204" pitchFamily="34" charset="0"/>
              <a:buChar char="•"/>
            </a:pPr>
            <a:r>
              <a:rPr lang="en-US" dirty="0">
                <a:solidFill>
                  <a:schemeClr val="bg1"/>
                </a:solidFill>
              </a:rPr>
              <a:t>TANF Innovations</a:t>
            </a:r>
          </a:p>
          <a:p>
            <a:pPr marL="285750" indent="-285750">
              <a:buFont typeface="Arial" panose="020B0604020202020204" pitchFamily="34" charset="0"/>
              <a:buChar char="•"/>
            </a:pPr>
            <a:r>
              <a:rPr lang="en-US" dirty="0">
                <a:solidFill>
                  <a:schemeClr val="bg1"/>
                </a:solidFill>
              </a:rPr>
              <a:t>HECAP</a:t>
            </a:r>
          </a:p>
          <a:p>
            <a:endParaRPr lang="en-US" dirty="0"/>
          </a:p>
        </p:txBody>
      </p:sp>
      <p:sp>
        <p:nvSpPr>
          <p:cNvPr id="11" name="Rectangle 10">
            <a:extLst>
              <a:ext uri="{FF2B5EF4-FFF2-40B4-BE49-F238E27FC236}">
                <a16:creationId xmlns:a16="http://schemas.microsoft.com/office/drawing/2014/main" id="{83FDFC31-25DA-43EB-9F3B-B4E6488DF0F2}"/>
              </a:ext>
            </a:extLst>
          </p:cNvPr>
          <p:cNvSpPr/>
          <p:nvPr/>
        </p:nvSpPr>
        <p:spPr>
          <a:xfrm>
            <a:off x="4666773" y="1934181"/>
            <a:ext cx="2919413" cy="2919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buFont typeface="Arial" panose="020B0604020202020204" pitchFamily="34" charset="0"/>
              <a:buChar char="•"/>
            </a:pPr>
            <a:r>
              <a:rPr lang="en-US" dirty="0">
                <a:solidFill>
                  <a:schemeClr val="bg1"/>
                </a:solidFill>
              </a:rPr>
              <a:t>WIOA Adult</a:t>
            </a:r>
          </a:p>
          <a:p>
            <a:pPr marL="285750" indent="-285750">
              <a:buFont typeface="Arial" panose="020B0604020202020204" pitchFamily="34" charset="0"/>
              <a:buChar char="•"/>
            </a:pPr>
            <a:r>
              <a:rPr lang="en-US" dirty="0">
                <a:solidFill>
                  <a:schemeClr val="bg1"/>
                </a:solidFill>
              </a:rPr>
              <a:t>WIOA Dislocated Worker Program</a:t>
            </a:r>
          </a:p>
          <a:p>
            <a:pPr marL="285750" indent="-285750">
              <a:buFont typeface="Arial" panose="020B0604020202020204" pitchFamily="34" charset="0"/>
              <a:buChar char="•"/>
            </a:pPr>
            <a:r>
              <a:rPr lang="en-US" dirty="0">
                <a:solidFill>
                  <a:schemeClr val="bg1"/>
                </a:solidFill>
              </a:rPr>
              <a:t>State Dislocated Worker Program</a:t>
            </a:r>
          </a:p>
          <a:p>
            <a:pPr marL="285750" indent="-285750">
              <a:buFont typeface="Arial" panose="020B0604020202020204" pitchFamily="34" charset="0"/>
              <a:buChar char="•"/>
            </a:pPr>
            <a:r>
              <a:rPr lang="en-US" dirty="0">
                <a:solidFill>
                  <a:schemeClr val="bg1"/>
                </a:solidFill>
              </a:rPr>
              <a:t>Ticket to Work</a:t>
            </a:r>
          </a:p>
          <a:p>
            <a:pPr marL="285750" indent="-285750">
              <a:buFont typeface="Arial" panose="020B0604020202020204" pitchFamily="34" charset="0"/>
              <a:buChar char="•"/>
            </a:pPr>
            <a:r>
              <a:rPr lang="en-US" dirty="0">
                <a:solidFill>
                  <a:schemeClr val="bg1"/>
                </a:solidFill>
              </a:rPr>
              <a:t>Senior American</a:t>
            </a:r>
          </a:p>
        </p:txBody>
      </p:sp>
    </p:spTree>
    <p:extLst>
      <p:ext uri="{BB962C8B-B14F-4D97-AF65-F5344CB8AC3E}">
        <p14:creationId xmlns:p14="http://schemas.microsoft.com/office/powerpoint/2010/main" val="1864051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A3C81C-6B48-4670-B012-BCA94D536AB4}"/>
              </a:ext>
            </a:extLst>
          </p:cNvPr>
          <p:cNvSpPr>
            <a:spLocks noGrp="1"/>
          </p:cNvSpPr>
          <p:nvPr>
            <p:ph type="ctrTitle"/>
          </p:nvPr>
        </p:nvSpPr>
        <p:spPr>
          <a:xfrm>
            <a:off x="1097280" y="758952"/>
            <a:ext cx="10058400" cy="2359152"/>
          </a:xfrm>
        </p:spPr>
        <p:txBody>
          <a:bodyPr anchor="b">
            <a:normAutofit/>
          </a:bodyPr>
          <a:lstStyle/>
          <a:p>
            <a:r>
              <a:rPr lang="en-US" sz="4800" dirty="0"/>
              <a:t>Clients served</a:t>
            </a:r>
          </a:p>
        </p:txBody>
      </p:sp>
      <p:sp>
        <p:nvSpPr>
          <p:cNvPr id="2" name="Content Placeholder 1">
            <a:extLst>
              <a:ext uri="{FF2B5EF4-FFF2-40B4-BE49-F238E27FC236}">
                <a16:creationId xmlns:a16="http://schemas.microsoft.com/office/drawing/2014/main" id="{A7093624-CE7D-47A5-A213-8F633EB15E56}"/>
              </a:ext>
            </a:extLst>
          </p:cNvPr>
          <p:cNvSpPr>
            <a:spLocks noGrp="1"/>
          </p:cNvSpPr>
          <p:nvPr>
            <p:ph type="subTitle" idx="1"/>
          </p:nvPr>
        </p:nvSpPr>
        <p:spPr>
          <a:xfrm>
            <a:off x="1100051" y="3429001"/>
            <a:ext cx="10058400" cy="2359152"/>
          </a:xfrm>
        </p:spPr>
        <p:txBody>
          <a:bodyPr>
            <a:normAutofit/>
          </a:bodyPr>
          <a:lstStyle/>
          <a:p>
            <a:pPr>
              <a:lnSpc>
                <a:spcPct val="90000"/>
              </a:lnSpc>
            </a:pPr>
            <a:r>
              <a:rPr lang="en-US" sz="1800" dirty="0"/>
              <a:t>Serving MFIP/FSS/DWP Clients in Cass, Clearwater, Hubbard, and Lake of the Wood Counties. </a:t>
            </a:r>
          </a:p>
          <a:p>
            <a:pPr>
              <a:lnSpc>
                <a:spcPct val="90000"/>
              </a:lnSpc>
            </a:pPr>
            <a:r>
              <a:rPr lang="en-US" sz="1800" dirty="0"/>
              <a:t>Also serving Youth Programs, Adult Programs, Dislocated Workers, and the general public in Beltrami, Cass, Clearwater, Hubbard, and Lake of the Woods Counties.</a:t>
            </a:r>
          </a:p>
          <a:p>
            <a:pPr>
              <a:lnSpc>
                <a:spcPct val="90000"/>
              </a:lnSpc>
            </a:pPr>
            <a:r>
              <a:rPr lang="en-US" sz="1800" dirty="0"/>
              <a:t>Overall, programs offered service clients ages 14 and up. </a:t>
            </a:r>
          </a:p>
        </p:txBody>
      </p:sp>
    </p:spTree>
    <p:extLst>
      <p:ext uri="{BB962C8B-B14F-4D97-AF65-F5344CB8AC3E}">
        <p14:creationId xmlns:p14="http://schemas.microsoft.com/office/powerpoint/2010/main" val="289337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E3E6663E-445B-4E54-84BD-07BF63C53EB5}"/>
              </a:ext>
            </a:extLst>
          </p:cNvPr>
          <p:cNvSpPr>
            <a:spLocks noGrp="1"/>
          </p:cNvSpPr>
          <p:nvPr>
            <p:ph type="body" idx="1"/>
          </p:nvPr>
        </p:nvSpPr>
        <p:spPr>
          <a:xfrm>
            <a:off x="999065" y="1415720"/>
            <a:ext cx="4639736" cy="736282"/>
          </a:xfrm>
        </p:spPr>
        <p:txBody>
          <a:bodyPr/>
          <a:lstStyle/>
          <a:p>
            <a:r>
              <a:rPr lang="en-US" dirty="0"/>
              <a:t>Menu of Services for Job Seekers</a:t>
            </a:r>
          </a:p>
        </p:txBody>
      </p:sp>
      <p:sp>
        <p:nvSpPr>
          <p:cNvPr id="15" name="Content Placeholder 2">
            <a:extLst>
              <a:ext uri="{FF2B5EF4-FFF2-40B4-BE49-F238E27FC236}">
                <a16:creationId xmlns:a16="http://schemas.microsoft.com/office/drawing/2014/main" id="{E0F29281-5D10-47C5-A675-8B04840C6179}"/>
              </a:ext>
            </a:extLst>
          </p:cNvPr>
          <p:cNvSpPr>
            <a:spLocks noGrp="1"/>
          </p:cNvSpPr>
          <p:nvPr>
            <p:ph sz="half" idx="2"/>
          </p:nvPr>
        </p:nvSpPr>
        <p:spPr>
          <a:xfrm>
            <a:off x="1097280" y="2003304"/>
            <a:ext cx="4639736" cy="3865792"/>
          </a:xfrm>
        </p:spPr>
        <p:txBody>
          <a:bodyPr>
            <a:normAutofit fontScale="92500" lnSpcReduction="10000"/>
          </a:bodyPr>
          <a:lstStyle/>
          <a:p>
            <a:pPr marL="0" indent="0">
              <a:buNone/>
            </a:pPr>
            <a:r>
              <a:rPr lang="en-US" dirty="0"/>
              <a:t>Personalized Career Guidance</a:t>
            </a:r>
          </a:p>
          <a:p>
            <a:pPr marL="0" indent="0">
              <a:buNone/>
            </a:pPr>
            <a:r>
              <a:rPr lang="en-US" dirty="0"/>
              <a:t>- Job Search Assistance, Networking and Support, Application, Resume, and Interviewing Assistance, Skills Assessments, and more</a:t>
            </a:r>
          </a:p>
          <a:p>
            <a:pPr marL="0" indent="0">
              <a:buNone/>
            </a:pPr>
            <a:r>
              <a:rPr lang="en-US" dirty="0"/>
              <a:t>Assistance Navigating the Internet</a:t>
            </a:r>
          </a:p>
          <a:p>
            <a:pPr marL="0" indent="0">
              <a:buNone/>
            </a:pPr>
            <a:r>
              <a:rPr lang="en-US" dirty="0"/>
              <a:t>- MinnesotaWorks.net, Job Search Engines, Unemployment Insurance Assistance, Online Job Applications, and more</a:t>
            </a:r>
          </a:p>
          <a:p>
            <a:pPr marL="0" indent="0">
              <a:buNone/>
            </a:pPr>
            <a:r>
              <a:rPr lang="en-US" dirty="0"/>
              <a:t>Menu of Eligibility Based Programs: Screening for eligibility-based program services will be completed.</a:t>
            </a:r>
          </a:p>
          <a:p>
            <a:pPr marL="0" indent="0">
              <a:buNone/>
            </a:pPr>
            <a:r>
              <a:rPr lang="en-US" dirty="0"/>
              <a:t>- School Funding, On-the-Job Training, Temporary Work Experiences, NCRC, Internships, Resumes &amp; Cover Letters, and more</a:t>
            </a:r>
          </a:p>
        </p:txBody>
      </p:sp>
      <p:sp>
        <p:nvSpPr>
          <p:cNvPr id="17" name="Text Placeholder 3">
            <a:extLst>
              <a:ext uri="{FF2B5EF4-FFF2-40B4-BE49-F238E27FC236}">
                <a16:creationId xmlns:a16="http://schemas.microsoft.com/office/drawing/2014/main" id="{17B831D3-D1C1-4731-9C72-B030BC7F8AE4}"/>
              </a:ext>
            </a:extLst>
          </p:cNvPr>
          <p:cNvSpPr>
            <a:spLocks noGrp="1"/>
          </p:cNvSpPr>
          <p:nvPr>
            <p:ph type="body" sz="quarter" idx="3"/>
          </p:nvPr>
        </p:nvSpPr>
        <p:spPr>
          <a:xfrm>
            <a:off x="6515944" y="1415720"/>
            <a:ext cx="4639736" cy="736282"/>
          </a:xfrm>
        </p:spPr>
        <p:txBody>
          <a:bodyPr/>
          <a:lstStyle/>
          <a:p>
            <a:r>
              <a:rPr lang="en-US" dirty="0"/>
              <a:t>Menu of Services for Businesses</a:t>
            </a:r>
          </a:p>
        </p:txBody>
      </p:sp>
      <p:sp>
        <p:nvSpPr>
          <p:cNvPr id="19" name="Content Placeholder 4">
            <a:extLst>
              <a:ext uri="{FF2B5EF4-FFF2-40B4-BE49-F238E27FC236}">
                <a16:creationId xmlns:a16="http://schemas.microsoft.com/office/drawing/2014/main" id="{8E5B68DA-EB39-4F56-8A6E-E69150C9973B}"/>
              </a:ext>
            </a:extLst>
          </p:cNvPr>
          <p:cNvSpPr>
            <a:spLocks noGrp="1"/>
          </p:cNvSpPr>
          <p:nvPr>
            <p:ph sz="quarter" idx="4"/>
          </p:nvPr>
        </p:nvSpPr>
        <p:spPr>
          <a:xfrm>
            <a:off x="6515944" y="2003304"/>
            <a:ext cx="4639736" cy="3865791"/>
          </a:xfrm>
        </p:spPr>
        <p:txBody>
          <a:bodyPr/>
          <a:lstStyle/>
          <a:p>
            <a:r>
              <a:rPr lang="en-US" dirty="0"/>
              <a:t>Resources and Referrals</a:t>
            </a:r>
          </a:p>
          <a:p>
            <a:r>
              <a:rPr lang="en-US" dirty="0"/>
              <a:t>MinnesotaWorks.net Assistance</a:t>
            </a:r>
          </a:p>
          <a:p>
            <a:r>
              <a:rPr lang="en-US" dirty="0"/>
              <a:t> Networking Opportunities</a:t>
            </a:r>
          </a:p>
          <a:p>
            <a:r>
              <a:rPr lang="en-US" dirty="0"/>
              <a:t>Access to Job Seekers</a:t>
            </a:r>
          </a:p>
          <a:p>
            <a:r>
              <a:rPr lang="en-US" dirty="0"/>
              <a:t>Workforce Strategies</a:t>
            </a:r>
          </a:p>
          <a:p>
            <a:r>
              <a:rPr lang="en-US" dirty="0"/>
              <a:t>Retention and Soft Skill Counseling</a:t>
            </a:r>
          </a:p>
          <a:p>
            <a:r>
              <a:rPr lang="en-US" dirty="0"/>
              <a:t>And more…</a:t>
            </a:r>
          </a:p>
        </p:txBody>
      </p:sp>
      <p:sp>
        <p:nvSpPr>
          <p:cNvPr id="21" name="Title 5">
            <a:extLst>
              <a:ext uri="{FF2B5EF4-FFF2-40B4-BE49-F238E27FC236}">
                <a16:creationId xmlns:a16="http://schemas.microsoft.com/office/drawing/2014/main" id="{541DEB03-97F2-4B6E-9EA2-B284BAD4CA66}"/>
              </a:ext>
            </a:extLst>
          </p:cNvPr>
          <p:cNvSpPr>
            <a:spLocks noGrp="1"/>
          </p:cNvSpPr>
          <p:nvPr>
            <p:ph type="title"/>
          </p:nvPr>
        </p:nvSpPr>
        <p:spPr>
          <a:xfrm>
            <a:off x="1097280" y="942871"/>
            <a:ext cx="10058400" cy="587584"/>
          </a:xfrm>
        </p:spPr>
        <p:txBody>
          <a:bodyPr>
            <a:normAutofit fontScale="90000"/>
          </a:bodyPr>
          <a:lstStyle/>
          <a:p>
            <a:r>
              <a:rPr lang="en-US" dirty="0"/>
              <a:t>Mobile Workforce Services – Bringing our Services to you</a:t>
            </a:r>
          </a:p>
        </p:txBody>
      </p:sp>
    </p:spTree>
    <p:extLst>
      <p:ext uri="{BB962C8B-B14F-4D97-AF65-F5344CB8AC3E}">
        <p14:creationId xmlns:p14="http://schemas.microsoft.com/office/powerpoint/2010/main" val="2059540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3357-827E-40E1-87A5-49D5258277D1}"/>
              </a:ext>
            </a:extLst>
          </p:cNvPr>
          <p:cNvSpPr>
            <a:spLocks noGrp="1"/>
          </p:cNvSpPr>
          <p:nvPr>
            <p:ph type="title"/>
          </p:nvPr>
        </p:nvSpPr>
        <p:spPr>
          <a:xfrm>
            <a:off x="1097280" y="942871"/>
            <a:ext cx="10058400" cy="587584"/>
          </a:xfrm>
        </p:spPr>
        <p:txBody>
          <a:bodyPr anchor="ctr">
            <a:normAutofit/>
          </a:bodyPr>
          <a:lstStyle/>
          <a:p>
            <a:r>
              <a:rPr lang="en-US" dirty="0"/>
              <a:t>Mobile Workshops</a:t>
            </a:r>
          </a:p>
        </p:txBody>
      </p:sp>
      <p:graphicFrame>
        <p:nvGraphicFramePr>
          <p:cNvPr id="5" name="Content Placeholder 2">
            <a:extLst>
              <a:ext uri="{FF2B5EF4-FFF2-40B4-BE49-F238E27FC236}">
                <a16:creationId xmlns:a16="http://schemas.microsoft.com/office/drawing/2014/main" id="{214BC1FD-F363-49F7-94CA-1C2013B08E35}"/>
              </a:ext>
            </a:extLst>
          </p:cNvPr>
          <p:cNvGraphicFramePr>
            <a:graphicFrameLocks noGrp="1"/>
          </p:cNvGraphicFramePr>
          <p:nvPr>
            <p:ph idx="1"/>
            <p:extLst>
              <p:ext uri="{D42A27DB-BD31-4B8C-83A1-F6EECF244321}">
                <p14:modId xmlns:p14="http://schemas.microsoft.com/office/powerpoint/2010/main" val="321956263"/>
              </p:ext>
            </p:extLst>
          </p:nvPr>
        </p:nvGraphicFramePr>
        <p:xfrm>
          <a:off x="1097280" y="1732547"/>
          <a:ext cx="10058400" cy="4182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287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BE405-4ED4-45F2-82FE-1A2B2B80E5DC}"/>
              </a:ext>
            </a:extLst>
          </p:cNvPr>
          <p:cNvSpPr>
            <a:spLocks noGrp="1"/>
          </p:cNvSpPr>
          <p:nvPr>
            <p:ph type="title"/>
          </p:nvPr>
        </p:nvSpPr>
        <p:spPr>
          <a:xfrm>
            <a:off x="635000" y="3135207"/>
            <a:ext cx="3787711" cy="587584"/>
          </a:xfrm>
        </p:spPr>
        <p:txBody>
          <a:bodyPr anchor="ctr">
            <a:normAutofit/>
          </a:bodyPr>
          <a:lstStyle/>
          <a:p>
            <a:r>
              <a:rPr lang="en-US" dirty="0"/>
              <a:t>Reasons why</a:t>
            </a:r>
          </a:p>
        </p:txBody>
      </p:sp>
      <p:sp>
        <p:nvSpPr>
          <p:cNvPr id="3" name="Content Placeholder 2">
            <a:extLst>
              <a:ext uri="{FF2B5EF4-FFF2-40B4-BE49-F238E27FC236}">
                <a16:creationId xmlns:a16="http://schemas.microsoft.com/office/drawing/2014/main" id="{0F8225F1-0803-4038-8E4B-071EBCE55BFF}"/>
              </a:ext>
            </a:extLst>
          </p:cNvPr>
          <p:cNvSpPr>
            <a:spLocks noGrp="1"/>
          </p:cNvSpPr>
          <p:nvPr>
            <p:ph sz="half" idx="2"/>
          </p:nvPr>
        </p:nvSpPr>
        <p:spPr>
          <a:xfrm>
            <a:off x="4422711" y="633875"/>
            <a:ext cx="7134290" cy="5590250"/>
          </a:xfrm>
        </p:spPr>
        <p:txBody>
          <a:bodyPr anchor="ctr">
            <a:normAutofit/>
          </a:bodyPr>
          <a:lstStyle/>
          <a:p>
            <a:pPr>
              <a:buFont typeface="Wingdings" panose="05000000000000000000" pitchFamily="2" charset="2"/>
              <a:buChar char="§"/>
            </a:pPr>
            <a:r>
              <a:rPr lang="en-US" dirty="0"/>
              <a:t>Convenience for customers and clients.</a:t>
            </a:r>
          </a:p>
          <a:p>
            <a:pPr>
              <a:buFont typeface="Wingdings" panose="05000000000000000000" pitchFamily="2" charset="2"/>
              <a:buChar char="§"/>
            </a:pPr>
            <a:r>
              <a:rPr lang="en-US" dirty="0"/>
              <a:t>Transportation is a major barrier.</a:t>
            </a:r>
          </a:p>
          <a:p>
            <a:pPr lvl="1">
              <a:buFont typeface="Wingdings" panose="05000000000000000000" pitchFamily="2" charset="2"/>
              <a:buChar char="§"/>
            </a:pPr>
            <a:r>
              <a:rPr lang="en-US" sz="1600" dirty="0"/>
              <a:t>Our service area is 2.5 hours wide from North to South and about 1 hour wide from East to West.</a:t>
            </a:r>
          </a:p>
          <a:p>
            <a:pPr lvl="1">
              <a:buFont typeface="Wingdings" panose="05000000000000000000" pitchFamily="2" charset="2"/>
              <a:buChar char="§"/>
            </a:pPr>
            <a:r>
              <a:rPr lang="en-US" sz="1600" dirty="0"/>
              <a:t>Many clients would need to travel at least an hour to come to our office. Even meeting them at locations closer to them, many are still traveling over an hour from their homes.</a:t>
            </a:r>
          </a:p>
          <a:p>
            <a:pPr>
              <a:buFont typeface="Wingdings" panose="05000000000000000000" pitchFamily="2" charset="2"/>
              <a:buChar char="§"/>
            </a:pPr>
            <a:r>
              <a:rPr lang="en-US" dirty="0"/>
              <a:t>Child Care is another barrier.</a:t>
            </a:r>
          </a:p>
          <a:p>
            <a:pPr lvl="1">
              <a:buFont typeface="Wingdings" panose="05000000000000000000" pitchFamily="2" charset="2"/>
              <a:buChar char="§"/>
            </a:pPr>
            <a:r>
              <a:rPr lang="en-US" sz="1600" dirty="0"/>
              <a:t>Clients are better able to plan for childcare for appointments closer to home versus being over 1-2 hours away.</a:t>
            </a:r>
          </a:p>
          <a:p>
            <a:pPr>
              <a:buFont typeface="Wingdings" panose="05000000000000000000" pitchFamily="2" charset="2"/>
              <a:buChar char="§"/>
            </a:pPr>
            <a:r>
              <a:rPr lang="en-US" dirty="0"/>
              <a:t>Being able to meet a client where they are at and in an environment where they are comfortable.</a:t>
            </a:r>
          </a:p>
          <a:p>
            <a:pPr>
              <a:buFont typeface="Wingdings" panose="05000000000000000000" pitchFamily="2" charset="2"/>
              <a:buChar char="§"/>
            </a:pPr>
            <a:r>
              <a:rPr lang="en-US" dirty="0"/>
              <a:t>Bringing the services to the people. We will provide “ Pop-up Services” – customers will get the services they need when they need them. </a:t>
            </a:r>
          </a:p>
        </p:txBody>
      </p:sp>
    </p:spTree>
    <p:extLst>
      <p:ext uri="{BB962C8B-B14F-4D97-AF65-F5344CB8AC3E}">
        <p14:creationId xmlns:p14="http://schemas.microsoft.com/office/powerpoint/2010/main" val="707635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50B1-C0DE-4F95-8129-8BF18089B773}"/>
              </a:ext>
            </a:extLst>
          </p:cNvPr>
          <p:cNvSpPr>
            <a:spLocks noGrp="1"/>
          </p:cNvSpPr>
          <p:nvPr>
            <p:ph type="title"/>
          </p:nvPr>
        </p:nvSpPr>
        <p:spPr>
          <a:xfrm>
            <a:off x="5443870" y="942871"/>
            <a:ext cx="5711810" cy="587584"/>
          </a:xfrm>
        </p:spPr>
        <p:txBody>
          <a:bodyPr anchor="ctr">
            <a:normAutofit/>
          </a:bodyPr>
          <a:lstStyle/>
          <a:p>
            <a:r>
              <a:rPr lang="en-US" dirty="0"/>
              <a:t>How do we provide mobile services?</a:t>
            </a:r>
          </a:p>
        </p:txBody>
      </p:sp>
      <p:pic>
        <p:nvPicPr>
          <p:cNvPr id="7" name="Content Placeholder 6" descr="An open computer sitting on top of a table&#10;&#10;Description automatically generated">
            <a:extLst>
              <a:ext uri="{FF2B5EF4-FFF2-40B4-BE49-F238E27FC236}">
                <a16:creationId xmlns:a16="http://schemas.microsoft.com/office/drawing/2014/main" id="{38898663-FCF3-47D3-9F8E-D430A9E0E81A}"/>
              </a:ext>
            </a:extLst>
          </p:cNvPr>
          <p:cNvPicPr>
            <a:picLocks noGrp="1" noChangeAspect="1"/>
          </p:cNvPicPr>
          <p:nvPr>
            <p:ph sz="half" idx="14"/>
          </p:nvPr>
        </p:nvPicPr>
        <p:blipFill>
          <a:blip r:embed="rId2"/>
          <a:stretch>
            <a:fillRect/>
          </a:stretch>
        </p:blipFill>
        <p:spPr>
          <a:xfrm>
            <a:off x="604838" y="1701602"/>
            <a:ext cx="4589462" cy="3442096"/>
          </a:xfrm>
        </p:spPr>
      </p:pic>
      <p:graphicFrame>
        <p:nvGraphicFramePr>
          <p:cNvPr id="10" name="Subtitle 2">
            <a:extLst>
              <a:ext uri="{FF2B5EF4-FFF2-40B4-BE49-F238E27FC236}">
                <a16:creationId xmlns:a16="http://schemas.microsoft.com/office/drawing/2014/main" id="{32C163E0-B0B7-43FE-963F-80D5E1196DF4}"/>
              </a:ext>
            </a:extLst>
          </p:cNvPr>
          <p:cNvGraphicFramePr>
            <a:graphicFrameLocks noGrp="1"/>
          </p:cNvGraphicFramePr>
          <p:nvPr>
            <p:ph sz="half" idx="2"/>
            <p:extLst>
              <p:ext uri="{D42A27DB-BD31-4B8C-83A1-F6EECF244321}">
                <p14:modId xmlns:p14="http://schemas.microsoft.com/office/powerpoint/2010/main" val="3523971029"/>
              </p:ext>
            </p:extLst>
          </p:nvPr>
        </p:nvGraphicFramePr>
        <p:xfrm>
          <a:off x="5443870" y="1973589"/>
          <a:ext cx="5711810" cy="3941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231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723089-7685-4996-9ED2-A0BB0944B27D}"/>
              </a:ext>
            </a:extLst>
          </p:cNvPr>
          <p:cNvSpPr>
            <a:spLocks noGrp="1"/>
          </p:cNvSpPr>
          <p:nvPr>
            <p:ph type="body" idx="1"/>
          </p:nvPr>
        </p:nvSpPr>
        <p:spPr>
          <a:xfrm>
            <a:off x="1097280" y="1624265"/>
            <a:ext cx="4639736" cy="736282"/>
          </a:xfrm>
        </p:spPr>
        <p:txBody>
          <a:bodyPr/>
          <a:lstStyle/>
          <a:p>
            <a:r>
              <a:rPr lang="en-US" dirty="0"/>
              <a:t>Job Counselor Perspective</a:t>
            </a:r>
          </a:p>
        </p:txBody>
      </p:sp>
      <p:sp>
        <p:nvSpPr>
          <p:cNvPr id="3" name="Content Placeholder 2">
            <a:extLst>
              <a:ext uri="{FF2B5EF4-FFF2-40B4-BE49-F238E27FC236}">
                <a16:creationId xmlns:a16="http://schemas.microsoft.com/office/drawing/2014/main" id="{B6ABC5E7-1FEC-4595-9E71-D3F3C5A54A05}"/>
              </a:ext>
            </a:extLst>
          </p:cNvPr>
          <p:cNvSpPr>
            <a:spLocks noGrp="1"/>
          </p:cNvSpPr>
          <p:nvPr>
            <p:ph sz="half" idx="2"/>
          </p:nvPr>
        </p:nvSpPr>
        <p:spPr>
          <a:xfrm>
            <a:off x="1097280" y="2454357"/>
            <a:ext cx="4639736" cy="3414739"/>
          </a:xfrm>
        </p:spPr>
        <p:txBody>
          <a:bodyPr>
            <a:normAutofit fontScale="92500"/>
          </a:bodyPr>
          <a:lstStyle/>
          <a:p>
            <a:r>
              <a:rPr lang="en-US" dirty="0"/>
              <a:t>Mobile workshops and MFIP overviews are held at Leech Lake Tribal College, Walker Social Services Office, </a:t>
            </a:r>
            <a:r>
              <a:rPr lang="en-US" dirty="0" err="1"/>
              <a:t>Bena</a:t>
            </a:r>
            <a:r>
              <a:rPr lang="en-US" dirty="0"/>
              <a:t> Community Center, Backus Social Services, Pine River Family Center, Pillager Family Center and Remer Family Center. Unemployment Meetings at Beltrami County Workforce Impact Office.</a:t>
            </a:r>
          </a:p>
          <a:p>
            <a:r>
              <a:rPr lang="en-US" dirty="0"/>
              <a:t>Increase in customer base with travel and mobile workshops, the word is getting spread. </a:t>
            </a:r>
          </a:p>
          <a:p>
            <a:r>
              <a:rPr lang="en-US" dirty="0"/>
              <a:t>Counselors and customers prefer face-to-face meetings as it adds a personal touch to our services.</a:t>
            </a:r>
          </a:p>
          <a:p>
            <a:r>
              <a:rPr lang="en-US" dirty="0"/>
              <a:t>By traveling to clients, we are meeting them where they are at. We can also meet their needs in their environment.</a:t>
            </a:r>
          </a:p>
          <a:p>
            <a:endParaRPr lang="en-US" dirty="0"/>
          </a:p>
        </p:txBody>
      </p:sp>
      <p:sp>
        <p:nvSpPr>
          <p:cNvPr id="4" name="Text Placeholder 3">
            <a:extLst>
              <a:ext uri="{FF2B5EF4-FFF2-40B4-BE49-F238E27FC236}">
                <a16:creationId xmlns:a16="http://schemas.microsoft.com/office/drawing/2014/main" id="{95E1B61F-21D9-4663-B477-3A5F35BC5AA3}"/>
              </a:ext>
            </a:extLst>
          </p:cNvPr>
          <p:cNvSpPr>
            <a:spLocks noGrp="1"/>
          </p:cNvSpPr>
          <p:nvPr>
            <p:ph type="body" sz="quarter" idx="3"/>
          </p:nvPr>
        </p:nvSpPr>
        <p:spPr>
          <a:xfrm>
            <a:off x="6515944" y="1624265"/>
            <a:ext cx="4639736" cy="736282"/>
          </a:xfrm>
        </p:spPr>
        <p:txBody>
          <a:bodyPr/>
          <a:lstStyle/>
          <a:p>
            <a:r>
              <a:rPr lang="en-US" dirty="0"/>
              <a:t>Client perspective</a:t>
            </a:r>
          </a:p>
        </p:txBody>
      </p:sp>
      <p:sp>
        <p:nvSpPr>
          <p:cNvPr id="5" name="Content Placeholder 4">
            <a:extLst>
              <a:ext uri="{FF2B5EF4-FFF2-40B4-BE49-F238E27FC236}">
                <a16:creationId xmlns:a16="http://schemas.microsoft.com/office/drawing/2014/main" id="{F67A8A44-CC3D-4AF2-94A2-781E927E1EF4}"/>
              </a:ext>
            </a:extLst>
          </p:cNvPr>
          <p:cNvSpPr>
            <a:spLocks noGrp="1"/>
          </p:cNvSpPr>
          <p:nvPr>
            <p:ph sz="quarter" idx="4"/>
          </p:nvPr>
        </p:nvSpPr>
        <p:spPr>
          <a:xfrm>
            <a:off x="6515944" y="2454357"/>
            <a:ext cx="4639736" cy="2910821"/>
          </a:xfrm>
        </p:spPr>
        <p:txBody>
          <a:bodyPr/>
          <a:lstStyle/>
          <a:p>
            <a:r>
              <a:rPr lang="en-US" dirty="0"/>
              <a:t>Clients express how grateful they are that services are being provided closer to them rather than having to go to the nearest </a:t>
            </a:r>
            <a:r>
              <a:rPr lang="en-US" dirty="0" err="1"/>
              <a:t>CareerForce</a:t>
            </a:r>
            <a:r>
              <a:rPr lang="en-US" dirty="0"/>
              <a:t> Location, which can be as far as 1-2 hours drive or more in Rural Northern Minnesota.</a:t>
            </a:r>
          </a:p>
          <a:p>
            <a:r>
              <a:rPr lang="en-US" dirty="0"/>
              <a:t>Clients have also stated they prefer in person meetings versus virtually or over the phone. </a:t>
            </a:r>
          </a:p>
          <a:p>
            <a:endParaRPr lang="en-US" dirty="0"/>
          </a:p>
        </p:txBody>
      </p:sp>
      <p:sp>
        <p:nvSpPr>
          <p:cNvPr id="6" name="Title 5">
            <a:extLst>
              <a:ext uri="{FF2B5EF4-FFF2-40B4-BE49-F238E27FC236}">
                <a16:creationId xmlns:a16="http://schemas.microsoft.com/office/drawing/2014/main" id="{4F38652A-E3BC-421E-A7C3-BBDADC436897}"/>
              </a:ext>
            </a:extLst>
          </p:cNvPr>
          <p:cNvSpPr>
            <a:spLocks noGrp="1"/>
          </p:cNvSpPr>
          <p:nvPr>
            <p:ph type="title"/>
          </p:nvPr>
        </p:nvSpPr>
        <p:spPr/>
        <p:txBody>
          <a:bodyPr/>
          <a:lstStyle/>
          <a:p>
            <a:r>
              <a:rPr lang="en-US" dirty="0"/>
              <a:t>Results</a:t>
            </a:r>
          </a:p>
        </p:txBody>
      </p:sp>
    </p:spTree>
    <p:extLst>
      <p:ext uri="{BB962C8B-B14F-4D97-AF65-F5344CB8AC3E}">
        <p14:creationId xmlns:p14="http://schemas.microsoft.com/office/powerpoint/2010/main" val="1782746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DBEB470B-D044-40D0-B1F7-7B34496DB296}"/>
              </a:ext>
            </a:extLst>
          </p:cNvPr>
          <p:cNvSpPr>
            <a:spLocks noGrp="1"/>
          </p:cNvSpPr>
          <p:nvPr>
            <p:ph idx="1"/>
          </p:nvPr>
        </p:nvSpPr>
        <p:spPr>
          <a:xfrm>
            <a:off x="1097280" y="1700463"/>
            <a:ext cx="10058400" cy="4214666"/>
          </a:xfrm>
        </p:spPr>
        <p:txBody>
          <a:bodyPr>
            <a:normAutofit/>
          </a:bodyPr>
          <a:lstStyle/>
          <a:p>
            <a:r>
              <a:rPr lang="en-US" dirty="0"/>
              <a:t>The Pandemic has temporarily changed the way we are doing mobile services. Staff </a:t>
            </a:r>
            <a:r>
              <a:rPr lang="en-US"/>
              <a:t>are now </a:t>
            </a:r>
            <a:r>
              <a:rPr lang="en-US" dirty="0"/>
              <a:t>travelling by appointment only to complete essential services and are equipped with  PPE for both customers and themselves.</a:t>
            </a:r>
          </a:p>
          <a:p>
            <a:r>
              <a:rPr lang="en-US" dirty="0"/>
              <a:t>Job Counselors are offering services for all programs. In fact, we have been able to move into virtual services smoothly as we were already familiar with the virtual platforms and we already had the needed technology. </a:t>
            </a:r>
          </a:p>
          <a:p>
            <a:r>
              <a:rPr lang="en-US" dirty="0"/>
              <a:t>We are doing our best to continue to meet clients where they are at whether that be in person, by appointment only or virtually. We are fully equipped to stay up to date with the current challenges that the Pandemic brings, the Pandemic has not slowed us down. 	</a:t>
            </a:r>
          </a:p>
        </p:txBody>
      </p:sp>
      <p:sp>
        <p:nvSpPr>
          <p:cNvPr id="2" name="Title 1">
            <a:extLst>
              <a:ext uri="{FF2B5EF4-FFF2-40B4-BE49-F238E27FC236}">
                <a16:creationId xmlns:a16="http://schemas.microsoft.com/office/drawing/2014/main" id="{43DD21B4-4DD5-4347-B047-A1CDEDEF88A6}"/>
              </a:ext>
            </a:extLst>
          </p:cNvPr>
          <p:cNvSpPr>
            <a:spLocks noGrp="1"/>
          </p:cNvSpPr>
          <p:nvPr>
            <p:ph type="title"/>
          </p:nvPr>
        </p:nvSpPr>
        <p:spPr>
          <a:xfrm>
            <a:off x="1097280" y="942871"/>
            <a:ext cx="10058400" cy="587584"/>
          </a:xfrm>
        </p:spPr>
        <p:txBody>
          <a:bodyPr anchor="ctr">
            <a:normAutofit/>
          </a:bodyPr>
          <a:lstStyle/>
          <a:p>
            <a:r>
              <a:rPr lang="en-US" dirty="0"/>
              <a:t>Services Since the COVID-19 Pandemic</a:t>
            </a:r>
          </a:p>
        </p:txBody>
      </p:sp>
    </p:spTree>
    <p:extLst>
      <p:ext uri="{BB962C8B-B14F-4D97-AF65-F5344CB8AC3E}">
        <p14:creationId xmlns:p14="http://schemas.microsoft.com/office/powerpoint/2010/main" val="364572340"/>
      </p:ext>
    </p:extLst>
  </p:cSld>
  <p:clrMapOvr>
    <a:masterClrMapping/>
  </p:clrMapOvr>
</p:sld>
</file>

<file path=ppt/theme/theme1.xml><?xml version="1.0" encoding="utf-8"?>
<a:theme xmlns:a="http://schemas.openxmlformats.org/drawingml/2006/main" name="RetrospectVTI">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ales Pitch" id="{BA0280BF-E6B4-464B-BF28-F0D2A23065D1}" vid="{A1F0DEB3-06CD-4A85-8D08-B66BE056CE0F}"/>
    </a:ext>
  </a:extLst>
</a:theme>
</file>

<file path=docProps/app.xml><?xml version="1.0" encoding="utf-8"?>
<Properties xmlns="http://schemas.openxmlformats.org/officeDocument/2006/extended-properties" xmlns:vt="http://schemas.openxmlformats.org/officeDocument/2006/docPropsVTypes">
  <TotalTime>0</TotalTime>
  <Words>875</Words>
  <Application>Microsoft Office PowerPoint</Application>
  <PresentationFormat>Widescreen</PresentationFormat>
  <Paragraphs>75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Corbel</vt:lpstr>
      <vt:lpstr>Wingdings</vt:lpstr>
      <vt:lpstr>RetrospectVTI</vt:lpstr>
      <vt:lpstr>Mobile services</vt:lpstr>
      <vt:lpstr>Rural Minnesota CEP Programs</vt:lpstr>
      <vt:lpstr>Clients served</vt:lpstr>
      <vt:lpstr>Mobile Workforce Services – Bringing our Services to you</vt:lpstr>
      <vt:lpstr>Mobile Workshops</vt:lpstr>
      <vt:lpstr>Reasons why</vt:lpstr>
      <vt:lpstr>How do we provide mobile services?</vt:lpstr>
      <vt:lpstr>Results</vt:lpstr>
      <vt:lpstr>Services Since the COVID-19 Pandemic</vt:lpstr>
      <vt:lpstr>Rural Minnnesota CEP – Bemidji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2020-09-21T20:24:05Z</dcterms:created>
  <dcterms:modified xsi:type="dcterms:W3CDTF">2020-09-22T20:59:02Z</dcterms:modified>
</cp:coreProperties>
</file>