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Lst>
  <p:notesMasterIdLst>
    <p:notesMasterId r:id="rId20"/>
  </p:notesMasterIdLst>
  <p:handoutMasterIdLst>
    <p:handoutMasterId r:id="rId21"/>
  </p:handoutMasterIdLst>
  <p:sldIdLst>
    <p:sldId id="291" r:id="rId5"/>
    <p:sldId id="276" r:id="rId6"/>
    <p:sldId id="278" r:id="rId7"/>
    <p:sldId id="286" r:id="rId8"/>
    <p:sldId id="277" r:id="rId9"/>
    <p:sldId id="280" r:id="rId10"/>
    <p:sldId id="279" r:id="rId11"/>
    <p:sldId id="289" r:id="rId12"/>
    <p:sldId id="269" r:id="rId13"/>
    <p:sldId id="282" r:id="rId14"/>
    <p:sldId id="283" r:id="rId15"/>
    <p:sldId id="290" r:id="rId16"/>
    <p:sldId id="285" r:id="rId17"/>
    <p:sldId id="292" r:id="rId18"/>
    <p:sldId id="274" r:id="rId19"/>
  </p:sldIdLst>
  <p:sldSz cx="12192000" cy="6858000"/>
  <p:notesSz cx="7010400" cy="9296400"/>
  <p:defaultText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CAB"/>
    <a:srgbClr val="000000"/>
    <a:srgbClr val="3FAE2A"/>
    <a:srgbClr val="003865"/>
    <a:srgbClr val="78BE21"/>
    <a:srgbClr val="E8E8E8"/>
    <a:srgbClr val="0D0D0D"/>
    <a:srgbClr val="B20738"/>
    <a:srgbClr val="00A3E2"/>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D455EA-541C-411C-AB8D-E2C23E2220E7}" v="42" dt="2020-09-18T21:28:50.533"/>
    <p1510:client id="{B4A8B90D-70D8-A0DB-9D05-2358AA450D44}" v="17" dt="2020-09-23T03:55:23.4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66486" autoAdjust="0"/>
  </p:normalViewPr>
  <p:slideViewPr>
    <p:cSldViewPr snapToGrid="0">
      <p:cViewPr varScale="1">
        <p:scale>
          <a:sx n="44" d="100"/>
          <a:sy n="44" d="100"/>
        </p:scale>
        <p:origin x="1500" y="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Calibri" panose="020F050202020403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Calibri" panose="020F0502020204030204" pitchFamily="34" charset="0"/>
              </a:rPr>
              <a:t>9/22/2020</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Calibri" panose="020F0502020204030204" pitchFamily="34" charset="0"/>
              </a:defRPr>
            </a:lvl1pPr>
          </a:lstStyle>
          <a:p>
            <a:fld id="{A50CD39D-89B0-4C68-805A-35C75A7C20C8}" type="datetimeFigureOut">
              <a:rPr lang="en-US" smtClean="0"/>
              <a:pPr/>
              <a:t>9/22/2020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Calibri" panose="020F050202020403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kern="1200">
        <a:solidFill>
          <a:schemeClr val="tx1"/>
        </a:solidFill>
        <a:latin typeface="Calibri" panose="020F0502020204030204" pitchFamily="34" charset="0"/>
        <a:ea typeface="+mn-ea"/>
        <a:cs typeface="+mn-cs"/>
      </a:defRPr>
    </a:lvl1pPr>
    <a:lvl2pPr marL="457178" algn="l" defTabSz="914354" rtl="0" eaLnBrk="1" latinLnBrk="0" hangingPunct="1">
      <a:defRPr sz="1200" kern="1200">
        <a:solidFill>
          <a:schemeClr val="tx1"/>
        </a:solidFill>
        <a:latin typeface="Calibri" panose="020F0502020204030204" pitchFamily="34" charset="0"/>
        <a:ea typeface="+mn-ea"/>
        <a:cs typeface="+mn-cs"/>
      </a:defRPr>
    </a:lvl2pPr>
    <a:lvl3pPr marL="914354" algn="l" defTabSz="914354" rtl="0" eaLnBrk="1" latinLnBrk="0" hangingPunct="1">
      <a:defRPr sz="1200" kern="1200">
        <a:solidFill>
          <a:schemeClr val="tx1"/>
        </a:solidFill>
        <a:latin typeface="Calibri" panose="020F0502020204030204" pitchFamily="34" charset="0"/>
        <a:ea typeface="+mn-ea"/>
        <a:cs typeface="+mn-cs"/>
      </a:defRPr>
    </a:lvl3pPr>
    <a:lvl4pPr marL="1371532" algn="l" defTabSz="914354" rtl="0" eaLnBrk="1" latinLnBrk="0" hangingPunct="1">
      <a:defRPr sz="1200" kern="1200">
        <a:solidFill>
          <a:schemeClr val="tx1"/>
        </a:solidFill>
        <a:latin typeface="Calibri" panose="020F0502020204030204" pitchFamily="34" charset="0"/>
        <a:ea typeface="+mn-ea"/>
        <a:cs typeface="+mn-cs"/>
      </a:defRPr>
    </a:lvl4pPr>
    <a:lvl5pPr marL="1828709" algn="l" defTabSz="914354" rtl="0" eaLnBrk="1" latinLnBrk="0" hangingPunct="1">
      <a:defRPr sz="1200" kern="1200">
        <a:solidFill>
          <a:schemeClr val="tx1"/>
        </a:solidFill>
        <a:latin typeface="Calibri" panose="020F0502020204030204"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areerwise.minnstate.edu/careers/skills.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Welcome everyone and introduce yourself. </a:t>
            </a:r>
            <a:endParaRPr lang="en-US" sz="1200" kern="1200" dirty="0">
              <a:solidFill>
                <a:schemeClr val="tx1"/>
              </a:solidFill>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1835831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Your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brand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is what you put out in the world through the choices and actions within your control. Your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reputation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is how other people interpret your brand.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Another way to say this is that branding is what we project to the world and reputation management is the process of shaping how that world accepts our intended brand. Let’s play with this a little bit.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Ask: What comes to mind when I say Nike? Write down the group's responses.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is Nike’s reputation.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 your reputation is made up of the thoughts that come to people’s minds when they think of you. Just as we demonstrated with the Nike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Reputation is earned by how you do your work, interact with others,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 taking steps to consciously do some personal branding is key. We all have a brand right now whether we are aware of it or not.</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What do you think comes to mind when people think about you? Is it what you want it to be? What kind of changes might you want to make and what actions could you take to change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Branding might include your photo on social media, who follows you, who you follow, what you post, use of color, your personal business card etc. Be highly aware of not only who you want to appeal to but also, being genuine and authentic. (Its not about trying fake people out).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Once you have those items in place, you need to figure out how you will communicate it. You can and should do this in person as well as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 must always be consistent, so that people are not confused or uncertain of what you are trying to communicate.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Review slide for some ideas on communication and demonstrating your brand. Can you think of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Activity: Your Slogan/Tag (phrase) Time: 10 min.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Note: Ask participants to write down a slogan that represents their brand</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is one line phrase for example;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Making safety a fulltime practice for safety manager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Preparing &amp; preventing not repairing &amp; repenting for someone in quality assurance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Igniting passion and realizing potential for a life coach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Note: Have each of them share their slogan and do a brief discussion using questions such as on a scale of 1 to 5 with 5 being the most difficult how would rate how much of a challenge this was? What was challenging?  Is your social media, resume and behavior reflecting your slogan?  If not, what can you do about it?</a:t>
            </a:r>
          </a:p>
        </p:txBody>
      </p:sp>
      <p:sp>
        <p:nvSpPr>
          <p:cNvPr id="4" name="Slide Number Placeholder 3"/>
          <p:cNvSpPr>
            <a:spLocks noGrp="1"/>
          </p:cNvSpPr>
          <p:nvPr>
            <p:ph type="sldNum" sz="quarter" idx="5"/>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4270129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addition to growing your network using the 3 levels, you will also find it helpful to use LinkedIn (LI)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LI is unlike any other tool for networking. It will automatically build you a network, because as you make connections with people you know (you invite them, or they invite you) the system “creates” the other 2 levels for you. LI calls these degrees. So for example if I agree to connect with you. I will become what is called a Connection or a 1</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degree.  However, LI will also automatically make my 1</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degree people your 2</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degree and my 2</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degree people become your 3</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degree. This will occur every time you make a 1</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degree connection. The total of these 3 degrees equals your network using the LI terminology.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you invite someone who is a 2</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degree person and they accept, they become a 1</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degree and yes, you get their 1</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degree people become part of your second-degree people and their 2</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degree people become part of your 3</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degree people.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 can also use LI to filter out companies where your network people are working in, and see what jobs are currently available in those companies, so that you can get some inside information and possibly have the person make a referral for you, find out who the hiring manager is, hand carry your resume to the hiring manager,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Identify a company you are interested in and go to their page on LI. There you will see the names of people who are in your network that are working there. How might that be helpful?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By joining a Group, you can freely communicate with its members, even if they are not in your network.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searching for a job, LI will automatically show who your 1</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level people are at that company. From there you can find who your 2</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level people at the company 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some cases you will see who posted the opening.  LI tells you If the person is linked to you and at which level. You can also filter these people by location.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Note: If time allows, pull up your LI and show examples like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Look for a job you or someone in the class might be interested in from the Home page. Remember, if the type of job selected has absolutely nothing to do with your job, you may not find many or any in your network.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Show them how easily it is to sort through the various listings that appear (Sort By, Date Posted, Features, Company and Experience Level)</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Select a specific job posting and point out any 1</a:t>
            </a:r>
            <a:r>
              <a:rPr kumimoji="0" lang="en-US" sz="1200" b="1" i="1"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level connections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Up at the top of this page showing your 1</a:t>
            </a:r>
            <a:r>
              <a:rPr kumimoji="0" lang="en-US" sz="1200" b="1" i="1"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degree people, you will see the available filters, select 2</a:t>
            </a:r>
            <a:r>
              <a:rPr kumimoji="0" lang="en-US" sz="1200" b="1" i="1"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Level and see if there are any 2</a:t>
            </a:r>
            <a:r>
              <a:rPr kumimoji="0" lang="en-US" sz="1200" b="1" i="1"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level people in your network and point out;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How to Connect with someone to make them a 1</a:t>
            </a:r>
            <a:r>
              <a:rPr kumimoji="0" lang="en-US" sz="1200" b="1" i="1"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Level. Explain that because the person is a 2</a:t>
            </a:r>
            <a:r>
              <a:rPr kumimoji="0" lang="en-US" sz="1200" b="1" i="1"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level linking to them is simple and very likely to be accepted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Point out the shared connections telling them that these are the people you have in common with this 2</a:t>
            </a:r>
            <a:r>
              <a:rPr kumimoji="0" lang="en-US" sz="1200" b="1" i="1"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level person. Tell them they could reach out to one of the shared connections and ask them to introduce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LinkedIn also lets you search for a school of higher education you have attended and very easily see, once their page comes up, the Alumni for the period you attended. Then you can search through alumni by using a key word, job title or company. How can this help you? (Get back n touch, look for people in the companies you are, targeting, conduct informational interviews (if changing careers)).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Note: Demonstrate if time allows: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From Home type in name of a school you attended in search bar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On School page click on Alumni on the left side of the page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Optional - select years you attended</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Demonstrate how to sort using where they live, work, what they do, what they studied, what they are skilled at, and how you are connected. So, if I want to network with someone that works in marketing at 3m in Minneapolis/St. Paul how many possibilities can I find?</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Finally, demonstrate how to search by key words, job title, company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are just a few of the ways in which LI will help you expand and work your network. It can be a goldmine if you use it.</a:t>
            </a:r>
          </a:p>
        </p:txBody>
      </p:sp>
      <p:sp>
        <p:nvSpPr>
          <p:cNvPr id="4" name="Slide Number Placeholder 3"/>
          <p:cNvSpPr>
            <a:spLocks noGrp="1"/>
          </p:cNvSpPr>
          <p:nvPr>
            <p:ph type="sldNum" sz="quarter" idx="5"/>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619505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Note: Ask participants to brainstorm places they could network.  Write the responses on the whiteboard or poster paper. If they simply say everywhere, ask them to be specific. See if you can get to 30. Remember it’s brainstorming, so there are no wrong answers.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Social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LinkedIn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Professional associations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Union halls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 clubs / Networking groups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Spiritual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Where you 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Coffee shops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Fitness centers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Grocery stores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Salons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 fairs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Classes / Continuing 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Former co-workers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Customers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Vendors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Local Chamber of Commerce</a:t>
            </a:r>
          </a:p>
          <a:p>
            <a:endParaRPr lang="en-US" dirty="0"/>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2010230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All the ideas we mentioned today require implementation: don’t just think about them, take 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 in closing, let’s go around the room and have everyone quickly share</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 one action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they are committed to taking to either start networking or increase or improve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Are there any other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Thank you for your participation.  </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2022269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1284842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course is designed to help you gain confidence, learn best practices, and develop strategies to become more effective in networking.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will be discussing these topics.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Note: Review slide</a:t>
            </a:r>
          </a:p>
        </p:txBody>
      </p:sp>
      <p:sp>
        <p:nvSpPr>
          <p:cNvPr id="4" name="Slide Number Placeholder 3"/>
          <p:cNvSpPr>
            <a:spLocks noGrp="1"/>
          </p:cNvSpPr>
          <p:nvPr>
            <p:ph type="sldNum" sz="quarter" idx="5"/>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2493533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case you are wondering why networking is so important here are a couple of reasons</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1</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reason is that networking helps to surface what we call the “Hidden Job Market.” While there are various opinions of the percentage of jobs that are in the “Hidden Job Market” at a minimum it is estimated to be 50% and at the top some say its as high as 80%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means that at least half of the available jobs are not posted. For example as of mid July 2020 according to minnesoatworks.net, which only posts job available in MN, there were 55,548 jobs available. If you add 50% of that number (27,774) that is a new total of 83,322 jobs. So that would indicate that there are on the low end (50%) 27,774 jobs that are available but not posted. If we look at the high end (80%) that would mean there are an additional 44,438 jobs available that aren’t posted.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How do we find them though? Through networking!</a:t>
            </a:r>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261923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reason why networking is important is employers’ want to reduce the risk of hiring someone who won’t work out. If they get a referral from someone they trust and who they know does great work, they are more likely to consider that referral first. They can avoid the crystal ball approach and cut their risk.</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4222190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panose="020F0502020204030204" pitchFamily="34" charset="0"/>
                <a:ea typeface="+mn-ea"/>
                <a:cs typeface="+mn-cs"/>
              </a:rPr>
              <a:t>Talking Points</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mn-cs"/>
              </a:rPr>
              <a:t>Networking is incredibly important in the job search because most jobs are filled through some kind of networking:  introductions, job leads, and informational meetings.</a:t>
            </a:r>
          </a:p>
          <a:p>
            <a:pPr marL="171450"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mn-cs"/>
              </a:rPr>
              <a:t>Let’s engage in an activity where we begin to meet other people:</a:t>
            </a:r>
          </a:p>
          <a:p>
            <a:r>
              <a:rPr lang="en-US" sz="1200" kern="1200" dirty="0">
                <a:solidFill>
                  <a:schemeClr val="tx1"/>
                </a:solidFill>
                <a:effectLst/>
                <a:latin typeface="Calibri" panose="020F0502020204030204" pitchFamily="34" charset="0"/>
                <a:ea typeface="+mn-ea"/>
                <a:cs typeface="+mn-cs"/>
              </a:rPr>
              <a:t> </a:t>
            </a:r>
          </a:p>
          <a:p>
            <a:pPr lvl="0"/>
            <a:r>
              <a:rPr lang="en-US" sz="1200" b="1" kern="1200" dirty="0">
                <a:solidFill>
                  <a:schemeClr val="tx1"/>
                </a:solidFill>
                <a:effectLst/>
                <a:latin typeface="Calibri" panose="020F0502020204030204" pitchFamily="34" charset="0"/>
                <a:ea typeface="+mn-ea"/>
                <a:cs typeface="+mn-cs"/>
              </a:rPr>
              <a:t>Activity Networking 101 Event (Aka “Bingo”) Time 8 min.</a:t>
            </a:r>
          </a:p>
          <a:p>
            <a:pPr marL="228600" lvl="0" indent="-228600">
              <a:buFont typeface="+mj-lt"/>
              <a:buAutoNum type="arabicPeriod"/>
            </a:pPr>
            <a:r>
              <a:rPr lang="en-US" sz="1200" b="1" kern="1200" dirty="0">
                <a:solidFill>
                  <a:schemeClr val="tx1"/>
                </a:solidFill>
                <a:effectLst/>
                <a:latin typeface="Calibri" panose="020F0502020204030204" pitchFamily="34" charset="0"/>
                <a:ea typeface="+mn-ea"/>
                <a:cs typeface="+mn-cs"/>
              </a:rPr>
              <a:t>HO the “Networking 101 Event”</a:t>
            </a:r>
          </a:p>
          <a:p>
            <a:pPr marL="228600" lvl="0" indent="-228600">
              <a:buAutoNum type="arabicPeriod"/>
            </a:pPr>
            <a:r>
              <a:rPr lang="en-US" sz="1200" b="0" i="0" kern="1200" baseline="0" dirty="0">
                <a:solidFill>
                  <a:schemeClr val="tx1"/>
                </a:solidFill>
                <a:effectLst/>
                <a:latin typeface="Calibri" panose="020F0502020204030204" pitchFamily="34" charset="0"/>
                <a:ea typeface="+mn-ea"/>
                <a:cs typeface="+mn-cs"/>
              </a:rPr>
              <a:t>Explain that each participant will go about the room engaging in a brief conversation of 30-60 seconds with one another person in order to get acquainted.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Calibri" panose="020F0502020204030204" pitchFamily="34" charset="0"/>
                <a:ea typeface="+mn-ea"/>
                <a:cs typeface="+mn-cs"/>
              </a:rPr>
              <a:t>Introduce yourselves to each other (your name, your job target, one company you’d like to work for).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Calibri" panose="020F0502020204030204" pitchFamily="34" charset="0"/>
                <a:ea typeface="+mn-ea"/>
                <a:cs typeface="+mn-cs"/>
              </a:rPr>
              <a:t>Do not just give them your sheet and ask simply to ask them to pick one. This is not a race.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Calibri" panose="020F0502020204030204" pitchFamily="34" charset="0"/>
                <a:ea typeface="+mn-ea"/>
                <a:cs typeface="+mn-cs"/>
              </a:rPr>
              <a:t>Have a conversation and listen and ask questions about the item that fits them.</a:t>
            </a:r>
            <a:endParaRPr lang="en-US" sz="1200" b="0" i="0" kern="1200" baseline="0" dirty="0">
              <a:solidFill>
                <a:schemeClr val="tx1"/>
              </a:solidFill>
              <a:effectLst/>
              <a:latin typeface="Calibri" panose="020F0502020204030204" pitchFamily="34" charset="0"/>
              <a:ea typeface="+mn-ea"/>
              <a:cs typeface="+mn-cs"/>
            </a:endParaRPr>
          </a:p>
          <a:p>
            <a:pPr marL="228600" lvl="0" indent="-228600">
              <a:buAutoNum type="arabicPeriod"/>
            </a:pPr>
            <a:r>
              <a:rPr lang="en-US" sz="1200" b="0" i="0" kern="1200" baseline="0" dirty="0">
                <a:solidFill>
                  <a:schemeClr val="tx1"/>
                </a:solidFill>
                <a:effectLst/>
                <a:latin typeface="Calibri" panose="020F0502020204030204" pitchFamily="34" charset="0"/>
                <a:ea typeface="+mn-ea"/>
                <a:cs typeface="+mn-cs"/>
              </a:rPr>
              <a:t>After meeting another person and sharing an item or two from the handout, each participant should move on to meet a different person. Keep this going for as long as possible.</a:t>
            </a:r>
          </a:p>
          <a:p>
            <a:pPr marL="228600" indent="-228600">
              <a:buFont typeface="+mj-lt"/>
              <a:buAutoNum type="arabicPeriod"/>
            </a:pPr>
            <a:r>
              <a:rPr lang="en-US" sz="1200" b="0" i="0" kern="1200" dirty="0">
                <a:solidFill>
                  <a:schemeClr val="tx1"/>
                </a:solidFill>
                <a:effectLst/>
                <a:latin typeface="Calibri" panose="020F0502020204030204" pitchFamily="34" charset="0"/>
                <a:ea typeface="+mn-ea"/>
                <a:cs typeface="+mn-cs"/>
              </a:rPr>
              <a:t>Call participants back to their seats. </a:t>
            </a:r>
          </a:p>
          <a:p>
            <a:pPr marL="228600" indent="-228600">
              <a:buFont typeface="+mj-lt"/>
              <a:buAutoNum type="arabicPeriod"/>
            </a:pPr>
            <a:r>
              <a:rPr lang="en-US" sz="1200" b="0" i="0" kern="1200" dirty="0">
                <a:solidFill>
                  <a:schemeClr val="tx1"/>
                </a:solidFill>
                <a:effectLst/>
                <a:latin typeface="Calibri" panose="020F0502020204030204" pitchFamily="34" charset="0"/>
                <a:ea typeface="+mn-ea"/>
                <a:cs typeface="+mn-cs"/>
              </a:rPr>
              <a:t>Wrap up the activity by saying it demonstrates that in a few brief moments and by expending a little energy, we can learn some interesting and useful things about people and share about ourselves that can help us in our job search.</a:t>
            </a:r>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224429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124"/>
                </a:solidFill>
                <a:effectLst/>
                <a:uLnTx/>
                <a:uFillTx/>
                <a:latin typeface="Times New Roman" panose="02020603050405020304" pitchFamily="18" charset="0"/>
                <a:ea typeface="+mn-ea"/>
                <a:cs typeface="+mn-cs"/>
              </a:rPr>
              <a:t>Networking is first and foremost about establishing mutually beneficial relationships. I repeat, networking is first and foremost about establishing  mutually beneficial relationships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124"/>
                </a:solidFill>
                <a:effectLst/>
                <a:uLnTx/>
                <a:uFillTx/>
                <a:latin typeface="Times New Roman" panose="02020603050405020304" pitchFamily="18" charset="0"/>
                <a:ea typeface="+mn-ea"/>
                <a:cs typeface="+mn-cs"/>
              </a:rPr>
              <a:t>You cannot be effective at networking without having at least the beginning of a relationship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202124"/>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202124"/>
                </a:solidFill>
                <a:effectLst/>
                <a:uLnTx/>
                <a:uFillTx/>
                <a:latin typeface="Times New Roman" panose="02020603050405020304" pitchFamily="18" charset="0"/>
                <a:ea typeface="+mn-ea"/>
                <a:cs typeface="+mn-cs"/>
              </a:rPr>
              <a:t>Activity; How Do We Build Relationships?  Time: 6 min.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124"/>
                </a:solidFill>
                <a:effectLst/>
                <a:uLnTx/>
                <a:uFillTx/>
                <a:latin typeface="Times New Roman" panose="02020603050405020304" pitchFamily="18" charset="0"/>
                <a:ea typeface="+mn-ea"/>
                <a:cs typeface="+mn-cs"/>
              </a:rPr>
              <a:t>We build relationships all the time, right? So how do we do this in other areas of our lives (outside of job search)? Let’s brainstorm by going around he room and having each person offer one idea. As you give them to me, I will write them on the board.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124"/>
                </a:solidFill>
                <a:effectLst/>
                <a:uLnTx/>
                <a:uFillTx/>
                <a:latin typeface="Times New Roman" panose="02020603050405020304" pitchFamily="18" charset="0"/>
                <a:ea typeface="+mn-ea"/>
                <a:cs typeface="+mn-cs"/>
              </a:rPr>
              <a:t>Remember brainstorming means no judgment about any of the ideas!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124"/>
                </a:solidFill>
                <a:effectLst/>
                <a:uLnTx/>
                <a:uFillTx/>
                <a:latin typeface="Times New Roman" panose="02020603050405020304" pitchFamily="18" charset="0"/>
                <a:ea typeface="+mn-ea"/>
                <a:cs typeface="+mn-cs"/>
              </a:rPr>
              <a:t>It might help you to think about an existing relationship and how it came 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202124"/>
                </a:solidFill>
                <a:effectLst/>
                <a:uLnTx/>
                <a:uFillTx/>
                <a:latin typeface="Times New Roman" panose="02020603050405020304" pitchFamily="18" charset="0"/>
                <a:ea typeface="+mn-ea"/>
                <a:cs typeface="+mn-cs"/>
              </a:rPr>
              <a:t>Note: Now discuss a few of the ideas then ask if any of these might apply in a job search situation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124"/>
                </a:solidFill>
                <a:effectLst/>
                <a:uLnTx/>
                <a:uFillTx/>
                <a:latin typeface="Times New Roman" panose="02020603050405020304" pitchFamily="18" charset="0"/>
                <a:ea typeface="+mn-ea"/>
                <a:cs typeface="+mn-cs"/>
              </a:rPr>
              <a:t>Let’s look at a process that can tie these ideas together in a simple way, that is easy to remember.</a:t>
            </a:r>
          </a:p>
        </p:txBody>
      </p:sp>
      <p:sp>
        <p:nvSpPr>
          <p:cNvPr id="4" name="Slide Number Placeholder 3"/>
          <p:cNvSpPr>
            <a:spLocks noGrp="1"/>
          </p:cNvSpPr>
          <p:nvPr>
            <p:ph type="sldNum" sz="quarter" idx="5"/>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2354532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all is said and done, relationships are developed in a few simple steps whether they are personal or professional.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 must get to know the person first. Show your interest in the other person first. Do not talk about yourself as a first step. Learn about the other person.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Step two is the person must like you. Let them get to know you too.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Step three is the person must be able to trust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is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only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Step 4 where you can ask for information or assistance.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 cannot do this in any other order, and you must complete all 4 steps.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was based on a great video you can find on YouTube called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Successful Networking The Ultimate Guide (</a:t>
            </a: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Tedx</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-You Tube) by Christopher </a:t>
            </a: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Barrat</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You might what to look at it. It will help you remember this process.</a:t>
            </a:r>
          </a:p>
        </p:txBody>
      </p:sp>
      <p:sp>
        <p:nvSpPr>
          <p:cNvPr id="4" name="Slide Number Placeholder 3"/>
          <p:cNvSpPr>
            <a:spLocks noGrp="1"/>
          </p:cNvSpPr>
          <p:nvPr>
            <p:ph type="sldNum" sz="quarter" idx="5"/>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444095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Once you develop a relationship you will need to be able to talk with the person about the value you bring to an employer as related to the job you are looking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Your value comes largely from the results you have achieved for the department or the company. So, being able to say for example that you “increased gross profit margins from 20% to 25% within the first year of employment” is impactful right? Or you might mention that as a customer service professional, you answered between 200-300 calls per day and resolved all issues within in 24 hours.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are the same kind of statements you hopefully have on your resume, commonly called accomplishment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discussing experience, remember it doesn’t mean the number of years of experience. It refers to some of the situations you have experienced that demonstrate your capability. For example, a counselor might share that he worked with felons to help them prepare for job search and find suitable work and that after a year, 65% were still successfully working at the same job.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Hard skills are the skills needed to do a job, so if I am a nurse my hard skills might include taking vital signs, administering medication, providing wound care, starting IVs, and inserting catheters.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What might be some of the soft skills a </a:t>
            </a:r>
            <a:r>
              <a:rPr lang="en-US" dirty="0">
                <a:solidFill>
                  <a:prstClr val="black"/>
                </a:solidFill>
                <a:latin typeface="Calibri" panose="020F0502020204030204"/>
              </a:rPr>
              <a:t>nurse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should have? (Ex. Empathy, confidentiality, critical thinking, attention to detail, etc.)</a:t>
            </a:r>
            <a:endParaRPr lang="en-US" sz="1200" b="0" i="0" u="none" strike="noStrike" kern="1200" cap="none" spc="0" normalizeH="0" baseline="0" noProof="0" dirty="0">
              <a:ln>
                <a:noFill/>
              </a:ln>
              <a:solidFill>
                <a:prstClr val="black"/>
              </a:solidFill>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If you have a difficult time understanding what your skills are, you may find it helpful to go to CareerForceMN.com, selecting “Online Tools” from the main menu bar and then select “Take a Skills Assessment”.  ONETonline.org can also be helpful. Just type in the job title you are looking for in the upper right corner and hit enter and you will see a related list of occupations. Pick the one that is closest to what you are looking for and click on it for a detailed job summary where you can identify skills.  Also look at job postings for your specific job and see what skills they looking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 can also go to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https://careerwise.minnstate.edu/careers/skills.html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Note: If you have time show them how they can use this tool or any of the others just mentioned.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Demonstrate the Skills page and briefly cover the various types of skills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Then click on Occupational Skills and show them Industry specific skills and the Competency Models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Next show then how to look up Occupational Skills for Any Industry (see directions on the site)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Note that onetonline.org can also be reached from this site as well</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3398567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Note: Ask participants, How comfortable or confident are they talking about themselves like in a positive way.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Note: Point at each of the faces one at a time and have participants raise their hands when you get to the face that matches their level of confidence.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What is confidence? Where do we get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author and entrepreneur Brendon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Buchard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says, “ The power plant doesn’t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have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power, it makes power.”  We don’t have or possess confidence as human beings; we too must create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Think back to a time when you were starting you career or just learning how to play the piano for example. Did you feel confident? How did you gain confidence? Did someone give it to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 one can give us confidence. They can give us a compliment but not confidence. Confidence comes from inside ourselves and it comes from trying and doing, making mistakes, maybe even failing but learning and trying again and again and again. Confidence builds over time, provided we work at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 take imperfect action, learn from it and operate from the mindset of progress, being more confident every time in someway or another.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 those you who are introverted, keep in mind that your strength is in communicating one on one and in smaller groups of people. You might attend a large networking group for example, but your contact with others in that setting is not with the entire group. It can be with one or two for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Also, if you are an introvert you likely will need more prep time that extroverts, because introverts enjoy thinking things through. Once introverts get going, they build deep relationships and are very effective.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Following the Know, Like, Trust, Ask process will also help alleviate some of your hesitancy.</a:t>
            </a:r>
          </a:p>
        </p:txBody>
      </p:sp>
      <p:sp>
        <p:nvSpPr>
          <p:cNvPr id="4" name="Slide Number Placeholder 3"/>
          <p:cNvSpPr>
            <a:spLocks noGrp="1"/>
          </p:cNvSpPr>
          <p:nvPr>
            <p:ph type="sldNum" sz="quarter" idx="5"/>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4059241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pic>
        <p:nvPicPr>
          <p:cNvPr id="10" name="Picture 9" descr="Collage of Minnesota people and scenery"/>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86747" y="0"/>
            <a:ext cx="6429216" cy="2296149"/>
          </a:xfrm>
          <a:prstGeom prst="rect">
            <a:avLst/>
          </a:prstGeom>
        </p:spPr>
      </p:pic>
      <p:sp>
        <p:nvSpPr>
          <p:cNvPr id="2" name="Rectangle 1"/>
          <p:cNvSpPr/>
          <p:nvPr userDrawn="1"/>
        </p:nvSpPr>
        <p:spPr>
          <a:xfrm>
            <a:off x="0" y="2276516"/>
            <a:ext cx="12192000" cy="3055323"/>
          </a:xfrm>
          <a:prstGeom prst="rect">
            <a:avLst/>
          </a:prstGeom>
          <a:solidFill>
            <a:srgbClr val="005CAB"/>
          </a:solidFill>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2" name="Title 2"/>
          <p:cNvSpPr>
            <a:spLocks noGrp="1"/>
          </p:cNvSpPr>
          <p:nvPr>
            <p:ph type="ctrTitle" hasCustomPrompt="1"/>
          </p:nvPr>
        </p:nvSpPr>
        <p:spPr bwMode="white">
          <a:xfrm>
            <a:off x="266700" y="2623984"/>
            <a:ext cx="11658600" cy="1485725"/>
          </a:xfrm>
          <a:noFill/>
        </p:spPr>
        <p:txBody>
          <a:bodyPr wrap="square" lIns="182870" tIns="91436" rIns="182870" bIns="91436" anchor="ctr">
            <a:normAutofit/>
          </a:bodyPr>
          <a:lstStyle>
            <a:lvl1pPr algn="ctr">
              <a:defRPr sz="3600" b="1">
                <a:solidFill>
                  <a:schemeClr val="bg1"/>
                </a:solidFill>
                <a:latin typeface="Arial"/>
              </a:defRPr>
            </a:lvl1pPr>
          </a:lstStyle>
          <a:p>
            <a:r>
              <a:rPr lang="en-US" dirty="0"/>
              <a:t>Click to enter the slideshow title</a:t>
            </a:r>
          </a:p>
        </p:txBody>
      </p:sp>
      <p:sp>
        <p:nvSpPr>
          <p:cNvPr id="6" name="Text Placeholder 4"/>
          <p:cNvSpPr>
            <a:spLocks noGrp="1"/>
          </p:cNvSpPr>
          <p:nvPr>
            <p:ph type="body" sz="quarter" idx="17" hasCustomPrompt="1"/>
          </p:nvPr>
        </p:nvSpPr>
        <p:spPr bwMode="black">
          <a:xfrm>
            <a:off x="838200" y="4406289"/>
            <a:ext cx="10515600" cy="711465"/>
          </a:xfrm>
        </p:spPr>
        <p:txBody>
          <a:bodyPr>
            <a:normAutofit/>
          </a:bodyPr>
          <a:lstStyle>
            <a:lvl1pPr marL="0" indent="0" algn="ctr">
              <a:buNone/>
              <a:defRPr sz="1900">
                <a:solidFill>
                  <a:schemeClr val="bg1"/>
                </a:solidFill>
                <a:latin typeface="Arial"/>
              </a:defRPr>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a:xfrm>
            <a:off x="275102" y="6356352"/>
            <a:ext cx="1358591" cy="365125"/>
          </a:xfrm>
        </p:spPr>
        <p:txBody>
          <a:bodyPr/>
          <a:lstStyle>
            <a:lvl1pPr>
              <a:defRPr>
                <a:solidFill>
                  <a:schemeClr val="bg2">
                    <a:lumMod val="90000"/>
                  </a:schemeClr>
                </a:solidFill>
                <a:latin typeface="Arial"/>
              </a:defRPr>
            </a:lvl1pPr>
          </a:lstStyle>
          <a:p>
            <a:endParaRPr lang="en-US" dirty="0"/>
          </a:p>
        </p:txBody>
      </p:sp>
      <p:pic>
        <p:nvPicPr>
          <p:cNvPr id="3" name="Picture 2" descr="CareerForce, Minnesota's Career Resourc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2528" y="357724"/>
            <a:ext cx="4259711" cy="1626973"/>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806334" y="2800330"/>
            <a:ext cx="1858809" cy="1858809"/>
          </a:xfrm>
          <a:prstGeom prst="rect">
            <a:avLst/>
          </a:prstGeom>
          <a:noFill/>
          <a:ln w="28575">
            <a:noFill/>
          </a:ln>
        </p:spPr>
        <p:txBody>
          <a:bodyPr anchor="ctr">
            <a:normAutofit/>
          </a:bodyPr>
          <a:lstStyle>
            <a:lvl1pPr marL="0" indent="0" algn="ctr">
              <a:buNone/>
              <a:defRPr sz="1900"/>
            </a:lvl1pPr>
          </a:lstStyle>
          <a:p>
            <a:r>
              <a:rPr lang="en-US" dirty="0"/>
              <a:t>Click Icon to add picture</a:t>
            </a:r>
          </a:p>
        </p:txBody>
      </p:sp>
      <p:sp>
        <p:nvSpPr>
          <p:cNvPr id="15" name="Text Placeholder 4"/>
          <p:cNvSpPr>
            <a:spLocks noGrp="1"/>
          </p:cNvSpPr>
          <p:nvPr>
            <p:ph type="body" sz="quarter" idx="16"/>
          </p:nvPr>
        </p:nvSpPr>
        <p:spPr bwMode="black">
          <a:xfrm>
            <a:off x="2876551" y="2800331"/>
            <a:ext cx="2866328" cy="1858809"/>
          </a:xfrm>
          <a:noFill/>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8" y="2800330"/>
            <a:ext cx="1858809" cy="1858809"/>
          </a:xfrm>
          <a:prstGeom prst="rect">
            <a:avLst/>
          </a:prstGeom>
          <a:noFill/>
          <a:ln w="28575">
            <a:noFill/>
          </a:ln>
        </p:spPr>
        <p:txBody>
          <a:bodyPr anchor="ctr">
            <a:normAutofit/>
          </a:bodyPr>
          <a:lstStyle>
            <a:lvl1pPr marL="0" indent="0" algn="ctr">
              <a:buNone/>
              <a:defRPr sz="1900"/>
            </a:lvl1pPr>
          </a:lstStyle>
          <a:p>
            <a:r>
              <a:rPr lang="en-US" dirty="0"/>
              <a:t>Click Icon to add picture</a:t>
            </a:r>
          </a:p>
        </p:txBody>
      </p:sp>
      <p:sp>
        <p:nvSpPr>
          <p:cNvPr id="17" name="Text Placeholder 6"/>
          <p:cNvSpPr>
            <a:spLocks noGrp="1"/>
          </p:cNvSpPr>
          <p:nvPr>
            <p:ph type="body" sz="quarter" idx="18"/>
          </p:nvPr>
        </p:nvSpPr>
        <p:spPr bwMode="black">
          <a:xfrm>
            <a:off x="8270023" y="2800331"/>
            <a:ext cx="2866328" cy="1858809"/>
          </a:xfrm>
          <a:noFill/>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8" name="Rectangle 10"/>
          <p:cNvSpPr/>
          <p:nvPr userDrawn="1"/>
        </p:nvSpPr>
        <p:spPr bwMode="auto">
          <a:xfrm>
            <a:off x="0" y="1206500"/>
            <a:ext cx="12192000" cy="119256"/>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900"/>
          </a:p>
        </p:txBody>
      </p:sp>
      <p:sp>
        <p:nvSpPr>
          <p:cNvPr id="11" name="Footer Placeholder 6"/>
          <p:cNvSpPr>
            <a:spLocks noGrp="1"/>
          </p:cNvSpPr>
          <p:nvPr>
            <p:ph type="ftr" sz="quarter" idx="3"/>
          </p:nvPr>
        </p:nvSpPr>
        <p:spPr bwMode="black">
          <a:xfrm>
            <a:off x="6324603" y="6356351"/>
            <a:ext cx="5587647" cy="365125"/>
          </a:xfrm>
          <a:prstGeom prst="rect">
            <a:avLst/>
          </a:prstGeom>
        </p:spPr>
        <p:txBody>
          <a:bodyPr anchor="ctr"/>
          <a:lstStyle>
            <a:lvl1pPr algn="r">
              <a:defRPr sz="1200">
                <a:solidFill>
                  <a:srgbClr val="005CAB"/>
                </a:solidFill>
                <a:latin typeface="Arial"/>
              </a:defRPr>
            </a:lvl1pPr>
          </a:lstStyle>
          <a:p>
            <a:r>
              <a:rPr lang="en-US"/>
              <a:t>CareerForceMN.com</a:t>
            </a:r>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rgbClr val="005CAB"/>
        </a:solidFill>
        <a:effectLst/>
      </p:bgPr>
    </p:bg>
    <p:spTree>
      <p:nvGrpSpPr>
        <p:cNvPr id="1" name=""/>
        <p:cNvGrpSpPr/>
        <p:nvPr/>
      </p:nvGrpSpPr>
      <p:grpSpPr>
        <a:xfrm>
          <a:off x="0" y="0"/>
          <a:ext cx="0" cy="0"/>
          <a:chOff x="0" y="0"/>
          <a:chExt cx="0" cy="0"/>
        </a:xfrm>
      </p:grpSpPr>
      <p:sp>
        <p:nvSpPr>
          <p:cNvPr id="12" name="Rounded Rectangular Callout 1"/>
          <p:cNvSpPr/>
          <p:nvPr userDrawn="1"/>
        </p:nvSpPr>
        <p:spPr bwMode="white">
          <a:xfrm>
            <a:off x="866887" y="601819"/>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124" algn="l"/>
              </a:tabLst>
              <a:defRPr sz="5100" baseline="0">
                <a:solidFill>
                  <a:schemeClr val="accent1"/>
                </a:solidFill>
              </a:defRPr>
            </a:lvl1pPr>
          </a:lstStyle>
          <a:p>
            <a:r>
              <a:rPr lang="en-US" dirty="0"/>
              <a:t>“Click to edit quote.”</a:t>
            </a:r>
          </a:p>
        </p:txBody>
      </p:sp>
      <p:sp>
        <p:nvSpPr>
          <p:cNvPr id="8" name="Text Placeholder 3"/>
          <p:cNvSpPr>
            <a:spLocks noGrp="1"/>
          </p:cNvSpPr>
          <p:nvPr>
            <p:ph type="body" sz="quarter" idx="13" hasCustomPrompt="1"/>
          </p:nvPr>
        </p:nvSpPr>
        <p:spPr bwMode="black">
          <a:xfrm>
            <a:off x="1387736" y="4126417"/>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bwMode="white">
          <a:xfrm>
            <a:off x="838202" y="6356352"/>
            <a:ext cx="1358591" cy="365125"/>
          </a:xfrm>
        </p:spPr>
        <p:txBody>
          <a:bodyPr/>
          <a:lstStyle>
            <a:lvl1pPr>
              <a:defRPr>
                <a:solidFill>
                  <a:schemeClr val="bg1"/>
                </a:solidFill>
              </a:defRPr>
            </a:lvl1pPr>
          </a:lstStyle>
          <a:p>
            <a:endParaRPr lang="en-US" dirty="0"/>
          </a:p>
        </p:txBody>
      </p:sp>
      <p:sp>
        <p:nvSpPr>
          <p:cNvPr id="13" name="Footer Placeholder 6"/>
          <p:cNvSpPr>
            <a:spLocks noGrp="1"/>
          </p:cNvSpPr>
          <p:nvPr>
            <p:ph type="ftr" sz="quarter" idx="3"/>
          </p:nvPr>
        </p:nvSpPr>
        <p:spPr bwMode="black">
          <a:xfrm>
            <a:off x="6324603" y="6356351"/>
            <a:ext cx="5587647" cy="365125"/>
          </a:xfrm>
          <a:prstGeom prst="rect">
            <a:avLst/>
          </a:prstGeom>
        </p:spPr>
        <p:txBody>
          <a:bodyPr anchor="ctr"/>
          <a:lstStyle>
            <a:lvl1pPr algn="r">
              <a:defRPr sz="1200">
                <a:solidFill>
                  <a:schemeClr val="bg1"/>
                </a:solidFill>
              </a:defRPr>
            </a:lvl1pPr>
          </a:lstStyle>
          <a:p>
            <a:r>
              <a:rPr lang="en-US"/>
              <a:t>CareerForceMN.com</a:t>
            </a:r>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solidFill>
          <a:srgbClr val="005CAB"/>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7"/>
            <a:ext cx="10515600" cy="1340989"/>
          </a:xfrm>
          <a:solidFill>
            <a:srgbClr val="3FAE2A"/>
          </a:solidFill>
        </p:spPr>
        <p:txBody>
          <a:bodyPr>
            <a:noAutofit/>
          </a:bodyPr>
          <a:lstStyle>
            <a:lvl1pPr algn="ctr">
              <a:tabLst>
                <a:tab pos="3770124" algn="l"/>
              </a:tabLst>
              <a:defRPr sz="7100">
                <a:solidFill>
                  <a:schemeClr val="bg1"/>
                </a:solidFill>
              </a:defRPr>
            </a:lvl1pPr>
          </a:lstStyle>
          <a:p>
            <a:r>
              <a:rPr lang="en-US" dirty="0"/>
              <a:t>Quote or Statement</a:t>
            </a:r>
          </a:p>
        </p:txBody>
      </p:sp>
      <p:sp>
        <p:nvSpPr>
          <p:cNvPr id="10" name="Text Placeholder 2"/>
          <p:cNvSpPr>
            <a:spLocks noGrp="1"/>
          </p:cNvSpPr>
          <p:nvPr>
            <p:ph type="body" sz="quarter" idx="13" hasCustomPrompt="1"/>
          </p:nvPr>
        </p:nvSpPr>
        <p:spPr bwMode="white">
          <a:xfrm>
            <a:off x="838200" y="2925701"/>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endParaRPr lang="en-US" dirty="0"/>
          </a:p>
        </p:txBody>
      </p:sp>
      <p:sp>
        <p:nvSpPr>
          <p:cNvPr id="7" name="Footer Placeholder 6"/>
          <p:cNvSpPr>
            <a:spLocks noGrp="1"/>
          </p:cNvSpPr>
          <p:nvPr>
            <p:ph type="ftr" sz="quarter" idx="3"/>
          </p:nvPr>
        </p:nvSpPr>
        <p:spPr bwMode="black">
          <a:xfrm>
            <a:off x="6324603" y="6356351"/>
            <a:ext cx="5587647" cy="365125"/>
          </a:xfrm>
          <a:prstGeom prst="rect">
            <a:avLst/>
          </a:prstGeom>
        </p:spPr>
        <p:txBody>
          <a:bodyPr anchor="ctr"/>
          <a:lstStyle>
            <a:lvl1pPr algn="r">
              <a:defRPr sz="1200">
                <a:solidFill>
                  <a:schemeClr val="bg1"/>
                </a:solidFill>
              </a:defRPr>
            </a:lvl1pPr>
          </a:lstStyle>
          <a:p>
            <a:r>
              <a:rPr lang="en-US"/>
              <a:t>CareerForceMN.com</a:t>
            </a:r>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rgbClr val="005CAB"/>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1389687"/>
            <a:ext cx="11658600" cy="1340989"/>
          </a:xfrm>
          <a:noFill/>
        </p:spPr>
        <p:txBody>
          <a:bodyPr>
            <a:noAutofit/>
          </a:bodyPr>
          <a:lstStyle>
            <a:lvl1pPr algn="ctr">
              <a:tabLst>
                <a:tab pos="3770124" algn="l"/>
              </a:tabLst>
              <a:defRPr sz="7100">
                <a:solidFill>
                  <a:schemeClr val="bg1"/>
                </a:solidFill>
              </a:defRPr>
            </a:lvl1pPr>
          </a:lstStyle>
          <a:p>
            <a:r>
              <a:rPr lang="en-US" dirty="0"/>
              <a:t>Quote or Statement</a:t>
            </a:r>
          </a:p>
        </p:txBody>
      </p:sp>
      <p:sp>
        <p:nvSpPr>
          <p:cNvPr id="8" name="Text Placeholder 3"/>
          <p:cNvSpPr>
            <a:spLocks noGrp="1"/>
          </p:cNvSpPr>
          <p:nvPr>
            <p:ph type="body" sz="quarter" idx="13" hasCustomPrompt="1"/>
          </p:nvPr>
        </p:nvSpPr>
        <p:spPr bwMode="black">
          <a:xfrm>
            <a:off x="838200" y="2925701"/>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dirty="0"/>
              <a:t>Make a secondary statement here.</a:t>
            </a:r>
          </a:p>
        </p:txBody>
      </p:sp>
      <p:sp>
        <p:nvSpPr>
          <p:cNvPr id="5" name="Footer Placeholder 5"/>
          <p:cNvSpPr>
            <a:spLocks noGrp="1"/>
          </p:cNvSpPr>
          <p:nvPr>
            <p:ph type="ftr" sz="quarter" idx="12"/>
          </p:nvPr>
        </p:nvSpPr>
        <p:spPr bwMode="black">
          <a:xfrm>
            <a:off x="6265512" y="6356351"/>
            <a:ext cx="5587647" cy="365125"/>
          </a:xfrm>
          <a:prstGeom prst="rect">
            <a:avLst/>
          </a:prstGeom>
        </p:spPr>
        <p:txBody>
          <a:bodyPr/>
          <a:lstStyle>
            <a:lvl1pPr>
              <a:defRPr>
                <a:solidFill>
                  <a:srgbClr val="005CAB"/>
                </a:solidFill>
              </a:defRPr>
            </a:lvl1pPr>
          </a:lstStyle>
          <a:p>
            <a:r>
              <a:rPr lang="en-US" dirty="0"/>
              <a:t>CareerForceMN.com</a:t>
            </a:r>
          </a:p>
        </p:txBody>
      </p:sp>
      <p:pic>
        <p:nvPicPr>
          <p:cNvPr id="2" name="Picture 1" descr="CF_MN Career Resource tagline.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067" y="5922433"/>
            <a:ext cx="2243667" cy="685565"/>
          </a:xfrm>
          <a:prstGeom prst="rect">
            <a:avLst/>
          </a:prstGeom>
        </p:spPr>
      </p:pic>
    </p:spTree>
    <p:extLst>
      <p:ext uri="{BB962C8B-B14F-4D97-AF65-F5344CB8AC3E}">
        <p14:creationId xmlns:p14="http://schemas.microsoft.com/office/powerpoint/2010/main" val="3930915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2091647"/>
            <a:ext cx="12192000" cy="1733267"/>
          </a:xfrm>
          <a:prstGeom prst="rect">
            <a:avLst/>
          </a:prstGeom>
          <a:solidFill>
            <a:srgbClr val="005CAB"/>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2091647"/>
            <a:ext cx="11658600" cy="1733267"/>
          </a:xfrm>
          <a:noFill/>
        </p:spPr>
        <p:txBody>
          <a:bodyPr>
            <a:noAutofit/>
          </a:bodyPr>
          <a:lstStyle>
            <a:lvl1pPr algn="ctr">
              <a:tabLst>
                <a:tab pos="3770124" algn="l"/>
              </a:tabLst>
              <a:defRPr sz="7100">
                <a:solidFill>
                  <a:schemeClr val="bg1"/>
                </a:solidFill>
              </a:defRPr>
            </a:lvl1pPr>
          </a:lstStyle>
          <a:p>
            <a:r>
              <a:rPr lang="en-US" dirty="0"/>
              <a:t>Thank you!</a:t>
            </a:r>
          </a:p>
        </p:txBody>
      </p:sp>
      <p:sp>
        <p:nvSpPr>
          <p:cNvPr id="8" name="Text Placeholder 2"/>
          <p:cNvSpPr>
            <a:spLocks noGrp="1"/>
          </p:cNvSpPr>
          <p:nvPr>
            <p:ph type="body" sz="quarter" idx="13" hasCustomPrompt="1"/>
          </p:nvPr>
        </p:nvSpPr>
        <p:spPr bwMode="black">
          <a:xfrm>
            <a:off x="838200" y="3521125"/>
            <a:ext cx="10515600" cy="2681375"/>
          </a:xfrm>
        </p:spPr>
        <p:txBody>
          <a:bodyPr anchor="ctr"/>
          <a:lstStyle>
            <a:lvl1pPr marL="0" indent="0" algn="ctr">
              <a:lnSpc>
                <a:spcPct val="100000"/>
              </a:lnSpc>
              <a:spcBef>
                <a:spcPts val="0"/>
              </a:spcBef>
              <a:buNone/>
              <a:defRPr baseline="0">
                <a:solidFill>
                  <a:schemeClr val="tx2"/>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endParaRPr lang="en-US" dirty="0"/>
          </a:p>
        </p:txBody>
      </p:sp>
      <p:sp>
        <p:nvSpPr>
          <p:cNvPr id="5" name="Footer Placeholder 4"/>
          <p:cNvSpPr>
            <a:spLocks noGrp="1"/>
          </p:cNvSpPr>
          <p:nvPr>
            <p:ph type="ftr" sz="quarter" idx="12"/>
          </p:nvPr>
        </p:nvSpPr>
        <p:spPr bwMode="black">
          <a:xfrm>
            <a:off x="6231646" y="6356351"/>
            <a:ext cx="5587647" cy="365125"/>
          </a:xfrm>
          <a:prstGeom prst="rect">
            <a:avLst/>
          </a:prstGeom>
        </p:spPr>
        <p:txBody>
          <a:bodyPr/>
          <a:lstStyle>
            <a:lvl1pPr>
              <a:defRPr>
                <a:solidFill>
                  <a:srgbClr val="005CAB"/>
                </a:solidFill>
              </a:defRPr>
            </a:lvl1pPr>
          </a:lstStyle>
          <a:p>
            <a:r>
              <a:rPr lang="en-US"/>
              <a:t>CareerForceMN.com</a:t>
            </a:r>
            <a:endParaRPr lang="en-US" dirty="0"/>
          </a:p>
        </p:txBody>
      </p:sp>
      <p:sp>
        <p:nvSpPr>
          <p:cNvPr id="6" name="Rectangle 6"/>
          <p:cNvSpPr/>
          <p:nvPr userDrawn="1"/>
        </p:nvSpPr>
        <p:spPr bwMode="white">
          <a:xfrm>
            <a:off x="0" y="1"/>
            <a:ext cx="12192000" cy="2048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9" name="Picture 8" descr="CareerForce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4633" y="656890"/>
            <a:ext cx="3602567" cy="863512"/>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solidFill>
          <a:srgbClr val="005CAB"/>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124" algn="l"/>
              </a:tabLst>
              <a:defRPr sz="71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a:xfrm>
            <a:off x="364069" y="6356352"/>
            <a:ext cx="1358591" cy="365125"/>
          </a:xfrm>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bwMode="white">
          <a:xfrm>
            <a:off x="6146979" y="6356351"/>
            <a:ext cx="5587647" cy="365125"/>
          </a:xfrm>
          <a:prstGeom prst="rect">
            <a:avLst/>
          </a:prstGeom>
        </p:spPr>
        <p:txBody>
          <a:bodyPr/>
          <a:lstStyle>
            <a:lvl1pPr>
              <a:defRPr>
                <a:solidFill>
                  <a:schemeClr val="bg1"/>
                </a:solidFill>
              </a:defRPr>
            </a:lvl1pPr>
          </a:lstStyle>
          <a:p>
            <a:r>
              <a:rPr lang="en-US"/>
              <a:t>CareerForceMN.com</a:t>
            </a:r>
            <a:endParaRPr lang="en-US" dirty="0"/>
          </a:p>
        </p:txBody>
      </p:sp>
      <p:sp>
        <p:nvSpPr>
          <p:cNvPr id="8" name="Rectangle 7"/>
          <p:cNvSpPr/>
          <p:nvPr userDrawn="1"/>
        </p:nvSpPr>
        <p:spPr bwMode="white">
          <a:xfrm>
            <a:off x="0" y="2"/>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9" name="Picture 8" descr="CareerForce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167" y="335157"/>
            <a:ext cx="3602567" cy="863512"/>
          </a:xfrm>
          <a:prstGeom prst="rect">
            <a:avLst/>
          </a:prstGeom>
        </p:spPr>
      </p:pic>
    </p:spTree>
    <p:extLst>
      <p:ext uri="{BB962C8B-B14F-4D97-AF65-F5344CB8AC3E}">
        <p14:creationId xmlns:p14="http://schemas.microsoft.com/office/powerpoint/2010/main" val="2109608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rgbClr val="005CAB"/>
        </a:solidFill>
        <a:effectLst/>
      </p:bgPr>
    </p:bg>
    <p:spTree>
      <p:nvGrpSpPr>
        <p:cNvPr id="1" name=""/>
        <p:cNvGrpSpPr/>
        <p:nvPr/>
      </p:nvGrpSpPr>
      <p:grpSpPr>
        <a:xfrm>
          <a:off x="0" y="0"/>
          <a:ext cx="0" cy="0"/>
          <a:chOff x="0" y="0"/>
          <a:chExt cx="0" cy="0"/>
        </a:xfrm>
      </p:grpSpPr>
      <p:pic>
        <p:nvPicPr>
          <p:cNvPr id="4" name="Picture 3" descr="Title slides4.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3" name="Title 2"/>
          <p:cNvSpPr>
            <a:spLocks noGrp="1"/>
          </p:cNvSpPr>
          <p:nvPr>
            <p:ph type="ctrTitle" hasCustomPrompt="1"/>
          </p:nvPr>
        </p:nvSpPr>
        <p:spPr bwMode="black">
          <a:xfrm>
            <a:off x="6194777" y="2300112"/>
            <a:ext cx="5518856" cy="2242813"/>
          </a:xfrm>
          <a:noFill/>
        </p:spPr>
        <p:txBody>
          <a:bodyPr wrap="square" lIns="182870" tIns="91436" rIns="182870" bIns="91436" anchor="ctr">
            <a:normAutofit/>
          </a:bodyPr>
          <a:lstStyle>
            <a:lvl1pPr algn="ctr">
              <a:defRPr sz="3600" b="1">
                <a:solidFill>
                  <a:schemeClr val="bg1"/>
                </a:solidFill>
                <a:latin typeface="Arial"/>
              </a:defRPr>
            </a:lvl1pPr>
          </a:lstStyle>
          <a:p>
            <a:r>
              <a:rPr lang="en-US" dirty="0"/>
              <a:t>Click to enter the slideshow title</a:t>
            </a:r>
          </a:p>
        </p:txBody>
      </p:sp>
      <p:sp>
        <p:nvSpPr>
          <p:cNvPr id="8" name="Text Placeholder 4"/>
          <p:cNvSpPr>
            <a:spLocks noGrp="1"/>
          </p:cNvSpPr>
          <p:nvPr>
            <p:ph type="body" sz="quarter" idx="17" hasCustomPrompt="1"/>
          </p:nvPr>
        </p:nvSpPr>
        <p:spPr bwMode="black">
          <a:xfrm>
            <a:off x="6194778" y="5104187"/>
            <a:ext cx="5159022" cy="539175"/>
          </a:xfrm>
        </p:spPr>
        <p:txBody>
          <a:bodyPr>
            <a:normAutofit/>
          </a:bodyPr>
          <a:lstStyle>
            <a:lvl1pPr marL="0" indent="0" algn="ctr">
              <a:buNone/>
              <a:defRPr sz="2400">
                <a:solidFill>
                  <a:schemeClr val="bg1"/>
                </a:solidFill>
                <a:latin typeface="Arial"/>
              </a:defRPr>
            </a:lvl1pPr>
          </a:lstStyle>
          <a:p>
            <a:pPr lvl="0"/>
            <a:r>
              <a:rPr lang="en-US" dirty="0" err="1"/>
              <a:t>Firstname</a:t>
            </a:r>
            <a:r>
              <a:rPr lang="en-US" dirty="0"/>
              <a:t> </a:t>
            </a:r>
            <a:r>
              <a:rPr lang="en-US" dirty="0" err="1"/>
              <a:t>Lastname</a:t>
            </a:r>
            <a:r>
              <a:rPr lang="en-US" dirty="0"/>
              <a:t> | Job Title</a:t>
            </a:r>
          </a:p>
        </p:txBody>
      </p:sp>
      <p:sp>
        <p:nvSpPr>
          <p:cNvPr id="9" name="Date Placeholder 5"/>
          <p:cNvSpPr>
            <a:spLocks noGrp="1"/>
          </p:cNvSpPr>
          <p:nvPr>
            <p:ph type="dt" sz="half" idx="15"/>
          </p:nvPr>
        </p:nvSpPr>
        <p:spPr bwMode="black">
          <a:xfrm>
            <a:off x="275102" y="6356352"/>
            <a:ext cx="1358591" cy="365125"/>
          </a:xfrm>
        </p:spPr>
        <p:txBody>
          <a:bodyPr/>
          <a:lstStyle>
            <a:lvl1pPr>
              <a:defRPr>
                <a:solidFill>
                  <a:schemeClr val="bg1"/>
                </a:solidFill>
                <a:latin typeface="Arial"/>
              </a:defRPr>
            </a:lvl1pPr>
          </a:lstStyle>
          <a:p>
            <a:endParaRPr lang="en-US" dirty="0"/>
          </a:p>
        </p:txBody>
      </p:sp>
      <p:sp>
        <p:nvSpPr>
          <p:cNvPr id="12" name="Footer Placeholder 6"/>
          <p:cNvSpPr>
            <a:spLocks noGrp="1"/>
          </p:cNvSpPr>
          <p:nvPr>
            <p:ph type="ftr" sz="quarter" idx="3"/>
          </p:nvPr>
        </p:nvSpPr>
        <p:spPr bwMode="black">
          <a:xfrm>
            <a:off x="6324603" y="6356351"/>
            <a:ext cx="5587647" cy="365125"/>
          </a:xfrm>
          <a:prstGeom prst="rect">
            <a:avLst/>
          </a:prstGeom>
        </p:spPr>
        <p:txBody>
          <a:bodyPr anchor="ctr"/>
          <a:lstStyle>
            <a:lvl1pPr algn="r">
              <a:defRPr sz="1200">
                <a:solidFill>
                  <a:schemeClr val="bg1"/>
                </a:solidFill>
                <a:latin typeface="Arial"/>
              </a:defRPr>
            </a:lvl1pPr>
          </a:lstStyle>
          <a:p>
            <a:r>
              <a:rPr lang="en-US"/>
              <a:t>CareerForceMN.com</a:t>
            </a:r>
            <a:endParaRPr lang="en-US" dirty="0"/>
          </a:p>
        </p:txBody>
      </p:sp>
      <p:pic>
        <p:nvPicPr>
          <p:cNvPr id="2" name="Picture 1" descr="CareerForce, Minnesota's Career Resource" title="CareerForc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0931" y="309002"/>
            <a:ext cx="4178610" cy="1595997"/>
          </a:xfrm>
          <a:prstGeom prst="rect">
            <a:avLst/>
          </a:prstGeom>
        </p:spPr>
      </p:pic>
    </p:spTree>
    <p:extLst>
      <p:ext uri="{BB962C8B-B14F-4D97-AF65-F5344CB8AC3E}">
        <p14:creationId xmlns:p14="http://schemas.microsoft.com/office/powerpoint/2010/main" val="3697389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rgbClr val="005CAB"/>
        </a:solidFill>
        <a:effectLst/>
      </p:bgPr>
    </p:bg>
    <p:spTree>
      <p:nvGrpSpPr>
        <p:cNvPr id="1" name=""/>
        <p:cNvGrpSpPr/>
        <p:nvPr/>
      </p:nvGrpSpPr>
      <p:grpSpPr>
        <a:xfrm>
          <a:off x="0" y="0"/>
          <a:ext cx="0" cy="0"/>
          <a:chOff x="0" y="0"/>
          <a:chExt cx="0" cy="0"/>
        </a:xfrm>
      </p:grpSpPr>
      <p:pic>
        <p:nvPicPr>
          <p:cNvPr id="21" name="Picture 20" descr="Image of Woman on headset" title="CareerForce, Minnesota's Career Resour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7" name="Rectangle 6"/>
          <p:cNvSpPr/>
          <p:nvPr userDrawn="1"/>
        </p:nvSpPr>
        <p:spPr>
          <a:xfrm>
            <a:off x="4600222" y="4529668"/>
            <a:ext cx="7591778" cy="860779"/>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spcCol="0" rtlCol="0" anchor="ctr"/>
          <a:lstStyle/>
          <a:p>
            <a:pPr algn="ctr"/>
            <a:endParaRPr lang="en-US"/>
          </a:p>
        </p:txBody>
      </p:sp>
      <p:sp>
        <p:nvSpPr>
          <p:cNvPr id="10" name="Text Placeholder 4"/>
          <p:cNvSpPr>
            <a:spLocks noGrp="1"/>
          </p:cNvSpPr>
          <p:nvPr>
            <p:ph type="body" sz="quarter" idx="17" hasCustomPrompt="1"/>
          </p:nvPr>
        </p:nvSpPr>
        <p:spPr bwMode="black">
          <a:xfrm>
            <a:off x="4572000" y="4684889"/>
            <a:ext cx="7620000" cy="662139"/>
          </a:xfrm>
        </p:spPr>
        <p:txBody>
          <a:bodyPr>
            <a:normAutofit/>
          </a:bodyPr>
          <a:lstStyle>
            <a:lvl1pPr marL="0" indent="0" algn="ctr">
              <a:buNone/>
              <a:defRPr sz="2400">
                <a:solidFill>
                  <a:schemeClr val="bg1"/>
                </a:solidFill>
                <a:latin typeface="Arial"/>
              </a:defRPr>
            </a:lvl1pPr>
          </a:lstStyle>
          <a:p>
            <a:pPr lvl="0"/>
            <a:r>
              <a:rPr lang="en-US" dirty="0" err="1"/>
              <a:t>Firstname</a:t>
            </a:r>
            <a:r>
              <a:rPr lang="en-US" dirty="0"/>
              <a:t> </a:t>
            </a:r>
            <a:r>
              <a:rPr lang="en-US" dirty="0" err="1"/>
              <a:t>Lastname</a:t>
            </a:r>
            <a:r>
              <a:rPr lang="en-US" dirty="0"/>
              <a:t> | Job Title</a:t>
            </a:r>
          </a:p>
        </p:txBody>
      </p:sp>
      <p:sp>
        <p:nvSpPr>
          <p:cNvPr id="12" name="Date Placeholder 5"/>
          <p:cNvSpPr>
            <a:spLocks noGrp="1"/>
          </p:cNvSpPr>
          <p:nvPr>
            <p:ph type="dt" sz="half" idx="15"/>
          </p:nvPr>
        </p:nvSpPr>
        <p:spPr bwMode="black">
          <a:xfrm>
            <a:off x="275102" y="6356352"/>
            <a:ext cx="1358591" cy="365125"/>
          </a:xfrm>
        </p:spPr>
        <p:txBody>
          <a:bodyPr/>
          <a:lstStyle>
            <a:lvl1pPr>
              <a:defRPr>
                <a:solidFill>
                  <a:schemeClr val="bg1"/>
                </a:solidFill>
                <a:latin typeface="Arial"/>
              </a:defRPr>
            </a:lvl1pPr>
          </a:lstStyle>
          <a:p>
            <a:endParaRPr lang="en-US" dirty="0"/>
          </a:p>
        </p:txBody>
      </p:sp>
      <p:sp>
        <p:nvSpPr>
          <p:cNvPr id="13" name="Footer Placeholder 6"/>
          <p:cNvSpPr>
            <a:spLocks noGrp="1"/>
          </p:cNvSpPr>
          <p:nvPr>
            <p:ph type="ftr" sz="quarter" idx="3"/>
          </p:nvPr>
        </p:nvSpPr>
        <p:spPr bwMode="black">
          <a:xfrm>
            <a:off x="6324603" y="6356351"/>
            <a:ext cx="5587647" cy="365125"/>
          </a:xfrm>
          <a:prstGeom prst="rect">
            <a:avLst/>
          </a:prstGeom>
        </p:spPr>
        <p:txBody>
          <a:bodyPr anchor="ctr"/>
          <a:lstStyle>
            <a:lvl1pPr algn="r">
              <a:defRPr sz="1200">
                <a:solidFill>
                  <a:schemeClr val="bg1"/>
                </a:solidFill>
                <a:latin typeface="Arial"/>
              </a:defRPr>
            </a:lvl1pPr>
          </a:lstStyle>
          <a:p>
            <a:r>
              <a:rPr lang="en-US"/>
              <a:t>CareerForceMN.com</a:t>
            </a:r>
            <a:endParaRPr lang="en-US" dirty="0"/>
          </a:p>
        </p:txBody>
      </p:sp>
      <p:sp>
        <p:nvSpPr>
          <p:cNvPr id="17" name="Title 2"/>
          <p:cNvSpPr>
            <a:spLocks noGrp="1"/>
          </p:cNvSpPr>
          <p:nvPr>
            <p:ph type="ctrTitle" hasCustomPrompt="1"/>
          </p:nvPr>
        </p:nvSpPr>
        <p:spPr bwMode="black">
          <a:xfrm>
            <a:off x="5051778" y="2505275"/>
            <a:ext cx="6845300" cy="1317983"/>
          </a:xfrm>
          <a:noFill/>
        </p:spPr>
        <p:txBody>
          <a:bodyPr wrap="square" lIns="182870" tIns="91436" rIns="182870" bIns="91436" anchor="ctr">
            <a:normAutofit/>
          </a:bodyPr>
          <a:lstStyle>
            <a:lvl1pPr algn="ctr">
              <a:defRPr sz="4800" b="0">
                <a:solidFill>
                  <a:schemeClr val="bg1"/>
                </a:solidFill>
                <a:latin typeface="Arial"/>
              </a:defRPr>
            </a:lvl1pPr>
          </a:lstStyle>
          <a:p>
            <a:r>
              <a:rPr lang="en-US" dirty="0"/>
              <a:t>Click to enter the slideshow title</a:t>
            </a:r>
          </a:p>
        </p:txBody>
      </p:sp>
      <p:sp>
        <p:nvSpPr>
          <p:cNvPr id="18" name="Date Placeholder 5"/>
          <p:cNvSpPr txBox="1">
            <a:spLocks/>
          </p:cNvSpPr>
          <p:nvPr userDrawn="1"/>
        </p:nvSpPr>
        <p:spPr bwMode="black">
          <a:xfrm>
            <a:off x="275102" y="6356352"/>
            <a:ext cx="1358591" cy="365125"/>
          </a:xfrm>
          <a:prstGeom prst="rect">
            <a:avLst/>
          </a:prstGeom>
        </p:spPr>
        <p:txBody>
          <a:bodyPr vert="horz" lIns="91436" tIns="45718" rIns="91436" bIns="45718" rtlCol="0" anchor="ctr"/>
          <a:lstStyle>
            <a:defPPr>
              <a:defRPr lang="en-US"/>
            </a:defPPr>
            <a:lvl1pPr marL="0" algn="l" defTabSz="914354" rtl="0" eaLnBrk="1" latinLnBrk="0" hangingPunct="1">
              <a:defRPr sz="1200" kern="1200">
                <a:solidFill>
                  <a:schemeClr val="bg2">
                    <a:lumMod val="90000"/>
                  </a:schemeClr>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fld id="{D7ED242C-24FB-43A0-BCB6-43756FC812F6}" type="datetime1">
              <a:rPr lang="en-US" smtClean="0"/>
              <a:pPr/>
              <a:t>9/22/2020</a:t>
            </a:fld>
            <a:endParaRPr lang="en-US" dirty="0"/>
          </a:p>
        </p:txBody>
      </p:sp>
      <p:sp>
        <p:nvSpPr>
          <p:cNvPr id="19" name="Footer Placeholder 6"/>
          <p:cNvSpPr txBox="1">
            <a:spLocks/>
          </p:cNvSpPr>
          <p:nvPr userDrawn="1"/>
        </p:nvSpPr>
        <p:spPr bwMode="black">
          <a:xfrm>
            <a:off x="6324603" y="6356351"/>
            <a:ext cx="5587647"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r>
              <a:rPr lang="en-US" dirty="0" err="1"/>
              <a:t>CareerForceMN.com</a:t>
            </a:r>
            <a:endParaRPr lang="en-US" dirty="0"/>
          </a:p>
        </p:txBody>
      </p:sp>
      <p:pic>
        <p:nvPicPr>
          <p:cNvPr id="20" name="Picture 19" title="CareerForce, Minnesota's Career Resourc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2529" y="188392"/>
            <a:ext cx="3893272" cy="1487014"/>
          </a:xfrm>
          <a:prstGeom prst="rect">
            <a:avLst/>
          </a:prstGeom>
        </p:spPr>
      </p:pic>
    </p:spTree>
    <p:extLst>
      <p:ext uri="{BB962C8B-B14F-4D97-AF65-F5344CB8AC3E}">
        <p14:creationId xmlns:p14="http://schemas.microsoft.com/office/powerpoint/2010/main" val="1788824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1"/>
          <p:cNvSpPr/>
          <p:nvPr userDrawn="1"/>
        </p:nvSpPr>
        <p:spPr bwMode="black">
          <a:xfrm>
            <a:off x="0" y="0"/>
            <a:ext cx="12188952" cy="1216152"/>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6" name="Title 2"/>
          <p:cNvSpPr txBox="1">
            <a:spLocks/>
          </p:cNvSpPr>
          <p:nvPr userDrawn="1"/>
        </p:nvSpPr>
        <p:spPr bwMode="white">
          <a:xfrm>
            <a:off x="838200" y="127"/>
            <a:ext cx="10515600" cy="1216025"/>
          </a:xfrm>
          <a:prstGeom prst="rect">
            <a:avLst/>
          </a:prstGeom>
          <a:noFill/>
        </p:spPr>
        <p:txBody>
          <a:bodyPr vert="horz" lIns="0" tIns="45718" rIns="0" bIns="45718" rtlCol="0" anchor="ctr">
            <a:normAutofit/>
          </a:bodyPr>
          <a:lstStyle>
            <a:lvl1pPr algn="r" defTabSz="914354"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Click to edit Master title style</a:t>
            </a:r>
          </a:p>
        </p:txBody>
      </p:sp>
      <p:sp>
        <p:nvSpPr>
          <p:cNvPr id="8" name="Rectangle 7"/>
          <p:cNvSpPr/>
          <p:nvPr userDrawn="1"/>
        </p:nvSpPr>
        <p:spPr>
          <a:xfrm>
            <a:off x="0" y="1158875"/>
            <a:ext cx="12192000" cy="118533"/>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oter Placeholder 6"/>
          <p:cNvSpPr>
            <a:spLocks noGrp="1"/>
          </p:cNvSpPr>
          <p:nvPr>
            <p:ph type="ftr" sz="quarter" idx="3"/>
          </p:nvPr>
        </p:nvSpPr>
        <p:spPr bwMode="black">
          <a:xfrm>
            <a:off x="6324603" y="6356351"/>
            <a:ext cx="5587647" cy="365125"/>
          </a:xfrm>
          <a:prstGeom prst="rect">
            <a:avLst/>
          </a:prstGeom>
        </p:spPr>
        <p:txBody>
          <a:bodyPr anchor="ctr"/>
          <a:lstStyle>
            <a:lvl1pPr algn="r">
              <a:defRPr sz="1200">
                <a:solidFill>
                  <a:srgbClr val="005CAB"/>
                </a:solidFill>
                <a:latin typeface="Arial"/>
              </a:defRPr>
            </a:lvl1pPr>
          </a:lstStyle>
          <a:p>
            <a:r>
              <a:rPr lang="en-US"/>
              <a:t>CareerForceMN.com</a:t>
            </a:r>
            <a:endParaRPr lang="en-US" dirty="0"/>
          </a:p>
        </p:txBody>
      </p:sp>
    </p:spTree>
    <p:extLst>
      <p:ext uri="{BB962C8B-B14F-4D97-AF65-F5344CB8AC3E}">
        <p14:creationId xmlns:p14="http://schemas.microsoft.com/office/powerpoint/2010/main" val="2477278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dirty="0"/>
              <a:t>Click to edit Master title style</a:t>
            </a:r>
          </a:p>
        </p:txBody>
      </p:sp>
      <p:sp>
        <p:nvSpPr>
          <p:cNvPr id="6" name="Picture Placeholder 3"/>
          <p:cNvSpPr>
            <a:spLocks noGrp="1"/>
          </p:cNvSpPr>
          <p:nvPr>
            <p:ph type="pic" sz="quarter" idx="13" hasCustomPrompt="1"/>
          </p:nvPr>
        </p:nvSpPr>
        <p:spPr bwMode="gray">
          <a:xfrm>
            <a:off x="1572815" y="1964394"/>
            <a:ext cx="2332191" cy="2332191"/>
          </a:xfrm>
          <a:prstGeom prst="ellipse">
            <a:avLst/>
          </a:prstGeom>
          <a:solidFill>
            <a:schemeClr val="bg1"/>
          </a:solidFill>
          <a:ln w="28575">
            <a:solidFill>
              <a:schemeClr val="bg1"/>
            </a:solidFill>
          </a:ln>
        </p:spPr>
        <p:txBody>
          <a:bodyPr anchor="ctr">
            <a:normAutofit/>
          </a:bodyPr>
          <a:lstStyle>
            <a:lvl1pPr marL="0" indent="0" algn="ctr">
              <a:buNone/>
              <a:defRPr sz="1900"/>
            </a:lvl1pPr>
          </a:lstStyle>
          <a:p>
            <a:r>
              <a:rPr lang="en-US" dirty="0"/>
              <a:t>Click Icon to add picture</a:t>
            </a:r>
          </a:p>
        </p:txBody>
      </p:sp>
      <p:sp>
        <p:nvSpPr>
          <p:cNvPr id="7" name="Text Placeholder 4"/>
          <p:cNvSpPr>
            <a:spLocks noGrp="1"/>
          </p:cNvSpPr>
          <p:nvPr>
            <p:ph type="body" sz="quarter" idx="15" hasCustomPrompt="1"/>
          </p:nvPr>
        </p:nvSpPr>
        <p:spPr bwMode="black">
          <a:xfrm>
            <a:off x="1469227" y="4564990"/>
            <a:ext cx="2542477" cy="723900"/>
          </a:xfrm>
        </p:spPr>
        <p:txBody>
          <a:bodyPr>
            <a:normAutofit/>
          </a:bodyPr>
          <a:lstStyle>
            <a:lvl1pPr marL="0" indent="0" algn="ctr">
              <a:lnSpc>
                <a:spcPct val="100000"/>
              </a:lnSpc>
              <a:spcBef>
                <a:spcPts val="0"/>
              </a:spcBef>
              <a:buNone/>
              <a:defRPr sz="19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9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6" y="4564990"/>
            <a:ext cx="2542477" cy="723900"/>
          </a:xfrm>
        </p:spPr>
        <p:txBody>
          <a:bodyPr>
            <a:normAutofit/>
          </a:bodyPr>
          <a:lstStyle>
            <a:lvl1pPr marL="0" indent="0" algn="ctr">
              <a:lnSpc>
                <a:spcPct val="100000"/>
              </a:lnSpc>
              <a:spcBef>
                <a:spcPts val="0"/>
              </a:spcBef>
              <a:buNone/>
              <a:defRPr sz="19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900"/>
            </a:lvl1pPr>
          </a:lstStyle>
          <a:p>
            <a:r>
              <a:rPr lang="en-US" dirty="0"/>
              <a:t>Click Icon to add picture</a:t>
            </a:r>
          </a:p>
        </p:txBody>
      </p:sp>
      <p:sp>
        <p:nvSpPr>
          <p:cNvPr id="13" name="Text Placeholder 8"/>
          <p:cNvSpPr>
            <a:spLocks noGrp="1"/>
          </p:cNvSpPr>
          <p:nvPr>
            <p:ph type="body" sz="quarter" idx="19" hasCustomPrompt="1"/>
          </p:nvPr>
        </p:nvSpPr>
        <p:spPr bwMode="black">
          <a:xfrm>
            <a:off x="7955247" y="4564990"/>
            <a:ext cx="2542477" cy="723900"/>
          </a:xfrm>
        </p:spPr>
        <p:txBody>
          <a:bodyPr>
            <a:normAutofit/>
          </a:bodyPr>
          <a:lstStyle>
            <a:lvl1pPr marL="0" indent="0" algn="ctr">
              <a:lnSpc>
                <a:spcPct val="100000"/>
              </a:lnSpc>
              <a:spcBef>
                <a:spcPts val="0"/>
              </a:spcBef>
              <a:buNone/>
              <a:defRPr sz="19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2"/>
          <p:cNvSpPr/>
          <p:nvPr userDrawn="1"/>
        </p:nvSpPr>
        <p:spPr bwMode="auto">
          <a:xfrm>
            <a:off x="0" y="1206500"/>
            <a:ext cx="12192000" cy="119256"/>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900"/>
          </a:p>
        </p:txBody>
      </p:sp>
      <p:sp>
        <p:nvSpPr>
          <p:cNvPr id="18" name="Footer Placeholder 6"/>
          <p:cNvSpPr>
            <a:spLocks noGrp="1"/>
          </p:cNvSpPr>
          <p:nvPr>
            <p:ph type="ftr" sz="quarter" idx="3"/>
          </p:nvPr>
        </p:nvSpPr>
        <p:spPr bwMode="black">
          <a:xfrm>
            <a:off x="6324603" y="6356351"/>
            <a:ext cx="5587647" cy="365125"/>
          </a:xfrm>
          <a:prstGeom prst="rect">
            <a:avLst/>
          </a:prstGeom>
        </p:spPr>
        <p:txBody>
          <a:bodyPr anchor="ctr"/>
          <a:lstStyle>
            <a:lvl1pPr algn="r">
              <a:defRPr sz="1200">
                <a:solidFill>
                  <a:srgbClr val="005CAB"/>
                </a:solidFill>
                <a:latin typeface="Arial"/>
              </a:defRPr>
            </a:lvl1pPr>
          </a:lstStyle>
          <a:p>
            <a:r>
              <a:rPr lang="en-US"/>
              <a:t>CareerForceMN.com</a:t>
            </a:r>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31" name="Rectangle 1"/>
          <p:cNvSpPr/>
          <p:nvPr userDrawn="1"/>
        </p:nvSpPr>
        <p:spPr bwMode="black">
          <a:xfrm>
            <a:off x="0" y="-128"/>
            <a:ext cx="12188952" cy="1216152"/>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2" name="Rectangle 12"/>
          <p:cNvSpPr/>
          <p:nvPr userDrawn="1"/>
        </p:nvSpPr>
        <p:spPr bwMode="auto">
          <a:xfrm>
            <a:off x="0" y="1206500"/>
            <a:ext cx="12192000" cy="119256"/>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900"/>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9" name="Picture Placeholder 3"/>
          <p:cNvSpPr>
            <a:spLocks noGrp="1"/>
          </p:cNvSpPr>
          <p:nvPr>
            <p:ph type="pic" sz="quarter" idx="13" hasCustomPrompt="1"/>
          </p:nvPr>
        </p:nvSpPr>
        <p:spPr bwMode="gray">
          <a:xfrm>
            <a:off x="806334" y="1674774"/>
            <a:ext cx="1858809" cy="1858809"/>
          </a:xfrm>
          <a:prstGeom prst="ellipse">
            <a:avLst/>
          </a:prstGeom>
          <a:solidFill>
            <a:schemeClr val="bg1"/>
          </a:solidFill>
          <a:ln w="28575">
            <a:solidFill>
              <a:schemeClr val="bg1"/>
            </a:solidFill>
          </a:ln>
        </p:spPr>
        <p:txBody>
          <a:bodyPr anchor="ctr">
            <a:normAutofit/>
          </a:bodyPr>
          <a:lstStyle>
            <a:lvl1pPr marL="0" indent="0" algn="ctr">
              <a:buNone/>
              <a:defRPr sz="1900"/>
            </a:lvl1pPr>
          </a:lstStyle>
          <a:p>
            <a:r>
              <a:rPr lang="en-US" dirty="0"/>
              <a:t>Click Icon to add picture</a:t>
            </a:r>
          </a:p>
        </p:txBody>
      </p:sp>
      <p:sp>
        <p:nvSpPr>
          <p:cNvPr id="24" name="Text Placeholder 4"/>
          <p:cNvSpPr>
            <a:spLocks noGrp="1"/>
          </p:cNvSpPr>
          <p:nvPr>
            <p:ph type="body" sz="quarter" idx="16"/>
          </p:nvPr>
        </p:nvSpPr>
        <p:spPr bwMode="black">
          <a:xfrm>
            <a:off x="2876551" y="1674774"/>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3" name="Picture Placeholder 5"/>
          <p:cNvSpPr>
            <a:spLocks noGrp="1"/>
          </p:cNvSpPr>
          <p:nvPr>
            <p:ph type="pic" sz="quarter" idx="14" hasCustomPrompt="1"/>
          </p:nvPr>
        </p:nvSpPr>
        <p:spPr bwMode="gray">
          <a:xfrm>
            <a:off x="806334" y="3939364"/>
            <a:ext cx="1858809" cy="1858809"/>
          </a:xfrm>
          <a:prstGeom prst="ellipse">
            <a:avLst/>
          </a:prstGeom>
          <a:solidFill>
            <a:schemeClr val="bg1"/>
          </a:solidFill>
          <a:ln w="28575">
            <a:solidFill>
              <a:schemeClr val="bg1"/>
            </a:solidFill>
          </a:ln>
        </p:spPr>
        <p:txBody>
          <a:bodyPr anchor="ctr">
            <a:normAutofit/>
          </a:bodyPr>
          <a:lstStyle>
            <a:lvl1pPr marL="0" indent="0" algn="ctr">
              <a:buNone/>
              <a:defRPr sz="1900"/>
            </a:lvl1pPr>
          </a:lstStyle>
          <a:p>
            <a:r>
              <a:rPr lang="en-US" dirty="0"/>
              <a:t>Click Icon to add picture</a:t>
            </a:r>
          </a:p>
        </p:txBody>
      </p:sp>
      <p:sp>
        <p:nvSpPr>
          <p:cNvPr id="4" name="Text Placeholder 6"/>
          <p:cNvSpPr>
            <a:spLocks noGrp="1"/>
          </p:cNvSpPr>
          <p:nvPr>
            <p:ph type="body" sz="quarter" idx="15"/>
          </p:nvPr>
        </p:nvSpPr>
        <p:spPr bwMode="black">
          <a:xfrm>
            <a:off x="2876551" y="3939364"/>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8" y="1674774"/>
            <a:ext cx="1858809" cy="1858809"/>
          </a:xfrm>
          <a:prstGeom prst="ellipse">
            <a:avLst/>
          </a:prstGeom>
          <a:solidFill>
            <a:schemeClr val="bg1"/>
          </a:solidFill>
          <a:ln w="28575">
            <a:solidFill>
              <a:schemeClr val="bg1"/>
            </a:solidFill>
          </a:ln>
        </p:spPr>
        <p:txBody>
          <a:bodyPr anchor="ctr">
            <a:normAutofit/>
          </a:bodyPr>
          <a:lstStyle>
            <a:lvl1pPr marL="0" indent="0" algn="ctr">
              <a:buNone/>
              <a:defRPr sz="1900"/>
            </a:lvl1pPr>
          </a:lstStyle>
          <a:p>
            <a:r>
              <a:rPr lang="en-US" dirty="0"/>
              <a:t>Click Icon to add picture</a:t>
            </a:r>
          </a:p>
        </p:txBody>
      </p:sp>
      <p:sp>
        <p:nvSpPr>
          <p:cNvPr id="26" name="Text Placeholder 8"/>
          <p:cNvSpPr>
            <a:spLocks noGrp="1"/>
          </p:cNvSpPr>
          <p:nvPr>
            <p:ph type="body" sz="quarter" idx="18"/>
          </p:nvPr>
        </p:nvSpPr>
        <p:spPr bwMode="black">
          <a:xfrm>
            <a:off x="8270023" y="1674774"/>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8" y="3939364"/>
            <a:ext cx="1858809" cy="1858809"/>
          </a:xfrm>
          <a:prstGeom prst="ellipse">
            <a:avLst/>
          </a:prstGeom>
          <a:solidFill>
            <a:schemeClr val="bg1"/>
          </a:solidFill>
          <a:ln w="28575">
            <a:solidFill>
              <a:schemeClr val="bg1"/>
            </a:solidFill>
          </a:ln>
        </p:spPr>
        <p:txBody>
          <a:bodyPr anchor="ctr">
            <a:normAutofit/>
          </a:bodyPr>
          <a:lstStyle>
            <a:lvl1pPr marL="0" indent="0" algn="ctr">
              <a:buNone/>
              <a:defRPr sz="1900"/>
            </a:lvl1pPr>
          </a:lstStyle>
          <a:p>
            <a:r>
              <a:rPr lang="en-US" dirty="0"/>
              <a:t>Click Icon to add picture</a:t>
            </a:r>
          </a:p>
        </p:txBody>
      </p:sp>
      <p:sp>
        <p:nvSpPr>
          <p:cNvPr id="28" name="Text Placeholder 10"/>
          <p:cNvSpPr>
            <a:spLocks noGrp="1"/>
          </p:cNvSpPr>
          <p:nvPr>
            <p:ph type="body" sz="quarter" idx="20"/>
          </p:nvPr>
        </p:nvSpPr>
        <p:spPr bwMode="black">
          <a:xfrm>
            <a:off x="8270023" y="3939362"/>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34" name="Footer Placeholder 6"/>
          <p:cNvSpPr>
            <a:spLocks noGrp="1"/>
          </p:cNvSpPr>
          <p:nvPr>
            <p:ph type="ftr" sz="quarter" idx="3"/>
          </p:nvPr>
        </p:nvSpPr>
        <p:spPr bwMode="black">
          <a:xfrm>
            <a:off x="6324603" y="6356351"/>
            <a:ext cx="5587647" cy="365125"/>
          </a:xfrm>
          <a:prstGeom prst="rect">
            <a:avLst/>
          </a:prstGeom>
        </p:spPr>
        <p:txBody>
          <a:bodyPr anchor="ctr"/>
          <a:lstStyle>
            <a:lvl1pPr algn="r">
              <a:defRPr sz="1200">
                <a:solidFill>
                  <a:srgbClr val="005CAB"/>
                </a:solidFill>
                <a:latin typeface="Arial"/>
              </a:defRPr>
            </a:lvl1pPr>
          </a:lstStyle>
          <a:p>
            <a:r>
              <a:rPr lang="en-US"/>
              <a:t>CareerForceMN.com</a:t>
            </a:r>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9" name="Picture Placeholder 3"/>
          <p:cNvSpPr>
            <a:spLocks noGrp="1"/>
          </p:cNvSpPr>
          <p:nvPr>
            <p:ph type="pic" sz="quarter" idx="13" hasCustomPrompt="1"/>
          </p:nvPr>
        </p:nvSpPr>
        <p:spPr bwMode="gray">
          <a:xfrm>
            <a:off x="806334"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900"/>
            </a:lvl1pPr>
          </a:lstStyle>
          <a:p>
            <a:r>
              <a:rPr lang="en-US" dirty="0"/>
              <a:t>Click Icon to add picture</a:t>
            </a:r>
          </a:p>
        </p:txBody>
      </p:sp>
      <p:sp>
        <p:nvSpPr>
          <p:cNvPr id="24" name="Text Placeholder 4"/>
          <p:cNvSpPr>
            <a:spLocks noGrp="1"/>
          </p:cNvSpPr>
          <p:nvPr>
            <p:ph type="body" sz="quarter" idx="16"/>
          </p:nvPr>
        </p:nvSpPr>
        <p:spPr bwMode="black">
          <a:xfrm>
            <a:off x="2876551" y="2571733"/>
            <a:ext cx="2866328" cy="1858809"/>
          </a:xfrm>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8"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900"/>
            </a:lvl1pPr>
          </a:lstStyle>
          <a:p>
            <a:r>
              <a:rPr lang="en-US" dirty="0"/>
              <a:t>Click Icon to add picture</a:t>
            </a:r>
          </a:p>
        </p:txBody>
      </p:sp>
      <p:sp>
        <p:nvSpPr>
          <p:cNvPr id="26" name="Text Placeholder 6"/>
          <p:cNvSpPr>
            <a:spLocks noGrp="1"/>
          </p:cNvSpPr>
          <p:nvPr>
            <p:ph type="body" sz="quarter" idx="18"/>
          </p:nvPr>
        </p:nvSpPr>
        <p:spPr bwMode="black">
          <a:xfrm>
            <a:off x="8270023" y="2571733"/>
            <a:ext cx="2866328" cy="1858809"/>
          </a:xfrm>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16" name="Rectangle 10"/>
          <p:cNvSpPr/>
          <p:nvPr userDrawn="1"/>
        </p:nvSpPr>
        <p:spPr bwMode="auto">
          <a:xfrm>
            <a:off x="0" y="1196975"/>
            <a:ext cx="12192000" cy="119256"/>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900"/>
          </a:p>
        </p:txBody>
      </p:sp>
      <p:sp>
        <p:nvSpPr>
          <p:cNvPr id="11" name="Footer Placeholder 6"/>
          <p:cNvSpPr>
            <a:spLocks noGrp="1"/>
          </p:cNvSpPr>
          <p:nvPr>
            <p:ph type="ftr" sz="quarter" idx="3"/>
          </p:nvPr>
        </p:nvSpPr>
        <p:spPr bwMode="black">
          <a:xfrm>
            <a:off x="6324603" y="6356351"/>
            <a:ext cx="5587647" cy="365125"/>
          </a:xfrm>
          <a:prstGeom prst="rect">
            <a:avLst/>
          </a:prstGeom>
        </p:spPr>
        <p:txBody>
          <a:bodyPr anchor="ctr"/>
          <a:lstStyle>
            <a:lvl1pPr algn="r">
              <a:defRPr sz="1200">
                <a:solidFill>
                  <a:srgbClr val="005CAB"/>
                </a:solidFill>
                <a:latin typeface="Arial"/>
              </a:defRPr>
            </a:lvl1pPr>
          </a:lstStyle>
          <a:p>
            <a:r>
              <a:rPr lang="en-US"/>
              <a:t>CareerForceMN.com</a:t>
            </a:r>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806332" y="1981900"/>
            <a:ext cx="2094843" cy="2094843"/>
          </a:xfrm>
          <a:prstGeom prst="rect">
            <a:avLst/>
          </a:prstGeom>
          <a:solidFill>
            <a:schemeClr val="bg1"/>
          </a:solidFill>
          <a:ln w="28575">
            <a:noFill/>
          </a:ln>
        </p:spPr>
        <p:txBody>
          <a:bodyPr anchor="ctr">
            <a:normAutofit/>
          </a:bodyPr>
          <a:lstStyle>
            <a:lvl1pPr marL="0" indent="0" algn="ctr">
              <a:buNone/>
              <a:defRPr sz="1900"/>
            </a:lvl1pPr>
          </a:lstStyle>
          <a:p>
            <a:r>
              <a:rPr lang="en-US" dirty="0"/>
              <a:t>Click Icon to add picture</a:t>
            </a:r>
          </a:p>
        </p:txBody>
      </p:sp>
      <p:sp>
        <p:nvSpPr>
          <p:cNvPr id="7" name="Text Placeholder 4"/>
          <p:cNvSpPr>
            <a:spLocks noGrp="1"/>
          </p:cNvSpPr>
          <p:nvPr>
            <p:ph type="body" sz="quarter" idx="15" hasCustomPrompt="1"/>
          </p:nvPr>
        </p:nvSpPr>
        <p:spPr bwMode="black">
          <a:xfrm>
            <a:off x="581720" y="4345148"/>
            <a:ext cx="2542477" cy="1623853"/>
          </a:xfrm>
        </p:spPr>
        <p:txBody>
          <a:bodyPr>
            <a:normAutofit/>
          </a:bodyPr>
          <a:lstStyle>
            <a:lvl1pPr marL="0" indent="0" algn="ctr">
              <a:lnSpc>
                <a:spcPct val="100000"/>
              </a:lnSpc>
              <a:spcBef>
                <a:spcPts val="0"/>
              </a:spcBef>
              <a:buNone/>
              <a:defRPr sz="19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3646177" y="1967573"/>
            <a:ext cx="2094843" cy="2094843"/>
          </a:xfrm>
          <a:prstGeom prst="rect">
            <a:avLst/>
          </a:prstGeom>
          <a:solidFill>
            <a:schemeClr val="bg1"/>
          </a:solidFill>
          <a:ln w="28575">
            <a:noFill/>
          </a:ln>
        </p:spPr>
        <p:txBody>
          <a:bodyPr anchor="ctr">
            <a:normAutofit/>
          </a:bodyPr>
          <a:lstStyle>
            <a:lvl1pPr marL="0" indent="0" algn="ctr">
              <a:buNone/>
              <a:defRPr sz="19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4"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6486021" y="1967573"/>
            <a:ext cx="2094843" cy="2094843"/>
          </a:xfrm>
          <a:prstGeom prst="rect">
            <a:avLst/>
          </a:prstGeom>
          <a:solidFill>
            <a:schemeClr val="bg1"/>
          </a:solidFill>
          <a:ln w="28575">
            <a:noFill/>
          </a:ln>
        </p:spPr>
        <p:txBody>
          <a:bodyPr anchor="ctr">
            <a:normAutofit/>
          </a:bodyPr>
          <a:lstStyle>
            <a:lvl1pPr marL="0" indent="0" algn="ctr">
              <a:buNone/>
              <a:defRPr sz="19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8"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dirty="0"/>
              <a:t>Click to edit text</a:t>
            </a:r>
          </a:p>
        </p:txBody>
      </p:sp>
      <p:sp>
        <p:nvSpPr>
          <p:cNvPr id="14" name="Picture Placeholder 9"/>
          <p:cNvSpPr>
            <a:spLocks noGrp="1"/>
          </p:cNvSpPr>
          <p:nvPr>
            <p:ph type="pic" sz="quarter" idx="20" hasCustomPrompt="1"/>
          </p:nvPr>
        </p:nvSpPr>
        <p:spPr bwMode="gray">
          <a:xfrm>
            <a:off x="9325865" y="1967573"/>
            <a:ext cx="2094843" cy="2094843"/>
          </a:xfrm>
          <a:prstGeom prst="rect">
            <a:avLst/>
          </a:prstGeom>
          <a:solidFill>
            <a:schemeClr val="bg1"/>
          </a:solidFill>
          <a:ln w="28575">
            <a:noFill/>
          </a:ln>
        </p:spPr>
        <p:txBody>
          <a:bodyPr anchor="ctr">
            <a:normAutofit/>
          </a:bodyPr>
          <a:lstStyle>
            <a:lvl1pPr marL="0" indent="0" algn="ctr">
              <a:buNone/>
              <a:defRPr sz="19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2" y="4341163"/>
            <a:ext cx="2542477" cy="1627839"/>
          </a:xfrm>
        </p:spPr>
        <p:txBody>
          <a:bodyPr>
            <a:normAutofit/>
          </a:bodyPr>
          <a:lstStyle>
            <a:lvl1pPr marL="0" indent="0" algn="ctr">
              <a:lnSpc>
                <a:spcPct val="100000"/>
              </a:lnSpc>
              <a:spcBef>
                <a:spcPts val="0"/>
              </a:spcBef>
              <a:buNone/>
              <a:defRPr sz="1900" b="0">
                <a:solidFill>
                  <a:schemeClr val="tx2"/>
                </a:solidFill>
              </a:defRPr>
            </a:lvl1pPr>
          </a:lstStyle>
          <a:p>
            <a:pPr lvl="0"/>
            <a:r>
              <a:rPr lang="en-US" dirty="0"/>
              <a:t>Click to edit text</a:t>
            </a:r>
          </a:p>
        </p:txBody>
      </p:sp>
      <p:sp>
        <p:nvSpPr>
          <p:cNvPr id="19" name="Rectangle 14"/>
          <p:cNvSpPr/>
          <p:nvPr userDrawn="1"/>
        </p:nvSpPr>
        <p:spPr bwMode="auto">
          <a:xfrm>
            <a:off x="0" y="1206500"/>
            <a:ext cx="12192000" cy="119256"/>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900"/>
          </a:p>
        </p:txBody>
      </p:sp>
      <p:sp>
        <p:nvSpPr>
          <p:cNvPr id="18" name="Footer Placeholder 6"/>
          <p:cNvSpPr>
            <a:spLocks noGrp="1"/>
          </p:cNvSpPr>
          <p:nvPr>
            <p:ph type="ftr" sz="quarter" idx="3"/>
          </p:nvPr>
        </p:nvSpPr>
        <p:spPr bwMode="black">
          <a:xfrm>
            <a:off x="6324603" y="6356351"/>
            <a:ext cx="5587647" cy="365125"/>
          </a:xfrm>
          <a:prstGeom prst="rect">
            <a:avLst/>
          </a:prstGeom>
        </p:spPr>
        <p:txBody>
          <a:bodyPr anchor="ctr"/>
          <a:lstStyle>
            <a:lvl1pPr algn="r">
              <a:defRPr sz="1200">
                <a:solidFill>
                  <a:srgbClr val="005CAB"/>
                </a:solidFill>
                <a:latin typeface="Arial"/>
              </a:defRPr>
            </a:lvl1pPr>
          </a:lstStyle>
          <a:p>
            <a:r>
              <a:rPr lang="en-US"/>
              <a:t>CareerForceMN.com</a:t>
            </a:r>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1697856" y="1981900"/>
            <a:ext cx="2094843" cy="2094843"/>
          </a:xfrm>
          <a:prstGeom prst="rect">
            <a:avLst/>
          </a:prstGeom>
          <a:solidFill>
            <a:schemeClr val="bg1"/>
          </a:solidFill>
          <a:ln w="28575">
            <a:noFill/>
          </a:ln>
        </p:spPr>
        <p:txBody>
          <a:bodyPr anchor="ctr">
            <a:normAutofit/>
          </a:bodyPr>
          <a:lstStyle>
            <a:lvl1pPr marL="0" indent="0" algn="ctr">
              <a:buNone/>
              <a:defRPr sz="1900"/>
            </a:lvl1pPr>
          </a:lstStyle>
          <a:p>
            <a:r>
              <a:rPr lang="en-US" dirty="0"/>
              <a:t>Click Icon to add picture</a:t>
            </a:r>
          </a:p>
        </p:txBody>
      </p:sp>
      <p:sp>
        <p:nvSpPr>
          <p:cNvPr id="7" name="Text Placeholder 4"/>
          <p:cNvSpPr>
            <a:spLocks noGrp="1"/>
          </p:cNvSpPr>
          <p:nvPr>
            <p:ph type="body" sz="quarter" idx="15" hasCustomPrompt="1"/>
          </p:nvPr>
        </p:nvSpPr>
        <p:spPr bwMode="black">
          <a:xfrm>
            <a:off x="1473244" y="4345148"/>
            <a:ext cx="2542477" cy="1623853"/>
          </a:xfrm>
        </p:spPr>
        <p:txBody>
          <a:bodyPr>
            <a:normAutofit/>
          </a:bodyPr>
          <a:lstStyle>
            <a:lvl1pPr marL="0" indent="0" algn="ctr">
              <a:lnSpc>
                <a:spcPct val="100000"/>
              </a:lnSpc>
              <a:spcBef>
                <a:spcPts val="0"/>
              </a:spcBef>
              <a:buNone/>
              <a:defRPr sz="19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4936053" y="1967573"/>
            <a:ext cx="2094843" cy="2094843"/>
          </a:xfrm>
          <a:prstGeom prst="rect">
            <a:avLst/>
          </a:prstGeom>
          <a:solidFill>
            <a:schemeClr val="bg1"/>
          </a:solidFill>
          <a:ln w="28575">
            <a:noFill/>
          </a:ln>
        </p:spPr>
        <p:txBody>
          <a:bodyPr anchor="ctr">
            <a:normAutofit/>
          </a:bodyPr>
          <a:lstStyle>
            <a:lvl1pPr marL="0" indent="0" algn="ctr">
              <a:buNone/>
              <a:defRPr sz="19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6"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8174248" y="1967573"/>
            <a:ext cx="2094843" cy="2094843"/>
          </a:xfrm>
          <a:prstGeom prst="rect">
            <a:avLst/>
          </a:prstGeom>
          <a:solidFill>
            <a:schemeClr val="bg1"/>
          </a:solidFill>
          <a:ln w="28575">
            <a:noFill/>
          </a:ln>
        </p:spPr>
        <p:txBody>
          <a:bodyPr anchor="ctr">
            <a:normAutofit/>
          </a:bodyPr>
          <a:lstStyle>
            <a:lvl1pPr marL="0" indent="0" algn="ctr">
              <a:buNone/>
              <a:defRPr sz="1900"/>
            </a:lvl1pPr>
          </a:lstStyle>
          <a:p>
            <a:r>
              <a:rPr lang="en-US" dirty="0"/>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dirty="0"/>
              <a:t>Click to edit text</a:t>
            </a:r>
          </a:p>
        </p:txBody>
      </p:sp>
      <p:sp>
        <p:nvSpPr>
          <p:cNvPr id="19" name="Rectangle 12"/>
          <p:cNvSpPr/>
          <p:nvPr userDrawn="1"/>
        </p:nvSpPr>
        <p:spPr bwMode="auto">
          <a:xfrm>
            <a:off x="0" y="1206500"/>
            <a:ext cx="12192000" cy="119256"/>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900"/>
          </a:p>
        </p:txBody>
      </p:sp>
      <p:sp>
        <p:nvSpPr>
          <p:cNvPr id="16" name="Footer Placeholder 6"/>
          <p:cNvSpPr>
            <a:spLocks noGrp="1"/>
          </p:cNvSpPr>
          <p:nvPr>
            <p:ph type="ftr" sz="quarter" idx="3"/>
          </p:nvPr>
        </p:nvSpPr>
        <p:spPr bwMode="black">
          <a:xfrm>
            <a:off x="6324603" y="6356351"/>
            <a:ext cx="5587647" cy="365125"/>
          </a:xfrm>
          <a:prstGeom prst="rect">
            <a:avLst/>
          </a:prstGeom>
        </p:spPr>
        <p:txBody>
          <a:bodyPr anchor="ctr"/>
          <a:lstStyle>
            <a:lvl1pPr algn="r">
              <a:defRPr sz="1200">
                <a:solidFill>
                  <a:srgbClr val="005CAB"/>
                </a:solidFill>
                <a:latin typeface="Arial"/>
              </a:defRPr>
            </a:lvl1pPr>
          </a:lstStyle>
          <a:p>
            <a:r>
              <a:rPr lang="en-US"/>
              <a:t>CareerForceMN.com</a:t>
            </a:r>
            <a:endParaRPr lang="en-US" dirty="0"/>
          </a:p>
        </p:txBody>
      </p:sp>
    </p:spTree>
    <p:extLst>
      <p:ext uri="{BB962C8B-B14F-4D97-AF65-F5344CB8AC3E}">
        <p14:creationId xmlns:p14="http://schemas.microsoft.com/office/powerpoint/2010/main" val="1347374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bwMode="black">
          <a:xfrm>
            <a:off x="838200" y="1825625"/>
            <a:ext cx="10515600" cy="435133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838202" y="6356352"/>
            <a:ext cx="1358591" cy="365125"/>
          </a:xfrm>
          <a:prstGeom prst="rect">
            <a:avLst/>
          </a:prstGeom>
        </p:spPr>
        <p:txBody>
          <a:bodyPr vert="horz" lIns="91436" tIns="45718" rIns="91436" bIns="45718" rtlCol="0" anchor="ctr"/>
          <a:lstStyle>
            <a:lvl1pPr algn="l">
              <a:defRPr sz="1200">
                <a:solidFill>
                  <a:schemeClr val="tx2"/>
                </a:solidFill>
              </a:defRPr>
            </a:lvl1pPr>
          </a:lstStyle>
          <a:p>
            <a:endParaRPr lang="en-US" dirty="0"/>
          </a:p>
        </p:txBody>
      </p:sp>
      <p:sp>
        <p:nvSpPr>
          <p:cNvPr id="7" name="Footer Placeholder 6"/>
          <p:cNvSpPr>
            <a:spLocks noGrp="1"/>
          </p:cNvSpPr>
          <p:nvPr>
            <p:ph type="ftr" sz="quarter" idx="3"/>
          </p:nvPr>
        </p:nvSpPr>
        <p:spPr bwMode="black">
          <a:xfrm>
            <a:off x="6324603" y="6356351"/>
            <a:ext cx="5587647" cy="365125"/>
          </a:xfrm>
          <a:prstGeom prst="rect">
            <a:avLst/>
          </a:prstGeom>
        </p:spPr>
        <p:txBody>
          <a:bodyPr lIns="91436" tIns="45718" rIns="91436" bIns="45718" anchor="ctr"/>
          <a:lstStyle>
            <a:lvl1pPr algn="r">
              <a:defRPr sz="1200">
                <a:solidFill>
                  <a:schemeClr val="tx2"/>
                </a:solidFill>
              </a:defRPr>
            </a:lvl1pPr>
          </a:lstStyle>
          <a:p>
            <a:r>
              <a:rPr lang="en-US"/>
              <a:t>CareerForceMN.com</a:t>
            </a:r>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99" r:id="rId1"/>
    <p:sldLayoutId id="2147483788" r:id="rId2"/>
    <p:sldLayoutId id="2147483787" r:id="rId3"/>
    <p:sldLayoutId id="2147483828" r:id="rId4"/>
    <p:sldLayoutId id="2147483793" r:id="rId5"/>
    <p:sldLayoutId id="2147483767" r:id="rId6"/>
    <p:sldLayoutId id="2147483771" r:id="rId7"/>
    <p:sldLayoutId id="2147483772" r:id="rId8"/>
    <p:sldLayoutId id="2147483820" r:id="rId9"/>
    <p:sldLayoutId id="2147483770" r:id="rId10"/>
    <p:sldLayoutId id="2147483807" r:id="rId11"/>
    <p:sldLayoutId id="2147483753" r:id="rId12"/>
    <p:sldLayoutId id="2147483763" r:id="rId13"/>
    <p:sldLayoutId id="2147483797" r:id="rId14"/>
    <p:sldLayoutId id="2147483827" r:id="rId15"/>
  </p:sldLayoutIdLst>
  <p:hf sldNum="0" hdr="0" dt="0"/>
  <p:txStyles>
    <p:titleStyle>
      <a:lvl1pPr algn="l" defTabSz="914354" rtl="0" eaLnBrk="1" latinLnBrk="0" hangingPunct="1">
        <a:lnSpc>
          <a:spcPct val="90000"/>
        </a:lnSpc>
        <a:spcBef>
          <a:spcPct val="0"/>
        </a:spcBef>
        <a:buNone/>
        <a:defRPr sz="4400" kern="1200">
          <a:solidFill>
            <a:srgbClr val="005CAB"/>
          </a:solidFill>
          <a:latin typeface="+mj-lt"/>
          <a:ea typeface="+mj-ea"/>
          <a:cs typeface="+mj-cs"/>
        </a:defRPr>
      </a:lvl1pPr>
    </p:titleStyle>
    <p:bodyStyle>
      <a:lvl1pPr marL="228589" indent="-228589" algn="l" defTabSz="914354"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766"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2942"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120"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298"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F6CB82B-27BF-4EDD-9EDF-BFBA67AE5B4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949" r="-1"/>
          <a:stretch/>
        </p:blipFill>
        <p:spPr>
          <a:xfrm>
            <a:off x="-744569" y="1869138"/>
            <a:ext cx="5725462" cy="3822050"/>
          </a:xfrm>
          <a:prstGeom prst="rect">
            <a:avLst/>
          </a:prstGeom>
        </p:spPr>
      </p:pic>
      <p:sp>
        <p:nvSpPr>
          <p:cNvPr id="11" name="Rectangle 10">
            <a:extLst>
              <a:ext uri="{FF2B5EF4-FFF2-40B4-BE49-F238E27FC236}">
                <a16:creationId xmlns:a16="http://schemas.microsoft.com/office/drawing/2014/main" id="{7447B9EA-498F-4472-90A4-017098CEFDE7}"/>
              </a:ext>
            </a:extLst>
          </p:cNvPr>
          <p:cNvSpPr/>
          <p:nvPr/>
        </p:nvSpPr>
        <p:spPr>
          <a:xfrm>
            <a:off x="4624388" y="1869138"/>
            <a:ext cx="7567612" cy="3822050"/>
          </a:xfrm>
          <a:prstGeom prst="rect">
            <a:avLst/>
          </a:prstGeom>
          <a:solidFill>
            <a:srgbClr val="005CAB"/>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8" name="Title 7">
            <a:extLst>
              <a:ext uri="{FF2B5EF4-FFF2-40B4-BE49-F238E27FC236}">
                <a16:creationId xmlns:a16="http://schemas.microsoft.com/office/drawing/2014/main" id="{613D01F7-2450-47C6-A6AB-2D96213A2584}"/>
              </a:ext>
            </a:extLst>
          </p:cNvPr>
          <p:cNvSpPr txBox="1">
            <a:spLocks/>
          </p:cNvSpPr>
          <p:nvPr/>
        </p:nvSpPr>
        <p:spPr>
          <a:xfrm>
            <a:off x="4985544" y="2467916"/>
            <a:ext cx="6845300" cy="1317983"/>
          </a:xfrm>
          <a:prstGeom prst="rect">
            <a:avLst/>
          </a:prstGeom>
        </p:spPr>
        <p:txBody>
          <a:bodyPr lIns="91440" tIns="45720" rIns="91440" bIns="45720" anchor="t"/>
          <a:lstStyle>
            <a:lvl1pPr algn="l" defTabSz="914354" rtl="0" eaLnBrk="1" latinLnBrk="0" hangingPunct="1">
              <a:lnSpc>
                <a:spcPct val="90000"/>
              </a:lnSpc>
              <a:spcBef>
                <a:spcPct val="0"/>
              </a:spcBef>
              <a:buNone/>
              <a:defRPr sz="4400" kern="1200">
                <a:solidFill>
                  <a:srgbClr val="005CAB"/>
                </a:solidFill>
                <a:latin typeface="+mj-lt"/>
                <a:ea typeface="+mj-ea"/>
                <a:cs typeface="+mj-cs"/>
              </a:defRPr>
            </a:lvl1pPr>
          </a:lstStyle>
          <a:p>
            <a:pPr algn="ctr"/>
            <a:r>
              <a:rPr lang="en-US" dirty="0">
                <a:solidFill>
                  <a:schemeClr val="bg1"/>
                </a:solidFill>
              </a:rPr>
              <a:t>Networking </a:t>
            </a:r>
          </a:p>
        </p:txBody>
      </p:sp>
      <p:sp>
        <p:nvSpPr>
          <p:cNvPr id="10" name="Text Placeholder 4">
            <a:extLst>
              <a:ext uri="{FF2B5EF4-FFF2-40B4-BE49-F238E27FC236}">
                <a16:creationId xmlns:a16="http://schemas.microsoft.com/office/drawing/2014/main" id="{0EB171D4-9246-4F24-BC2A-905795B1A709}"/>
              </a:ext>
            </a:extLst>
          </p:cNvPr>
          <p:cNvSpPr txBox="1">
            <a:spLocks/>
          </p:cNvSpPr>
          <p:nvPr/>
        </p:nvSpPr>
        <p:spPr bwMode="black">
          <a:xfrm>
            <a:off x="0" y="5894814"/>
            <a:ext cx="12192000" cy="745471"/>
          </a:xfrm>
          <a:prstGeom prst="rect">
            <a:avLst/>
          </a:prstGeom>
        </p:spPr>
        <p:txBody>
          <a:bodyPr vert="horz" lIns="91436" tIns="45718" rIns="91436" bIns="45718" rtlCol="0">
            <a:normAutofit fontScale="47500" lnSpcReduction="20000"/>
          </a:bodyPr>
          <a:lstStyle>
            <a:lvl1pPr marL="0" indent="0" algn="ctr" defTabSz="914354" rtl="0" eaLnBrk="1" latinLnBrk="0" hangingPunct="1">
              <a:lnSpc>
                <a:spcPct val="100000"/>
              </a:lnSpc>
              <a:spcBef>
                <a:spcPts val="1000"/>
              </a:spcBef>
              <a:spcAft>
                <a:spcPts val="1000"/>
              </a:spcAft>
              <a:buClr>
                <a:schemeClr val="accent1"/>
              </a:buClr>
              <a:buFont typeface="Arial" panose="020B0604020202020204" pitchFamily="34" charset="0"/>
              <a:buNone/>
              <a:defRPr sz="2400" kern="1200">
                <a:solidFill>
                  <a:schemeClr val="bg1"/>
                </a:solidFill>
                <a:latin typeface="Arial"/>
                <a:ea typeface="+mn-ea"/>
                <a:cs typeface="+mn-cs"/>
              </a:defRPr>
            </a:lvl1pPr>
            <a:lvl2pPr marL="685766"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2942"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120"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298"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400" b="1" i="0" u="none" strike="noStrike" kern="1200" cap="none" spc="0" normalizeH="0" baseline="0" noProof="0" dirty="0">
                <a:ln>
                  <a:noFill/>
                </a:ln>
                <a:solidFill>
                  <a:srgbClr val="003865">
                    <a:lumMod val="90000"/>
                    <a:lumOff val="10000"/>
                  </a:srgbClr>
                </a:solidFill>
                <a:effectLst/>
                <a:uLnTx/>
                <a:uFillTx/>
                <a:latin typeface="Arial" panose="020B0604020202020204" pitchFamily="34" charset="0"/>
                <a:ea typeface="+mn-ea"/>
                <a:cs typeface="Arial" panose="020B0604020202020204" pitchFamily="34" charset="0"/>
              </a:rPr>
              <a:t>Upon request, the information in this document can be made available in alternative formats for people with disabilities by contacting </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[INSERT PHONE NUMBER]</a:t>
            </a:r>
          </a:p>
          <a:p>
            <a:pPr marL="0" marR="0" lvl="0" indent="0" algn="ctr" defTabSz="914354"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400" b="1" i="0" u="none" strike="noStrike" kern="1200" cap="none" spc="0" normalizeH="0" baseline="0" noProof="0" dirty="0">
                <a:ln>
                  <a:noFill/>
                </a:ln>
                <a:solidFill>
                  <a:srgbClr val="003865">
                    <a:lumMod val="90000"/>
                    <a:lumOff val="10000"/>
                  </a:srgbClr>
                </a:solidFill>
                <a:effectLst/>
                <a:uLnTx/>
                <a:uFillTx/>
                <a:latin typeface="Arial" panose="020B0604020202020204" pitchFamily="34" charset="0"/>
                <a:ea typeface="+mn-ea"/>
                <a:cs typeface="Arial" panose="020B0604020202020204" pitchFamily="34" charset="0"/>
              </a:rPr>
              <a:t>CareerForce is an equal opportunity employer and program provider and a proud partner of the American Job Center Network. </a:t>
            </a:r>
          </a:p>
        </p:txBody>
      </p:sp>
      <p:sp>
        <p:nvSpPr>
          <p:cNvPr id="12" name="Rectangle 11">
            <a:extLst>
              <a:ext uri="{FF2B5EF4-FFF2-40B4-BE49-F238E27FC236}">
                <a16:creationId xmlns:a16="http://schemas.microsoft.com/office/drawing/2014/main" id="{0A9685A5-83D2-4ED9-92ED-3DE54A88400C}"/>
              </a:ext>
            </a:extLst>
          </p:cNvPr>
          <p:cNvSpPr/>
          <p:nvPr/>
        </p:nvSpPr>
        <p:spPr>
          <a:xfrm>
            <a:off x="4615086" y="3873521"/>
            <a:ext cx="7579994" cy="855394"/>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lIns="68577" tIns="34289" rIns="68577" bIns="34289" spcCol="0" rtlCol="0" anchor="ctr"/>
          <a:lstStyle/>
          <a:p>
            <a:pPr algn="ctr"/>
            <a:endParaRPr lang="en-US"/>
          </a:p>
        </p:txBody>
      </p:sp>
      <p:pic>
        <p:nvPicPr>
          <p:cNvPr id="13" name="Picture 12" title="CareerForce, Minnesota's Career Resource">
            <a:extLst>
              <a:ext uri="{FF2B5EF4-FFF2-40B4-BE49-F238E27FC236}">
                <a16:creationId xmlns:a16="http://schemas.microsoft.com/office/drawing/2014/main" id="{8CCB1A94-0ADD-4298-A13F-02DFB0681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579" y="154222"/>
            <a:ext cx="3887229" cy="1484707"/>
          </a:xfrm>
          <a:prstGeom prst="rect">
            <a:avLst/>
          </a:prstGeom>
        </p:spPr>
      </p:pic>
      <p:sp>
        <p:nvSpPr>
          <p:cNvPr id="14" name="Text Placeholder 8">
            <a:extLst>
              <a:ext uri="{FF2B5EF4-FFF2-40B4-BE49-F238E27FC236}">
                <a16:creationId xmlns:a16="http://schemas.microsoft.com/office/drawing/2014/main" id="{BB604561-B3AE-4BBD-94E5-C94B2D4691EA}"/>
              </a:ext>
            </a:extLst>
          </p:cNvPr>
          <p:cNvSpPr txBox="1">
            <a:spLocks/>
          </p:cNvSpPr>
          <p:nvPr/>
        </p:nvSpPr>
        <p:spPr>
          <a:xfrm>
            <a:off x="4898571" y="4066776"/>
            <a:ext cx="7620000" cy="662139"/>
          </a:xfrm>
          <a:prstGeom prst="rect">
            <a:avLst/>
          </a:prstGeom>
        </p:spPr>
        <p:txBody>
          <a:bodyPr/>
          <a:lstStyle>
            <a:lvl1pPr marL="228589" indent="-228589" algn="l" defTabSz="914354"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766"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2942"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120"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298"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dirty="0">
                <a:solidFill>
                  <a:schemeClr val="bg1"/>
                </a:solidFill>
              </a:rPr>
              <a:t>Welcome! Please take a name tent and folder </a:t>
            </a:r>
          </a:p>
        </p:txBody>
      </p:sp>
    </p:spTree>
    <p:extLst>
      <p:ext uri="{BB962C8B-B14F-4D97-AF65-F5344CB8AC3E}">
        <p14:creationId xmlns:p14="http://schemas.microsoft.com/office/powerpoint/2010/main" val="3327049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FD7F0-5D1D-477F-804F-E7BD8A9F25EC}"/>
              </a:ext>
            </a:extLst>
          </p:cNvPr>
          <p:cNvSpPr>
            <a:spLocks noGrp="1"/>
          </p:cNvSpPr>
          <p:nvPr>
            <p:ph type="title"/>
          </p:nvPr>
        </p:nvSpPr>
        <p:spPr/>
        <p:txBody>
          <a:bodyPr/>
          <a:lstStyle/>
          <a:p>
            <a:r>
              <a:rPr lang="en-US" dirty="0"/>
              <a:t>Establishing Brand and Managing Reputation</a:t>
            </a:r>
          </a:p>
        </p:txBody>
      </p:sp>
      <p:sp>
        <p:nvSpPr>
          <p:cNvPr id="4" name="Text Placeholder 3">
            <a:extLst>
              <a:ext uri="{FF2B5EF4-FFF2-40B4-BE49-F238E27FC236}">
                <a16:creationId xmlns:a16="http://schemas.microsoft.com/office/drawing/2014/main" id="{B9FB9A0A-6F5D-4D14-8478-4704ACE4D654}"/>
              </a:ext>
            </a:extLst>
          </p:cNvPr>
          <p:cNvSpPr>
            <a:spLocks noGrp="1"/>
          </p:cNvSpPr>
          <p:nvPr>
            <p:ph type="body" sz="quarter" idx="16"/>
          </p:nvPr>
        </p:nvSpPr>
        <p:spPr>
          <a:xfrm>
            <a:off x="684894" y="1739590"/>
            <a:ext cx="6673850" cy="4616761"/>
          </a:xfrm>
        </p:spPr>
        <p:txBody>
          <a:bodyPr/>
          <a:lstStyle/>
          <a:p>
            <a:pPr marL="342900" indent="-342900">
              <a:buFont typeface="Arial" panose="020B0604020202020204" pitchFamily="34" charset="0"/>
              <a:buChar char="•"/>
            </a:pPr>
            <a:r>
              <a:rPr lang="en-US" sz="3200" dirty="0">
                <a:solidFill>
                  <a:srgbClr val="005CAB"/>
                </a:solidFill>
              </a:rPr>
              <a:t>Personal branding</a:t>
            </a:r>
          </a:p>
          <a:p>
            <a:pPr marL="342900" indent="-342900">
              <a:buFont typeface="Arial" panose="020B0604020202020204" pitchFamily="34" charset="0"/>
              <a:buChar char="•"/>
            </a:pPr>
            <a:r>
              <a:rPr lang="en-US" sz="3200" dirty="0">
                <a:solidFill>
                  <a:srgbClr val="005CAB"/>
                </a:solidFill>
              </a:rPr>
              <a:t>Join professional/trade associations</a:t>
            </a:r>
          </a:p>
          <a:p>
            <a:pPr marL="342900" indent="-342900">
              <a:buFont typeface="Arial" panose="020B0604020202020204" pitchFamily="34" charset="0"/>
              <a:buChar char="•"/>
            </a:pPr>
            <a:r>
              <a:rPr lang="en-US" sz="3200" dirty="0">
                <a:solidFill>
                  <a:srgbClr val="005CAB"/>
                </a:solidFill>
              </a:rPr>
              <a:t>Alumni organizations</a:t>
            </a:r>
          </a:p>
          <a:p>
            <a:pPr marL="342900" indent="-342900">
              <a:buFont typeface="Arial" panose="020B0604020202020204" pitchFamily="34" charset="0"/>
              <a:buChar char="•"/>
            </a:pPr>
            <a:r>
              <a:rPr lang="en-US" sz="3200" dirty="0">
                <a:solidFill>
                  <a:srgbClr val="005CAB"/>
                </a:solidFill>
              </a:rPr>
              <a:t>Job clubs</a:t>
            </a:r>
          </a:p>
          <a:p>
            <a:pPr marL="342900" indent="-342900">
              <a:buFont typeface="Arial" panose="020B0604020202020204" pitchFamily="34" charset="0"/>
              <a:buChar char="•"/>
            </a:pPr>
            <a:r>
              <a:rPr lang="en-US" sz="3200" dirty="0">
                <a:solidFill>
                  <a:srgbClr val="005CAB"/>
                </a:solidFill>
              </a:rPr>
              <a:t>Volunteer</a:t>
            </a:r>
          </a:p>
          <a:p>
            <a:pPr marL="342900" indent="-342900">
              <a:buFont typeface="Arial" panose="020B0604020202020204" pitchFamily="34" charset="0"/>
              <a:buChar char="•"/>
            </a:pPr>
            <a:r>
              <a:rPr lang="en-US" sz="3200" dirty="0">
                <a:solidFill>
                  <a:srgbClr val="005CAB"/>
                </a:solidFill>
              </a:rPr>
              <a:t>Join LinkedIn and learn </a:t>
            </a:r>
            <a:br>
              <a:rPr lang="en-US" sz="3200" dirty="0">
                <a:solidFill>
                  <a:srgbClr val="005CAB"/>
                </a:solidFill>
              </a:rPr>
            </a:br>
            <a:r>
              <a:rPr lang="en-US" sz="3200" dirty="0">
                <a:solidFill>
                  <a:srgbClr val="005CAB"/>
                </a:solidFill>
              </a:rPr>
              <a:t>how to use it</a:t>
            </a:r>
          </a:p>
          <a:p>
            <a:pPr marL="342900" indent="-342900">
              <a:buFont typeface="Arial" panose="020B0604020202020204" pitchFamily="34" charset="0"/>
              <a:buChar char="•"/>
            </a:pPr>
            <a:r>
              <a:rPr lang="en-US" sz="3200" dirty="0">
                <a:solidFill>
                  <a:srgbClr val="005CAB"/>
                </a:solidFill>
              </a:rPr>
              <a:t>Meetup.com or similar websites</a:t>
            </a:r>
            <a:endParaRPr lang="en-US" sz="3200" dirty="0">
              <a:solidFill>
                <a:srgbClr val="005CAB"/>
              </a:solidFill>
              <a:cs typeface="Arial"/>
            </a:endParaRPr>
          </a:p>
        </p:txBody>
      </p:sp>
      <p:sp>
        <p:nvSpPr>
          <p:cNvPr id="7" name="Footer Placeholder 6">
            <a:extLst>
              <a:ext uri="{FF2B5EF4-FFF2-40B4-BE49-F238E27FC236}">
                <a16:creationId xmlns:a16="http://schemas.microsoft.com/office/drawing/2014/main" id="{1968081F-21CB-4473-AC79-D53035B2B82F}"/>
              </a:ext>
            </a:extLst>
          </p:cNvPr>
          <p:cNvSpPr>
            <a:spLocks noGrp="1"/>
          </p:cNvSpPr>
          <p:nvPr>
            <p:ph type="ftr" sz="quarter" idx="3"/>
          </p:nvPr>
        </p:nvSpPr>
        <p:spPr/>
        <p:txBody>
          <a:bodyPr/>
          <a:lstStyle/>
          <a:p>
            <a:r>
              <a:rPr lang="en-US"/>
              <a:t>CareerForceMN.com</a:t>
            </a:r>
            <a:endParaRPr lang="en-US" dirty="0"/>
          </a:p>
        </p:txBody>
      </p:sp>
      <p:pic>
        <p:nvPicPr>
          <p:cNvPr id="9" name="Picture 8" descr="A close up of a phone - text build your personal brand&#10;&#10;">
            <a:extLst>
              <a:ext uri="{FF2B5EF4-FFF2-40B4-BE49-F238E27FC236}">
                <a16:creationId xmlns:a16="http://schemas.microsoft.com/office/drawing/2014/main" id="{F7EB1554-1587-41BC-B8B5-F72908D6B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250" y="2084961"/>
            <a:ext cx="6096000" cy="3402453"/>
          </a:xfrm>
          <a:prstGeom prst="rect">
            <a:avLst/>
          </a:prstGeom>
        </p:spPr>
      </p:pic>
    </p:spTree>
    <p:extLst>
      <p:ext uri="{BB962C8B-B14F-4D97-AF65-F5344CB8AC3E}">
        <p14:creationId xmlns:p14="http://schemas.microsoft.com/office/powerpoint/2010/main" val="2212770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FD7F0-5D1D-477F-804F-E7BD8A9F25EC}"/>
              </a:ext>
            </a:extLst>
          </p:cNvPr>
          <p:cNvSpPr>
            <a:spLocks noGrp="1"/>
          </p:cNvSpPr>
          <p:nvPr>
            <p:ph type="title"/>
          </p:nvPr>
        </p:nvSpPr>
        <p:spPr/>
        <p:txBody>
          <a:bodyPr/>
          <a:lstStyle/>
          <a:p>
            <a:r>
              <a:rPr lang="en-US" dirty="0"/>
              <a:t>Expanding Your Network - LinkedIn</a:t>
            </a:r>
          </a:p>
        </p:txBody>
      </p:sp>
      <p:sp>
        <p:nvSpPr>
          <p:cNvPr id="4" name="Text Placeholder 3">
            <a:extLst>
              <a:ext uri="{FF2B5EF4-FFF2-40B4-BE49-F238E27FC236}">
                <a16:creationId xmlns:a16="http://schemas.microsoft.com/office/drawing/2014/main" id="{B9FB9A0A-6F5D-4D14-8478-4704ACE4D654}"/>
              </a:ext>
            </a:extLst>
          </p:cNvPr>
          <p:cNvSpPr>
            <a:spLocks noGrp="1"/>
          </p:cNvSpPr>
          <p:nvPr>
            <p:ph type="body" sz="quarter" idx="16"/>
          </p:nvPr>
        </p:nvSpPr>
        <p:spPr>
          <a:xfrm>
            <a:off x="475344" y="1803173"/>
            <a:ext cx="8000999" cy="4616761"/>
          </a:xfrm>
        </p:spPr>
        <p:txBody>
          <a:bodyPr/>
          <a:lstStyle/>
          <a:p>
            <a:pPr marL="342900" indent="-342900">
              <a:buFont typeface="Arial" panose="020B0604020202020204" pitchFamily="34" charset="0"/>
              <a:buChar char="•"/>
            </a:pPr>
            <a:r>
              <a:rPr lang="en-US" sz="3000" dirty="0">
                <a:solidFill>
                  <a:srgbClr val="005CAB"/>
                </a:solidFill>
              </a:rPr>
              <a:t>Automatically creates a network</a:t>
            </a:r>
          </a:p>
          <a:p>
            <a:pPr marL="342900" indent="-342900">
              <a:buFont typeface="Arial" panose="020B0604020202020204" pitchFamily="34" charset="0"/>
              <a:buChar char="•"/>
            </a:pPr>
            <a:r>
              <a:rPr lang="en-US" sz="3000" dirty="0">
                <a:solidFill>
                  <a:srgbClr val="005CAB"/>
                </a:solidFill>
              </a:rPr>
              <a:t>Filter companies that your network </a:t>
            </a:r>
            <a:br>
              <a:rPr lang="en-US" sz="3000" dirty="0">
                <a:solidFill>
                  <a:srgbClr val="005CAB"/>
                </a:solidFill>
              </a:rPr>
            </a:br>
            <a:r>
              <a:rPr lang="en-US" sz="3000" dirty="0">
                <a:solidFill>
                  <a:srgbClr val="005CAB"/>
                </a:solidFill>
              </a:rPr>
              <a:t>work for</a:t>
            </a:r>
          </a:p>
          <a:p>
            <a:pPr marL="342900" indent="-342900">
              <a:buFont typeface="Arial" panose="020B0604020202020204" pitchFamily="34" charset="0"/>
              <a:buChar char="•"/>
            </a:pPr>
            <a:r>
              <a:rPr lang="en-US" sz="3000" dirty="0">
                <a:solidFill>
                  <a:srgbClr val="005CAB"/>
                </a:solidFill>
              </a:rPr>
              <a:t>Join “Groups” to communicate with its members (including alumni)</a:t>
            </a:r>
          </a:p>
          <a:p>
            <a:pPr marL="342900" indent="-342900">
              <a:buFont typeface="Arial" panose="020B0604020202020204" pitchFamily="34" charset="0"/>
              <a:buChar char="•"/>
            </a:pPr>
            <a:r>
              <a:rPr lang="en-US" sz="3000" dirty="0">
                <a:solidFill>
                  <a:srgbClr val="005CAB"/>
                </a:solidFill>
              </a:rPr>
              <a:t>Search for professionals you’d like to network with</a:t>
            </a:r>
          </a:p>
          <a:p>
            <a:pPr marL="342900" indent="-342900">
              <a:buFont typeface="Arial" panose="020B0604020202020204" pitchFamily="34" charset="0"/>
              <a:buChar char="•"/>
            </a:pPr>
            <a:r>
              <a:rPr lang="en-US" sz="3000" dirty="0">
                <a:solidFill>
                  <a:srgbClr val="005CAB"/>
                </a:solidFill>
              </a:rPr>
              <a:t>See 1st levels on job postings</a:t>
            </a:r>
          </a:p>
          <a:p>
            <a:pPr marL="342900" indent="-342900">
              <a:buFont typeface="Arial" panose="020B0604020202020204" pitchFamily="34" charset="0"/>
              <a:buChar char="•"/>
            </a:pPr>
            <a:r>
              <a:rPr lang="en-US" sz="3000" dirty="0">
                <a:solidFill>
                  <a:srgbClr val="005CAB"/>
                </a:solidFill>
              </a:rPr>
              <a:t>See job posters - maybe in your network</a:t>
            </a:r>
          </a:p>
          <a:p>
            <a:pPr marL="342900" indent="-342900">
              <a:buFont typeface="Arial" panose="020B0604020202020204" pitchFamily="34" charset="0"/>
              <a:buChar char="•"/>
            </a:pPr>
            <a:r>
              <a:rPr lang="en-US" sz="3000" dirty="0">
                <a:solidFill>
                  <a:srgbClr val="005CAB"/>
                </a:solidFill>
              </a:rPr>
              <a:t>See alumni from your school</a:t>
            </a:r>
          </a:p>
        </p:txBody>
      </p:sp>
      <p:pic>
        <p:nvPicPr>
          <p:cNvPr id="6" name="Picture Placeholder 5">
            <a:extLst>
              <a:ext uri="{FF2B5EF4-FFF2-40B4-BE49-F238E27FC236}">
                <a16:creationId xmlns:a16="http://schemas.microsoft.com/office/drawing/2014/main" id="{BA570F6E-A218-4B6A-A7F5-A025C75DCE37}"/>
              </a:ext>
              <a:ext uri="{C183D7F6-B498-43B3-948B-1728B52AA6E4}">
                <adec:decorative xmlns:adec="http://schemas.microsoft.com/office/drawing/2017/decorative" val="1"/>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4688" r="14688"/>
          <a:stretch>
            <a:fillRect/>
          </a:stretch>
        </p:blipFill>
        <p:spPr>
          <a:xfrm>
            <a:off x="7750629" y="1803173"/>
            <a:ext cx="3966027" cy="3966028"/>
          </a:xfrm>
        </p:spPr>
      </p:pic>
      <p:sp>
        <p:nvSpPr>
          <p:cNvPr id="7" name="Footer Placeholder 6">
            <a:extLst>
              <a:ext uri="{FF2B5EF4-FFF2-40B4-BE49-F238E27FC236}">
                <a16:creationId xmlns:a16="http://schemas.microsoft.com/office/drawing/2014/main" id="{1968081F-21CB-4473-AC79-D53035B2B82F}"/>
              </a:ext>
            </a:extLst>
          </p:cNvPr>
          <p:cNvSpPr>
            <a:spLocks noGrp="1"/>
          </p:cNvSpPr>
          <p:nvPr>
            <p:ph type="ftr" sz="quarter" idx="3"/>
          </p:nvPr>
        </p:nvSpPr>
        <p:spPr/>
        <p:txBody>
          <a:bodyPr/>
          <a:lstStyle/>
          <a:p>
            <a:r>
              <a:rPr lang="en-US"/>
              <a:t>CareerForceMN.com</a:t>
            </a:r>
            <a:endParaRPr lang="en-US" dirty="0"/>
          </a:p>
        </p:txBody>
      </p:sp>
    </p:spTree>
    <p:extLst>
      <p:ext uri="{BB962C8B-B14F-4D97-AF65-F5344CB8AC3E}">
        <p14:creationId xmlns:p14="http://schemas.microsoft.com/office/powerpoint/2010/main" val="345189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0DA74-2B14-4D74-A42A-80056AF79EEC}"/>
              </a:ext>
            </a:extLst>
          </p:cNvPr>
          <p:cNvSpPr>
            <a:spLocks noGrp="1"/>
          </p:cNvSpPr>
          <p:nvPr>
            <p:ph type="title"/>
          </p:nvPr>
        </p:nvSpPr>
        <p:spPr/>
        <p:txBody>
          <a:bodyPr/>
          <a:lstStyle/>
          <a:p>
            <a:r>
              <a:rPr lang="en-US" dirty="0"/>
              <a:t>Where Can You Network?</a:t>
            </a:r>
          </a:p>
        </p:txBody>
      </p:sp>
      <p:sp>
        <p:nvSpPr>
          <p:cNvPr id="7" name="Footer Placeholder 6">
            <a:extLst>
              <a:ext uri="{FF2B5EF4-FFF2-40B4-BE49-F238E27FC236}">
                <a16:creationId xmlns:a16="http://schemas.microsoft.com/office/drawing/2014/main" id="{9B2F7488-6373-47F7-BBA6-5C3A506B0C60}"/>
              </a:ext>
            </a:extLst>
          </p:cNvPr>
          <p:cNvSpPr>
            <a:spLocks noGrp="1"/>
          </p:cNvSpPr>
          <p:nvPr>
            <p:ph type="ftr" sz="quarter" idx="3"/>
          </p:nvPr>
        </p:nvSpPr>
        <p:spPr/>
        <p:txBody>
          <a:bodyPr/>
          <a:lstStyle/>
          <a:p>
            <a:r>
              <a:rPr lang="en-US"/>
              <a:t>CareerForceMN.com</a:t>
            </a:r>
            <a:endParaRPr lang="en-US" dirty="0"/>
          </a:p>
        </p:txBody>
      </p:sp>
      <p:pic>
        <p:nvPicPr>
          <p:cNvPr id="8" name="Picture 7" descr="Introducing a new friend at yoga">
            <a:extLst>
              <a:ext uri="{FF2B5EF4-FFF2-40B4-BE49-F238E27FC236}">
                <a16:creationId xmlns:a16="http://schemas.microsoft.com/office/drawing/2014/main" id="{D1954C83-B68D-4786-B046-C6EB61DB4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057" y="1516743"/>
            <a:ext cx="8011886" cy="5341257"/>
          </a:xfrm>
          <a:prstGeom prst="rect">
            <a:avLst/>
          </a:prstGeom>
        </p:spPr>
      </p:pic>
    </p:spTree>
    <p:extLst>
      <p:ext uri="{BB962C8B-B14F-4D97-AF65-F5344CB8AC3E}">
        <p14:creationId xmlns:p14="http://schemas.microsoft.com/office/powerpoint/2010/main" val="3228742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F65A8-5160-4C31-9EE2-45C631FE4AEC}"/>
              </a:ext>
            </a:extLst>
          </p:cNvPr>
          <p:cNvSpPr>
            <a:spLocks noGrp="1"/>
          </p:cNvSpPr>
          <p:nvPr>
            <p:ph type="title"/>
          </p:nvPr>
        </p:nvSpPr>
        <p:spPr/>
        <p:txBody>
          <a:bodyPr/>
          <a:lstStyle/>
          <a:p>
            <a:r>
              <a:rPr lang="en-US" dirty="0"/>
              <a:t>What is Your Next Step?</a:t>
            </a:r>
          </a:p>
        </p:txBody>
      </p:sp>
      <p:sp>
        <p:nvSpPr>
          <p:cNvPr id="7" name="Footer Placeholder 6">
            <a:extLst>
              <a:ext uri="{FF2B5EF4-FFF2-40B4-BE49-F238E27FC236}">
                <a16:creationId xmlns:a16="http://schemas.microsoft.com/office/drawing/2014/main" id="{FCEECFC3-6636-4A2F-B3CA-AE4AC757495D}"/>
              </a:ext>
            </a:extLst>
          </p:cNvPr>
          <p:cNvSpPr>
            <a:spLocks noGrp="1"/>
          </p:cNvSpPr>
          <p:nvPr>
            <p:ph type="ftr" sz="quarter" idx="3"/>
          </p:nvPr>
        </p:nvSpPr>
        <p:spPr/>
        <p:txBody>
          <a:bodyPr/>
          <a:lstStyle/>
          <a:p>
            <a:r>
              <a:rPr lang="en-US"/>
              <a:t>CareerForceMN.com</a:t>
            </a:r>
            <a:endParaRPr lang="en-US" dirty="0"/>
          </a:p>
        </p:txBody>
      </p:sp>
      <p:pic>
        <p:nvPicPr>
          <p:cNvPr id="5" name="Picture 4" descr="Map representing various steps on a journey">
            <a:extLst>
              <a:ext uri="{FF2B5EF4-FFF2-40B4-BE49-F238E27FC236}">
                <a16:creationId xmlns:a16="http://schemas.microsoft.com/office/drawing/2014/main" id="{CC2580DF-891E-48B9-BD97-0330E0BCC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20" y="1959428"/>
            <a:ext cx="10757960" cy="4017426"/>
          </a:xfrm>
          <a:prstGeom prst="rect">
            <a:avLst/>
          </a:prstGeom>
        </p:spPr>
      </p:pic>
    </p:spTree>
    <p:extLst>
      <p:ext uri="{BB962C8B-B14F-4D97-AF65-F5344CB8AC3E}">
        <p14:creationId xmlns:p14="http://schemas.microsoft.com/office/powerpoint/2010/main" val="3484603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B7683-7E75-4B0E-A34F-81C97A2D30C8}"/>
              </a:ext>
            </a:extLst>
          </p:cNvPr>
          <p:cNvSpPr>
            <a:spLocks noGrp="1"/>
          </p:cNvSpPr>
          <p:nvPr>
            <p:ph type="title"/>
          </p:nvPr>
        </p:nvSpPr>
        <p:spPr/>
        <p:txBody>
          <a:bodyPr/>
          <a:lstStyle/>
          <a:p>
            <a:r>
              <a:rPr lang="en-US" b="1" dirty="0">
                <a:solidFill>
                  <a:srgbClr val="005CAB"/>
                </a:solidFill>
              </a:rPr>
              <a:t>Questions?</a:t>
            </a:r>
          </a:p>
        </p:txBody>
      </p:sp>
      <p:sp>
        <p:nvSpPr>
          <p:cNvPr id="4" name="Footer Placeholder 3">
            <a:extLst>
              <a:ext uri="{FF2B5EF4-FFF2-40B4-BE49-F238E27FC236}">
                <a16:creationId xmlns:a16="http://schemas.microsoft.com/office/drawing/2014/main" id="{6E89E0CE-1957-4547-87A7-8C3B0E122ECA}"/>
              </a:ext>
            </a:extLst>
          </p:cNvPr>
          <p:cNvSpPr>
            <a:spLocks noGrp="1"/>
          </p:cNvSpPr>
          <p:nvPr>
            <p:ph type="ftr" sz="quarter" idx="3"/>
          </p:nvPr>
        </p:nvSpPr>
        <p:spPr/>
        <p:txBody>
          <a:bodyPr/>
          <a:lstStyle/>
          <a:p>
            <a:r>
              <a:rPr lang="en-US"/>
              <a:t>CareerForceMN.com</a:t>
            </a:r>
            <a:endParaRPr lang="en-US" dirty="0"/>
          </a:p>
        </p:txBody>
      </p:sp>
    </p:spTree>
    <p:extLst>
      <p:ext uri="{BB962C8B-B14F-4D97-AF65-F5344CB8AC3E}">
        <p14:creationId xmlns:p14="http://schemas.microsoft.com/office/powerpoint/2010/main" val="1500211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Thank You!</a:t>
            </a:r>
          </a:p>
        </p:txBody>
      </p:sp>
      <p:sp>
        <p:nvSpPr>
          <p:cNvPr id="6" name="Text Placeholder 5"/>
          <p:cNvSpPr>
            <a:spLocks noGrp="1"/>
          </p:cNvSpPr>
          <p:nvPr>
            <p:ph type="body" sz="quarter" idx="13"/>
          </p:nvPr>
        </p:nvSpPr>
        <p:spPr/>
        <p:txBody>
          <a:bodyPr/>
          <a:lstStyle/>
          <a:p>
            <a:r>
              <a:rPr lang="en-US" dirty="0">
                <a:solidFill>
                  <a:srgbClr val="FF0000"/>
                </a:solidFill>
              </a:rPr>
              <a:t>First Name Last Name</a:t>
            </a:r>
            <a:endParaRPr lang="en-US" dirty="0">
              <a:solidFill>
                <a:srgbClr val="FF0000"/>
              </a:solidFill>
              <a:cs typeface="Arial"/>
            </a:endParaRPr>
          </a:p>
          <a:p>
            <a:r>
              <a:rPr lang="en-US" dirty="0">
                <a:solidFill>
                  <a:srgbClr val="FF0000"/>
                </a:solidFill>
              </a:rPr>
              <a:t>Email address you might want to share with the class</a:t>
            </a:r>
            <a:endParaRPr lang="en-US" dirty="0">
              <a:solidFill>
                <a:srgbClr val="FF0000"/>
              </a:solidFill>
              <a:cs typeface="Arial"/>
            </a:endParaRPr>
          </a:p>
          <a:p>
            <a:r>
              <a:rPr lang="en-US" b="1" dirty="0"/>
              <a:t>CareerForceMN.com</a:t>
            </a:r>
          </a:p>
        </p:txBody>
      </p:sp>
    </p:spTree>
    <p:extLst>
      <p:ext uri="{BB962C8B-B14F-4D97-AF65-F5344CB8AC3E}">
        <p14:creationId xmlns:p14="http://schemas.microsoft.com/office/powerpoint/2010/main" val="2123376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70BC1-4404-4676-940A-BAD1D1383B9F}"/>
              </a:ext>
            </a:extLst>
          </p:cNvPr>
          <p:cNvSpPr>
            <a:spLocks noGrp="1"/>
          </p:cNvSpPr>
          <p:nvPr>
            <p:ph type="title"/>
          </p:nvPr>
        </p:nvSpPr>
        <p:spPr/>
        <p:txBody>
          <a:bodyPr/>
          <a:lstStyle/>
          <a:p>
            <a:r>
              <a:rPr lang="en-US" dirty="0"/>
              <a:t>Agenda</a:t>
            </a:r>
          </a:p>
        </p:txBody>
      </p:sp>
      <p:sp>
        <p:nvSpPr>
          <p:cNvPr id="7" name="Text Placeholder 6">
            <a:extLst>
              <a:ext uri="{FF2B5EF4-FFF2-40B4-BE49-F238E27FC236}">
                <a16:creationId xmlns:a16="http://schemas.microsoft.com/office/drawing/2014/main" id="{41D24706-6EF5-46B4-935B-15DC52CA519F}"/>
              </a:ext>
            </a:extLst>
          </p:cNvPr>
          <p:cNvSpPr>
            <a:spLocks noGrp="1"/>
          </p:cNvSpPr>
          <p:nvPr>
            <p:ph type="body" sz="quarter" idx="16"/>
          </p:nvPr>
        </p:nvSpPr>
        <p:spPr>
          <a:xfrm>
            <a:off x="156027" y="1737228"/>
            <a:ext cx="10845802" cy="3628608"/>
          </a:xfrm>
        </p:spPr>
        <p:txBody>
          <a:bodyPr anchor="t"/>
          <a:lstStyle/>
          <a:p>
            <a:pPr marL="342900" indent="-342900">
              <a:spcAft>
                <a:spcPts val="1800"/>
              </a:spcAft>
              <a:buClr>
                <a:schemeClr val="accent1">
                  <a:lumMod val="90000"/>
                  <a:lumOff val="10000"/>
                </a:schemeClr>
              </a:buClr>
              <a:buFont typeface="Arial" panose="020B0604020202020204" pitchFamily="34" charset="0"/>
              <a:buChar char="•"/>
            </a:pPr>
            <a:r>
              <a:rPr lang="en-US" sz="3150" b="1" dirty="0">
                <a:solidFill>
                  <a:schemeClr val="accent1">
                    <a:lumMod val="90000"/>
                    <a:lumOff val="10000"/>
                  </a:schemeClr>
                </a:solidFill>
              </a:rPr>
              <a:t>Building relationships</a:t>
            </a:r>
          </a:p>
          <a:p>
            <a:pPr marL="342900" indent="-342900">
              <a:spcAft>
                <a:spcPts val="1800"/>
              </a:spcAft>
              <a:buClr>
                <a:schemeClr val="accent1">
                  <a:lumMod val="90000"/>
                  <a:lumOff val="10000"/>
                </a:schemeClr>
              </a:buClr>
              <a:buFont typeface="Arial" panose="020B0604020202020204" pitchFamily="34" charset="0"/>
              <a:buChar char="•"/>
            </a:pPr>
            <a:r>
              <a:rPr lang="en-US" sz="3150" b="1" dirty="0">
                <a:solidFill>
                  <a:schemeClr val="accent1">
                    <a:lumMod val="90000"/>
                    <a:lumOff val="10000"/>
                  </a:schemeClr>
                </a:solidFill>
              </a:rPr>
              <a:t>Conveying your value</a:t>
            </a:r>
          </a:p>
          <a:p>
            <a:pPr marL="342900" indent="-342900">
              <a:spcAft>
                <a:spcPts val="1800"/>
              </a:spcAft>
              <a:buClr>
                <a:schemeClr val="accent1">
                  <a:lumMod val="90000"/>
                  <a:lumOff val="10000"/>
                </a:schemeClr>
              </a:buClr>
              <a:buFont typeface="Arial" panose="020B0604020202020204" pitchFamily="34" charset="0"/>
              <a:buChar char="•"/>
            </a:pPr>
            <a:r>
              <a:rPr lang="en-US" sz="3150" b="1" dirty="0">
                <a:solidFill>
                  <a:schemeClr val="accent1">
                    <a:lumMod val="90000"/>
                    <a:lumOff val="10000"/>
                  </a:schemeClr>
                </a:solidFill>
              </a:rPr>
              <a:t>Establishing your brand &amp; managing your reputation</a:t>
            </a:r>
          </a:p>
          <a:p>
            <a:pPr marL="342900" indent="-342900">
              <a:spcAft>
                <a:spcPts val="1800"/>
              </a:spcAft>
              <a:buClr>
                <a:schemeClr val="accent1">
                  <a:lumMod val="90000"/>
                  <a:lumOff val="10000"/>
                </a:schemeClr>
              </a:buClr>
              <a:buFont typeface="Arial" panose="020B0604020202020204" pitchFamily="34" charset="0"/>
              <a:buChar char="•"/>
            </a:pPr>
            <a:r>
              <a:rPr lang="en-US" sz="3150" b="1" dirty="0">
                <a:solidFill>
                  <a:schemeClr val="accent1">
                    <a:lumMod val="90000"/>
                    <a:lumOff val="10000"/>
                  </a:schemeClr>
                </a:solidFill>
              </a:rPr>
              <a:t>Expanding your network</a:t>
            </a:r>
          </a:p>
          <a:p>
            <a:pPr marL="342900" indent="-342900">
              <a:spcAft>
                <a:spcPts val="1800"/>
              </a:spcAft>
              <a:buClr>
                <a:schemeClr val="accent1">
                  <a:lumMod val="90000"/>
                  <a:lumOff val="10000"/>
                </a:schemeClr>
              </a:buClr>
              <a:buFont typeface="Arial" panose="020B0604020202020204" pitchFamily="34" charset="0"/>
              <a:buChar char="•"/>
            </a:pPr>
            <a:r>
              <a:rPr lang="en-US" sz="3150" b="1" dirty="0">
                <a:solidFill>
                  <a:schemeClr val="accent1">
                    <a:lumMod val="90000"/>
                    <a:lumOff val="10000"/>
                  </a:schemeClr>
                </a:solidFill>
              </a:rPr>
              <a:t>Working LinkedIn</a:t>
            </a:r>
          </a:p>
          <a:p>
            <a:pPr marL="342900" indent="-342900">
              <a:spcAft>
                <a:spcPts val="1800"/>
              </a:spcAft>
              <a:buClr>
                <a:schemeClr val="accent1">
                  <a:lumMod val="90000"/>
                  <a:lumOff val="10000"/>
                </a:schemeClr>
              </a:buClr>
              <a:buFont typeface="Arial" panose="020B0604020202020204" pitchFamily="34" charset="0"/>
              <a:buChar char="•"/>
            </a:pPr>
            <a:r>
              <a:rPr lang="en-US" sz="3150" b="1" dirty="0">
                <a:solidFill>
                  <a:schemeClr val="accent1">
                    <a:lumMod val="90000"/>
                    <a:lumOff val="10000"/>
                  </a:schemeClr>
                </a:solidFill>
              </a:rPr>
              <a:t>Network everywhere</a:t>
            </a:r>
          </a:p>
          <a:p>
            <a:pPr marL="342900" indent="-342900">
              <a:spcAft>
                <a:spcPts val="1800"/>
              </a:spcAft>
              <a:buClr>
                <a:schemeClr val="accent1">
                  <a:lumMod val="90000"/>
                  <a:lumOff val="10000"/>
                </a:schemeClr>
              </a:buClr>
              <a:buFont typeface="Arial" panose="020B0604020202020204" pitchFamily="34" charset="0"/>
              <a:buChar char="•"/>
            </a:pPr>
            <a:r>
              <a:rPr lang="en-US" sz="3150" b="1" dirty="0">
                <a:solidFill>
                  <a:schemeClr val="accent1">
                    <a:lumMod val="90000"/>
                    <a:lumOff val="10000"/>
                  </a:schemeClr>
                </a:solidFill>
              </a:rPr>
              <a:t>Next steps</a:t>
            </a:r>
          </a:p>
        </p:txBody>
      </p:sp>
      <p:sp>
        <p:nvSpPr>
          <p:cNvPr id="4" name="Footer Placeholder 3"/>
          <p:cNvSpPr>
            <a:spLocks noGrp="1"/>
          </p:cNvSpPr>
          <p:nvPr>
            <p:ph type="ftr" sz="quarter" idx="3"/>
          </p:nvPr>
        </p:nvSpPr>
        <p:spPr/>
        <p:txBody>
          <a:bodyPr/>
          <a:lstStyle/>
          <a:p>
            <a:r>
              <a:rPr lang="en-US"/>
              <a:t>CareerForceMN.com</a:t>
            </a:r>
            <a:endParaRPr lang="en-US" dirty="0"/>
          </a:p>
        </p:txBody>
      </p:sp>
      <p:pic>
        <p:nvPicPr>
          <p:cNvPr id="11" name="Picture 10">
            <a:extLst>
              <a:ext uri="{FF2B5EF4-FFF2-40B4-BE49-F238E27FC236}">
                <a16:creationId xmlns:a16="http://schemas.microsoft.com/office/drawing/2014/main" id="{332F8517-3675-4906-A75D-655C825625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115" y="256585"/>
            <a:ext cx="5922572" cy="1480643"/>
          </a:xfrm>
          <a:prstGeom prst="rect">
            <a:avLst/>
          </a:prstGeom>
        </p:spPr>
      </p:pic>
    </p:spTree>
    <p:extLst>
      <p:ext uri="{BB962C8B-B14F-4D97-AF65-F5344CB8AC3E}">
        <p14:creationId xmlns:p14="http://schemas.microsoft.com/office/powerpoint/2010/main" val="1494650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3A4DEA-FE37-464A-A54C-92F664D5D32A}"/>
              </a:ext>
            </a:extLst>
          </p:cNvPr>
          <p:cNvSpPr>
            <a:spLocks noGrp="1"/>
          </p:cNvSpPr>
          <p:nvPr>
            <p:ph type="title"/>
          </p:nvPr>
        </p:nvSpPr>
        <p:spPr/>
        <p:txBody>
          <a:bodyPr/>
          <a:lstStyle/>
          <a:p>
            <a:r>
              <a:rPr lang="en-US" dirty="0"/>
              <a:t>Why Networking?</a:t>
            </a:r>
          </a:p>
        </p:txBody>
      </p:sp>
      <p:pic>
        <p:nvPicPr>
          <p:cNvPr id="6" name="Picture Placeholder 5" descr="Iceberg representing just a small amount of &quot;jobs&quot; above water but lots of hidden jobs under the water - the hidden job market">
            <a:extLst>
              <a:ext uri="{FF2B5EF4-FFF2-40B4-BE49-F238E27FC236}">
                <a16:creationId xmlns:a16="http://schemas.microsoft.com/office/drawing/2014/main" id="{FB79C84A-E3A0-4087-B4B0-2E8F7D1AD12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461" r="27461"/>
          <a:stretch>
            <a:fillRect/>
          </a:stretch>
        </p:blipFill>
        <p:spPr>
          <a:xfrm>
            <a:off x="0" y="1549400"/>
            <a:ext cx="12191999" cy="5308600"/>
          </a:xfrm>
        </p:spPr>
      </p:pic>
      <p:sp>
        <p:nvSpPr>
          <p:cNvPr id="7" name="Text Placeholder 6">
            <a:extLst>
              <a:ext uri="{FF2B5EF4-FFF2-40B4-BE49-F238E27FC236}">
                <a16:creationId xmlns:a16="http://schemas.microsoft.com/office/drawing/2014/main" id="{7EEE9476-C8DE-4345-89CE-EDAF6C386A16}"/>
              </a:ext>
            </a:extLst>
          </p:cNvPr>
          <p:cNvSpPr>
            <a:spLocks noGrp="1"/>
          </p:cNvSpPr>
          <p:nvPr>
            <p:ph type="body" sz="quarter" idx="16"/>
          </p:nvPr>
        </p:nvSpPr>
        <p:spPr>
          <a:xfrm>
            <a:off x="4831031" y="3714223"/>
            <a:ext cx="5807939" cy="1858809"/>
          </a:xfrm>
        </p:spPr>
        <p:txBody>
          <a:bodyPr/>
          <a:lstStyle/>
          <a:p>
            <a:r>
              <a:rPr lang="en-US" sz="3600" dirty="0">
                <a:solidFill>
                  <a:schemeClr val="bg1"/>
                </a:solidFill>
              </a:rPr>
              <a:t>Hidden Job Market</a:t>
            </a:r>
          </a:p>
        </p:txBody>
      </p:sp>
      <p:sp>
        <p:nvSpPr>
          <p:cNvPr id="4" name="Footer Placeholder 3"/>
          <p:cNvSpPr>
            <a:spLocks noGrp="1"/>
          </p:cNvSpPr>
          <p:nvPr>
            <p:ph type="ftr" sz="quarter" idx="3"/>
          </p:nvPr>
        </p:nvSpPr>
        <p:spPr/>
        <p:txBody>
          <a:bodyPr/>
          <a:lstStyle/>
          <a:p>
            <a:r>
              <a:rPr lang="en-US" dirty="0"/>
              <a:t>CareerForceMN.com</a:t>
            </a:r>
          </a:p>
        </p:txBody>
      </p:sp>
    </p:spTree>
    <p:extLst>
      <p:ext uri="{BB962C8B-B14F-4D97-AF65-F5344CB8AC3E}">
        <p14:creationId xmlns:p14="http://schemas.microsoft.com/office/powerpoint/2010/main" val="569706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F638D-3A0F-4821-8F64-842E0DE1BC24}"/>
              </a:ext>
            </a:extLst>
          </p:cNvPr>
          <p:cNvSpPr>
            <a:spLocks noGrp="1"/>
          </p:cNvSpPr>
          <p:nvPr>
            <p:ph type="title"/>
          </p:nvPr>
        </p:nvSpPr>
        <p:spPr/>
        <p:txBody>
          <a:bodyPr/>
          <a:lstStyle/>
          <a:p>
            <a:r>
              <a:rPr lang="en-US" dirty="0"/>
              <a:t>Networking Reduces Employers Risks</a:t>
            </a:r>
          </a:p>
        </p:txBody>
      </p:sp>
      <p:sp>
        <p:nvSpPr>
          <p:cNvPr id="7" name="Footer Placeholder 6">
            <a:extLst>
              <a:ext uri="{FF2B5EF4-FFF2-40B4-BE49-F238E27FC236}">
                <a16:creationId xmlns:a16="http://schemas.microsoft.com/office/drawing/2014/main" id="{5189CE5B-C9FD-4CE0-BE87-B847419B863D}"/>
              </a:ext>
            </a:extLst>
          </p:cNvPr>
          <p:cNvSpPr>
            <a:spLocks noGrp="1"/>
          </p:cNvSpPr>
          <p:nvPr>
            <p:ph type="ftr" sz="quarter" idx="3"/>
          </p:nvPr>
        </p:nvSpPr>
        <p:spPr/>
        <p:txBody>
          <a:bodyPr/>
          <a:lstStyle/>
          <a:p>
            <a:r>
              <a:rPr lang="en-US"/>
              <a:t>CareerForceMN.com</a:t>
            </a:r>
            <a:endParaRPr lang="en-US" dirty="0"/>
          </a:p>
        </p:txBody>
      </p:sp>
      <p:pic>
        <p:nvPicPr>
          <p:cNvPr id="9" name="Picture 8" descr="A business woman holding a crystal ball">
            <a:extLst>
              <a:ext uri="{FF2B5EF4-FFF2-40B4-BE49-F238E27FC236}">
                <a16:creationId xmlns:a16="http://schemas.microsoft.com/office/drawing/2014/main" id="{90091BDF-FE12-4CE1-89E1-BA91989C5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0750" y="1510566"/>
            <a:ext cx="8010499" cy="5347434"/>
          </a:xfrm>
          <a:prstGeom prst="rect">
            <a:avLst/>
          </a:prstGeom>
        </p:spPr>
      </p:pic>
    </p:spTree>
    <p:extLst>
      <p:ext uri="{BB962C8B-B14F-4D97-AF65-F5344CB8AC3E}">
        <p14:creationId xmlns:p14="http://schemas.microsoft.com/office/powerpoint/2010/main" val="2517831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0EB19F-90FE-4B03-9522-6CF92D352486}"/>
              </a:ext>
            </a:extLst>
          </p:cNvPr>
          <p:cNvSpPr>
            <a:spLocks noGrp="1"/>
          </p:cNvSpPr>
          <p:nvPr>
            <p:ph type="title"/>
          </p:nvPr>
        </p:nvSpPr>
        <p:spPr/>
        <p:txBody>
          <a:bodyPr/>
          <a:lstStyle/>
          <a:p>
            <a:r>
              <a:rPr lang="en-US" dirty="0"/>
              <a:t>Icebreaker</a:t>
            </a:r>
          </a:p>
        </p:txBody>
      </p:sp>
      <p:sp>
        <p:nvSpPr>
          <p:cNvPr id="10" name="Text Placeholder 9">
            <a:extLst>
              <a:ext uri="{FF2B5EF4-FFF2-40B4-BE49-F238E27FC236}">
                <a16:creationId xmlns:a16="http://schemas.microsoft.com/office/drawing/2014/main" id="{2C06D52F-1A5D-40B1-B90A-15C106B2FFBC}"/>
              </a:ext>
            </a:extLst>
          </p:cNvPr>
          <p:cNvSpPr>
            <a:spLocks noGrp="1"/>
          </p:cNvSpPr>
          <p:nvPr>
            <p:ph type="body" sz="quarter" idx="18"/>
          </p:nvPr>
        </p:nvSpPr>
        <p:spPr>
          <a:xfrm>
            <a:off x="8270023" y="1616927"/>
            <a:ext cx="2866328" cy="2813615"/>
          </a:xfrm>
        </p:spPr>
        <p:txBody>
          <a:bodyPr/>
          <a:lstStyle/>
          <a:p>
            <a:r>
              <a:rPr lang="en-US" dirty="0">
                <a:solidFill>
                  <a:srgbClr val="C00000"/>
                </a:solidFill>
              </a:rPr>
              <a:t>Insert Image of an icebreaker</a:t>
            </a:r>
          </a:p>
          <a:p>
            <a:r>
              <a:rPr lang="en-US" dirty="0">
                <a:solidFill>
                  <a:srgbClr val="C00000"/>
                </a:solidFill>
              </a:rPr>
              <a:t>Please leave slide title when you insert picture for accessibility, even though picture should cover entire slide.</a:t>
            </a:r>
          </a:p>
        </p:txBody>
      </p:sp>
      <p:sp>
        <p:nvSpPr>
          <p:cNvPr id="4" name="Footer Placeholder 3"/>
          <p:cNvSpPr>
            <a:spLocks noGrp="1"/>
          </p:cNvSpPr>
          <p:nvPr>
            <p:ph type="ftr" sz="quarter" idx="3"/>
          </p:nvPr>
        </p:nvSpPr>
        <p:spPr/>
        <p:txBody>
          <a:bodyPr/>
          <a:lstStyle/>
          <a:p>
            <a:r>
              <a:rPr lang="en-US"/>
              <a:t>CareerForceMN.com</a:t>
            </a:r>
            <a:endParaRPr lang="en-US" dirty="0"/>
          </a:p>
        </p:txBody>
      </p:sp>
      <p:pic>
        <p:nvPicPr>
          <p:cNvPr id="11" name="Picture 10">
            <a:extLst>
              <a:ext uri="{FF2B5EF4-FFF2-40B4-BE49-F238E27FC236}">
                <a16:creationId xmlns:a16="http://schemas.microsoft.com/office/drawing/2014/main" id="{5FDFCE2A-3466-4E67-8560-7CB9FE25908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68885"/>
          </a:xfrm>
          <a:prstGeom prst="rect">
            <a:avLst/>
          </a:prstGeom>
        </p:spPr>
      </p:pic>
    </p:spTree>
    <p:extLst>
      <p:ext uri="{BB962C8B-B14F-4D97-AF65-F5344CB8AC3E}">
        <p14:creationId xmlns:p14="http://schemas.microsoft.com/office/powerpoint/2010/main" val="3676648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81754-1188-445C-8138-07B8B441976B}"/>
              </a:ext>
            </a:extLst>
          </p:cNvPr>
          <p:cNvSpPr>
            <a:spLocks noGrp="1"/>
          </p:cNvSpPr>
          <p:nvPr>
            <p:ph type="title"/>
          </p:nvPr>
        </p:nvSpPr>
        <p:spPr/>
        <p:txBody>
          <a:bodyPr/>
          <a:lstStyle/>
          <a:p>
            <a:r>
              <a:rPr lang="en-US" dirty="0"/>
              <a:t>How Do We Build Relationships?</a:t>
            </a:r>
          </a:p>
        </p:txBody>
      </p:sp>
      <p:sp>
        <p:nvSpPr>
          <p:cNvPr id="4" name="Footer Placeholder 3"/>
          <p:cNvSpPr>
            <a:spLocks noGrp="1"/>
          </p:cNvSpPr>
          <p:nvPr>
            <p:ph type="ftr" sz="quarter" idx="3"/>
          </p:nvPr>
        </p:nvSpPr>
        <p:spPr/>
        <p:txBody>
          <a:bodyPr/>
          <a:lstStyle/>
          <a:p>
            <a:r>
              <a:rPr lang="en-US"/>
              <a:t>CareerForceMN.com</a:t>
            </a:r>
            <a:endParaRPr lang="en-US" dirty="0"/>
          </a:p>
        </p:txBody>
      </p:sp>
      <p:pic>
        <p:nvPicPr>
          <p:cNvPr id="5" name="Picture 4" descr="A team building a structure using blocks, representing building relationships">
            <a:extLst>
              <a:ext uri="{FF2B5EF4-FFF2-40B4-BE49-F238E27FC236}">
                <a16:creationId xmlns:a16="http://schemas.microsoft.com/office/drawing/2014/main" id="{86A5CFF0-EF53-46DC-A965-190D9D82A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2421"/>
            <a:ext cx="12191999" cy="5149055"/>
          </a:xfrm>
          <a:prstGeom prst="rect">
            <a:avLst/>
          </a:prstGeom>
        </p:spPr>
      </p:pic>
    </p:spTree>
    <p:extLst>
      <p:ext uri="{BB962C8B-B14F-4D97-AF65-F5344CB8AC3E}">
        <p14:creationId xmlns:p14="http://schemas.microsoft.com/office/powerpoint/2010/main" val="903234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46C9-F4EF-4373-8C12-ACEB7CE21086}"/>
              </a:ext>
            </a:extLst>
          </p:cNvPr>
          <p:cNvSpPr>
            <a:spLocks noGrp="1"/>
          </p:cNvSpPr>
          <p:nvPr>
            <p:ph type="title"/>
          </p:nvPr>
        </p:nvSpPr>
        <p:spPr/>
        <p:txBody>
          <a:bodyPr/>
          <a:lstStyle/>
          <a:p>
            <a:r>
              <a:rPr lang="en-US" dirty="0"/>
              <a:t>Building Relationships - The Process</a:t>
            </a:r>
          </a:p>
        </p:txBody>
      </p:sp>
      <p:sp>
        <p:nvSpPr>
          <p:cNvPr id="10" name="Text Placeholder 9">
            <a:extLst>
              <a:ext uri="{FF2B5EF4-FFF2-40B4-BE49-F238E27FC236}">
                <a16:creationId xmlns:a16="http://schemas.microsoft.com/office/drawing/2014/main" id="{480E7BFC-DB84-4489-A82B-C7BFD546DD71}"/>
              </a:ext>
            </a:extLst>
          </p:cNvPr>
          <p:cNvSpPr>
            <a:spLocks noGrp="1"/>
          </p:cNvSpPr>
          <p:nvPr>
            <p:ph type="body" sz="quarter" idx="16"/>
          </p:nvPr>
        </p:nvSpPr>
        <p:spPr>
          <a:xfrm>
            <a:off x="1583541" y="1707511"/>
            <a:ext cx="2866328" cy="4648840"/>
          </a:xfrm>
        </p:spPr>
        <p:txBody>
          <a:bodyPr/>
          <a:lstStyle/>
          <a:p>
            <a:pPr marL="457200" indent="-457200">
              <a:buClr>
                <a:srgbClr val="005CAB"/>
              </a:buClr>
              <a:buFont typeface="+mj-lt"/>
              <a:buAutoNum type="arabicPeriod"/>
            </a:pPr>
            <a:r>
              <a:rPr lang="en-US" sz="3200" dirty="0">
                <a:solidFill>
                  <a:srgbClr val="005CAB"/>
                </a:solidFill>
              </a:rPr>
              <a:t>Know</a:t>
            </a:r>
          </a:p>
          <a:p>
            <a:pPr marL="457200" indent="-457200">
              <a:buClr>
                <a:srgbClr val="005CAB"/>
              </a:buClr>
              <a:buFont typeface="+mj-lt"/>
              <a:buAutoNum type="arabicPeriod"/>
            </a:pPr>
            <a:r>
              <a:rPr lang="en-US" sz="3200" dirty="0">
                <a:solidFill>
                  <a:srgbClr val="005CAB"/>
                </a:solidFill>
              </a:rPr>
              <a:t>Like</a:t>
            </a:r>
          </a:p>
          <a:p>
            <a:pPr marL="457200" indent="-457200">
              <a:buClr>
                <a:srgbClr val="005CAB"/>
              </a:buClr>
              <a:buFont typeface="+mj-lt"/>
              <a:buAutoNum type="arabicPeriod"/>
            </a:pPr>
            <a:r>
              <a:rPr lang="en-US" sz="3200" dirty="0">
                <a:solidFill>
                  <a:srgbClr val="005CAB"/>
                </a:solidFill>
              </a:rPr>
              <a:t>Trust</a:t>
            </a:r>
          </a:p>
          <a:p>
            <a:pPr marL="457200" indent="-457200">
              <a:buClr>
                <a:srgbClr val="005CAB"/>
              </a:buClr>
              <a:buFont typeface="+mj-lt"/>
              <a:buAutoNum type="arabicPeriod"/>
            </a:pPr>
            <a:r>
              <a:rPr lang="en-US" sz="3200" dirty="0">
                <a:solidFill>
                  <a:srgbClr val="005CAB"/>
                </a:solidFill>
              </a:rPr>
              <a:t>Ask</a:t>
            </a:r>
          </a:p>
          <a:p>
            <a:endParaRPr lang="en-US" dirty="0"/>
          </a:p>
        </p:txBody>
      </p:sp>
      <p:sp>
        <p:nvSpPr>
          <p:cNvPr id="4" name="Footer Placeholder 3"/>
          <p:cNvSpPr>
            <a:spLocks noGrp="1"/>
          </p:cNvSpPr>
          <p:nvPr>
            <p:ph type="ftr" sz="quarter" idx="3"/>
          </p:nvPr>
        </p:nvSpPr>
        <p:spPr/>
        <p:txBody>
          <a:bodyPr/>
          <a:lstStyle/>
          <a:p>
            <a:r>
              <a:rPr lang="en-US"/>
              <a:t>CareerForceMN.com</a:t>
            </a:r>
            <a:endParaRPr lang="en-US" dirty="0"/>
          </a:p>
        </p:txBody>
      </p:sp>
      <p:pic>
        <p:nvPicPr>
          <p:cNvPr id="5" name="Picture 4" descr="Business woman walking up stairs, following the process">
            <a:extLst>
              <a:ext uri="{FF2B5EF4-FFF2-40B4-BE49-F238E27FC236}">
                <a16:creationId xmlns:a16="http://schemas.microsoft.com/office/drawing/2014/main" id="{D608832B-3F84-48D4-9117-53A5D23FC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7625" y="1989118"/>
            <a:ext cx="6130834" cy="4085626"/>
          </a:xfrm>
          <a:prstGeom prst="rect">
            <a:avLst/>
          </a:prstGeom>
        </p:spPr>
      </p:pic>
    </p:spTree>
    <p:extLst>
      <p:ext uri="{BB962C8B-B14F-4D97-AF65-F5344CB8AC3E}">
        <p14:creationId xmlns:p14="http://schemas.microsoft.com/office/powerpoint/2010/main" val="304077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FF8C-9F3B-4F91-BF41-79CC9430BC4F}"/>
              </a:ext>
            </a:extLst>
          </p:cNvPr>
          <p:cNvSpPr>
            <a:spLocks noGrp="1"/>
          </p:cNvSpPr>
          <p:nvPr>
            <p:ph type="title"/>
          </p:nvPr>
        </p:nvSpPr>
        <p:spPr/>
        <p:txBody>
          <a:bodyPr/>
          <a:lstStyle/>
          <a:p>
            <a:r>
              <a:rPr lang="en-US" dirty="0"/>
              <a:t>Convey Your Value</a:t>
            </a:r>
          </a:p>
        </p:txBody>
      </p:sp>
      <p:sp>
        <p:nvSpPr>
          <p:cNvPr id="7" name="Footer Placeholder 6">
            <a:extLst>
              <a:ext uri="{FF2B5EF4-FFF2-40B4-BE49-F238E27FC236}">
                <a16:creationId xmlns:a16="http://schemas.microsoft.com/office/drawing/2014/main" id="{CB0FDC89-E632-453D-A62A-7DFDD0992A96}"/>
              </a:ext>
            </a:extLst>
          </p:cNvPr>
          <p:cNvSpPr>
            <a:spLocks noGrp="1"/>
          </p:cNvSpPr>
          <p:nvPr>
            <p:ph type="ftr" sz="quarter" idx="3"/>
          </p:nvPr>
        </p:nvSpPr>
        <p:spPr/>
        <p:txBody>
          <a:bodyPr/>
          <a:lstStyle/>
          <a:p>
            <a:r>
              <a:rPr lang="en-US"/>
              <a:t>CareerForceMN.com</a:t>
            </a:r>
            <a:endParaRPr lang="en-US" dirty="0"/>
          </a:p>
        </p:txBody>
      </p:sp>
      <p:sp>
        <p:nvSpPr>
          <p:cNvPr id="8" name="Text Placeholder 3">
            <a:extLst>
              <a:ext uri="{FF2B5EF4-FFF2-40B4-BE49-F238E27FC236}">
                <a16:creationId xmlns:a16="http://schemas.microsoft.com/office/drawing/2014/main" id="{71A9BD60-C637-4895-AAF2-87AA2AAB17F5}"/>
              </a:ext>
            </a:extLst>
          </p:cNvPr>
          <p:cNvSpPr>
            <a:spLocks noGrp="1"/>
          </p:cNvSpPr>
          <p:nvPr>
            <p:ph type="body" sz="quarter" idx="16"/>
          </p:nvPr>
        </p:nvSpPr>
        <p:spPr>
          <a:xfrm>
            <a:off x="583292" y="2958306"/>
            <a:ext cx="4888593" cy="1858963"/>
          </a:xfrm>
        </p:spPr>
        <p:txBody>
          <a:bodyPr>
            <a:noAutofit/>
          </a:bodyPr>
          <a:lstStyle/>
          <a:p>
            <a:pPr marL="342900" indent="-342900" algn="l">
              <a:buClr>
                <a:srgbClr val="005CAB"/>
              </a:buClr>
              <a:buFont typeface="Arial" panose="020B0604020202020204" pitchFamily="34" charset="0"/>
              <a:buChar char="•"/>
            </a:pPr>
            <a:r>
              <a:rPr lang="en-US" sz="3200" dirty="0">
                <a:solidFill>
                  <a:srgbClr val="005CAB"/>
                </a:solidFill>
              </a:rPr>
              <a:t>Results</a:t>
            </a:r>
          </a:p>
          <a:p>
            <a:pPr marL="342900" indent="-342900" algn="l">
              <a:buClr>
                <a:srgbClr val="005CAB"/>
              </a:buClr>
              <a:buFont typeface="Arial" panose="020B0604020202020204" pitchFamily="34" charset="0"/>
              <a:buChar char="•"/>
            </a:pPr>
            <a:r>
              <a:rPr lang="en-US" sz="3200" dirty="0">
                <a:solidFill>
                  <a:srgbClr val="005CAB"/>
                </a:solidFill>
              </a:rPr>
              <a:t>Experiences</a:t>
            </a:r>
          </a:p>
          <a:p>
            <a:pPr marL="342900" indent="-342900" algn="l">
              <a:buClr>
                <a:srgbClr val="005CAB"/>
              </a:buClr>
              <a:buFont typeface="Arial" panose="020B0604020202020204" pitchFamily="34" charset="0"/>
              <a:buChar char="•"/>
            </a:pPr>
            <a:r>
              <a:rPr lang="en-US" sz="3200" dirty="0">
                <a:solidFill>
                  <a:srgbClr val="005CAB"/>
                </a:solidFill>
              </a:rPr>
              <a:t>Skills – hard and soft</a:t>
            </a:r>
          </a:p>
          <a:p>
            <a:pPr marL="342900" indent="-342900" algn="l">
              <a:buClr>
                <a:srgbClr val="005CAB"/>
              </a:buClr>
              <a:buFont typeface="Arial" panose="020B0604020202020204" pitchFamily="34" charset="0"/>
              <a:buChar char="•"/>
            </a:pPr>
            <a:r>
              <a:rPr lang="en-US" sz="3200" dirty="0">
                <a:solidFill>
                  <a:srgbClr val="005CAB"/>
                </a:solidFill>
              </a:rPr>
              <a:t>Strengths</a:t>
            </a:r>
          </a:p>
          <a:p>
            <a:pPr marL="342900" indent="-342900" algn="l">
              <a:buClr>
                <a:srgbClr val="005CAB"/>
              </a:buClr>
              <a:buFont typeface="Arial" panose="020B0604020202020204" pitchFamily="34" charset="0"/>
              <a:buChar char="•"/>
            </a:pPr>
            <a:r>
              <a:rPr lang="en-US" sz="3200" dirty="0">
                <a:solidFill>
                  <a:srgbClr val="005CAB"/>
                </a:solidFill>
              </a:rPr>
              <a:t>Knowledge</a:t>
            </a:r>
          </a:p>
          <a:p>
            <a:pPr marL="342900" indent="-342900" algn="l">
              <a:buClr>
                <a:srgbClr val="005CAB"/>
              </a:buClr>
              <a:buFont typeface="Arial" panose="020B0604020202020204" pitchFamily="34" charset="0"/>
              <a:buChar char="•"/>
            </a:pPr>
            <a:r>
              <a:rPr lang="en-US" sz="3200" dirty="0">
                <a:solidFill>
                  <a:srgbClr val="005CAB"/>
                </a:solidFill>
              </a:rPr>
              <a:t>Training and education</a:t>
            </a:r>
          </a:p>
        </p:txBody>
      </p:sp>
      <p:pic>
        <p:nvPicPr>
          <p:cNvPr id="11" name="Picture 10" descr="A close up of a sign&#10;&#10;Description automatically generated">
            <a:extLst>
              <a:ext uri="{FF2B5EF4-FFF2-40B4-BE49-F238E27FC236}">
                <a16:creationId xmlns:a16="http://schemas.microsoft.com/office/drawing/2014/main" id="{CC2E9CDC-1220-4DA6-8D66-F2588060D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7168" y="1823130"/>
            <a:ext cx="6194832" cy="4129314"/>
          </a:xfrm>
          <a:prstGeom prst="rect">
            <a:avLst/>
          </a:prstGeom>
        </p:spPr>
      </p:pic>
    </p:spTree>
    <p:extLst>
      <p:ext uri="{BB962C8B-B14F-4D97-AF65-F5344CB8AC3E}">
        <p14:creationId xmlns:p14="http://schemas.microsoft.com/office/powerpoint/2010/main" val="3753035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Convey Your Value: Confidence</a:t>
            </a:r>
          </a:p>
        </p:txBody>
      </p:sp>
      <p:sp>
        <p:nvSpPr>
          <p:cNvPr id="9" name="Footer Placeholder 8"/>
          <p:cNvSpPr>
            <a:spLocks noGrp="1"/>
          </p:cNvSpPr>
          <p:nvPr>
            <p:ph type="ftr" sz="quarter" idx="3"/>
          </p:nvPr>
        </p:nvSpPr>
        <p:spPr/>
        <p:txBody>
          <a:bodyPr/>
          <a:lstStyle/>
          <a:p>
            <a:r>
              <a:rPr lang="en-US"/>
              <a:t>CareerForceMN.com</a:t>
            </a:r>
            <a:endParaRPr lang="en-US" dirty="0"/>
          </a:p>
        </p:txBody>
      </p:sp>
      <p:pic>
        <p:nvPicPr>
          <p:cNvPr id="5" name="Picture 4" descr="A continuum of face emotions ranging from sad to happy">
            <a:extLst>
              <a:ext uri="{FF2B5EF4-FFF2-40B4-BE49-F238E27FC236}">
                <a16:creationId xmlns:a16="http://schemas.microsoft.com/office/drawing/2014/main" id="{0CF7CA83-25D1-4560-8031-137F1E3ED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220" y="2638868"/>
            <a:ext cx="11055560" cy="2832987"/>
          </a:xfrm>
          <a:prstGeom prst="rect">
            <a:avLst/>
          </a:prstGeom>
        </p:spPr>
      </p:pic>
    </p:spTree>
    <p:extLst>
      <p:ext uri="{BB962C8B-B14F-4D97-AF65-F5344CB8AC3E}">
        <p14:creationId xmlns:p14="http://schemas.microsoft.com/office/powerpoint/2010/main" val="1096408518"/>
      </p:ext>
    </p:extLst>
  </p:cSld>
  <p:clrMapOvr>
    <a:masterClrMapping/>
  </p:clrMapOvr>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9A83DAB-7D6A-4D1F-89F1-C56FD178C40E}" vid="{217DB3C4-729D-4F01-A68A-84F721C64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284D9526CAB864C9DC248A6AA2C129E" ma:contentTypeVersion="17" ma:contentTypeDescription="Create a new document." ma:contentTypeScope="" ma:versionID="00611a41a01b003aaf2b1b61d16da068">
  <xsd:schema xmlns:xsd="http://www.w3.org/2001/XMLSchema" xmlns:xs="http://www.w3.org/2001/XMLSchema" xmlns:p="http://schemas.microsoft.com/office/2006/metadata/properties" xmlns:ns3="ec5ffc2c-0589-4753-b34a-4c035d4e7b7e" xmlns:ns4="6ad98c6d-15f6-47b0-ade6-9078c6873b63" targetNamespace="http://schemas.microsoft.com/office/2006/metadata/properties" ma:root="true" ma:fieldsID="a0b1357580d9e63c9fd1ef3c17439a69" ns3:_="" ns4:_="">
    <xsd:import namespace="ec5ffc2c-0589-4753-b34a-4c035d4e7b7e"/>
    <xsd:import namespace="6ad98c6d-15f6-47b0-ade6-9078c6873b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5ffc2c-0589-4753-b34a-4c035d4e7b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d98c6d-15f6-47b0-ade6-9078c6873b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2.xml><?xml version="1.0" encoding="utf-8"?>
<ds:datastoreItem xmlns:ds="http://schemas.openxmlformats.org/officeDocument/2006/customXml" ds:itemID="{D3712090-33A1-42F6-8FB1-2ADB17A087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5ffc2c-0589-4753-b34a-4c035d4e7b7e"/>
    <ds:schemaRef ds:uri="6ad98c6d-15f6-47b0-ade6-9078c6873b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78B604-9059-4F1C-B8E2-C96A71A964D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State of Minnesota</Template>
  <TotalTime>563</TotalTime>
  <Words>3510</Words>
  <Application>Microsoft Office PowerPoint</Application>
  <PresentationFormat>Widescreen</PresentationFormat>
  <Paragraphs>222</Paragraphs>
  <Slides>15</Slides>
  <Notes>14</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Minnesota</vt:lpstr>
      <vt:lpstr>PowerPoint Presentation</vt:lpstr>
      <vt:lpstr>Agenda</vt:lpstr>
      <vt:lpstr>Why Networking?</vt:lpstr>
      <vt:lpstr>Networking Reduces Employers Risks</vt:lpstr>
      <vt:lpstr>Icebreaker</vt:lpstr>
      <vt:lpstr>How Do We Build Relationships?</vt:lpstr>
      <vt:lpstr>Building Relationships - The Process</vt:lpstr>
      <vt:lpstr>Convey Your Value</vt:lpstr>
      <vt:lpstr>Convey Your Value: Confidence</vt:lpstr>
      <vt:lpstr>Establishing Brand and Managing Reputation</vt:lpstr>
      <vt:lpstr>Expanding Your Network - LinkedIn</vt:lpstr>
      <vt:lpstr>Where Can You Network?</vt:lpstr>
      <vt:lpstr>What is Your Next Step?</vt:lpstr>
      <vt:lpstr>Questions?</vt:lpstr>
      <vt:lpstr>Thank You!</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Networking</dc:title>
  <dc:subject/>
  <dc:creator>CareerForce@state.mn.us</dc:creator>
  <cp:keywords/>
  <dc:description/>
  <cp:lastModifiedBy>Winge, Laura (DEED)</cp:lastModifiedBy>
  <cp:revision>54</cp:revision>
  <cp:lastPrinted>2017-03-14T16:27:36Z</cp:lastPrinted>
  <dcterms:created xsi:type="dcterms:W3CDTF">2019-08-09T15:36:59Z</dcterms:created>
  <dcterms:modified xsi:type="dcterms:W3CDTF">2020-09-23T03:55:38Z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1.31</vt:lpwstr>
  </property>
  <property fmtid="{D5CDD505-2E9C-101B-9397-08002B2CF9AE}" pid="3" name="ContentTypeId">
    <vt:lpwstr>0x0101005284D9526CAB864C9DC248A6AA2C129E</vt:lpwstr>
  </property>
</Properties>
</file>