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33"/>
  </p:notesMasterIdLst>
  <p:handoutMasterIdLst>
    <p:handoutMasterId r:id="rId34"/>
  </p:handoutMasterIdLst>
  <p:sldIdLst>
    <p:sldId id="281" r:id="rId5"/>
    <p:sldId id="282" r:id="rId6"/>
    <p:sldId id="283" r:id="rId7"/>
    <p:sldId id="308" r:id="rId8"/>
    <p:sldId id="285" r:id="rId9"/>
    <p:sldId id="286" r:id="rId10"/>
    <p:sldId id="309" r:id="rId11"/>
    <p:sldId id="289" r:id="rId12"/>
    <p:sldId id="290" r:id="rId13"/>
    <p:sldId id="291" r:id="rId14"/>
    <p:sldId id="292" r:id="rId15"/>
    <p:sldId id="310" r:id="rId16"/>
    <p:sldId id="294" r:id="rId17"/>
    <p:sldId id="295" r:id="rId18"/>
    <p:sldId id="296" r:id="rId19"/>
    <p:sldId id="297" r:id="rId20"/>
    <p:sldId id="298" r:id="rId21"/>
    <p:sldId id="299" r:id="rId22"/>
    <p:sldId id="300" r:id="rId23"/>
    <p:sldId id="301" r:id="rId24"/>
    <p:sldId id="302" r:id="rId25"/>
    <p:sldId id="303" r:id="rId26"/>
    <p:sldId id="304" r:id="rId27"/>
    <p:sldId id="311" r:id="rId28"/>
    <p:sldId id="306" r:id="rId29"/>
    <p:sldId id="307" r:id="rId30"/>
    <p:sldId id="312" r:id="rId31"/>
    <p:sldId id="274" r:id="rId32"/>
  </p:sldIdLst>
  <p:sldSz cx="12192000" cy="6858000"/>
  <p:notesSz cx="7010400" cy="9296400"/>
  <p:defaultTextStyle>
    <a:defPPr>
      <a:defRPr lang="en-US"/>
    </a:defPPr>
    <a:lvl1pPr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1pPr>
    <a:lvl2pPr marL="4556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2pPr>
    <a:lvl3pPr marL="9128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3pPr>
    <a:lvl4pPr marL="13700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4pPr>
    <a:lvl5pPr marL="18272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5pPr>
    <a:lvl6pPr marL="22860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6pPr>
    <a:lvl7pPr marL="27432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7pPr>
    <a:lvl8pPr marL="32004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8pPr>
    <a:lvl9pPr marL="36576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E2A"/>
    <a:srgbClr val="005CAB"/>
    <a:srgbClr val="000000"/>
    <a:srgbClr val="003865"/>
    <a:srgbClr val="78BE21"/>
    <a:srgbClr val="E8E8E8"/>
    <a:srgbClr val="0D0D0D"/>
    <a:srgbClr val="B20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9599E5-5488-DD75-9345-2CD755F15635}" v="6" dt="2020-09-23T03:41:44.811"/>
    <p1510:client id="{BED02A68-BFDB-488D-AA3B-30C77FD553EC}" v="229" dt="2020-09-21T22:34:17.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6" autoAdjust="0"/>
    <p:restoredTop sz="79352" autoAdjust="0"/>
  </p:normalViewPr>
  <p:slideViewPr>
    <p:cSldViewPr snapToGrid="0">
      <p:cViewPr varScale="1">
        <p:scale>
          <a:sx n="53" d="100"/>
          <a:sy n="53" d="100"/>
        </p:scale>
        <p:origin x="448"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0810C-5AD0-4A13-BB0A-703C7EA5E054}"/>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7405B013-A1A5-413A-85B2-C89101F909A0}"/>
              </a:ext>
            </a:extLst>
          </p:cNvPr>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0732875F-03AB-4275-B6F7-9357DDA0354A}" type="datetimeFigureOut">
              <a:rPr lang="en-US" altLang="en-US"/>
              <a:pPr/>
              <a:t>9/22/2020</a:t>
            </a:fld>
            <a:endParaRPr lang="en-US" altLang="en-US"/>
          </a:p>
        </p:txBody>
      </p:sp>
      <p:sp>
        <p:nvSpPr>
          <p:cNvPr id="4" name="Footer Placeholder 3">
            <a:extLst>
              <a:ext uri="{FF2B5EF4-FFF2-40B4-BE49-F238E27FC236}">
                <a16:creationId xmlns:a16="http://schemas.microsoft.com/office/drawing/2014/main" id="{1D2E32DD-ADD3-495E-BD7F-F3094A1A8FC7}"/>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9D8B3B4C-229A-4BAD-BF46-35D52F9AB61D}"/>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6C008E41-23E0-4489-AC18-AA0B42E5303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9E4F8-3AE7-4EFA-8ACE-9F10DF39CC61}"/>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03937599-0177-4C31-915C-41B88E9B5A92}"/>
              </a:ext>
            </a:extLst>
          </p:cNvPr>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5F68FF17-555F-4613-865E-BA4CF0821CCC}" type="datetimeFigureOut">
              <a:rPr lang="en-US" altLang="en-US"/>
              <a:pPr/>
              <a:t>9/22/2020</a:t>
            </a:fld>
            <a:endParaRPr lang="en-US" altLang="en-US"/>
          </a:p>
        </p:txBody>
      </p:sp>
      <p:sp>
        <p:nvSpPr>
          <p:cNvPr id="4" name="Slide Image Placeholder 3">
            <a:extLst>
              <a:ext uri="{FF2B5EF4-FFF2-40B4-BE49-F238E27FC236}">
                <a16:creationId xmlns:a16="http://schemas.microsoft.com/office/drawing/2014/main" id="{B040EF67-5940-46BE-8EF7-F9E50E96987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3D005180-02F5-4E10-AD08-5A39B785FEB4}"/>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37C6F7D-E70E-4048-938C-1A5F99614724}"/>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7B4ADBE8-7C66-44D8-8B19-DCF2E3018705}"/>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46322669-ED0F-4404-9B79-B3E3FF2EFE3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1pPr>
    <a:lvl2pPr marL="4556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2pPr>
    <a:lvl3pPr marL="9128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3pPr>
    <a:lvl4pPr marL="13700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4pPr>
    <a:lvl5pPr marL="18272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b="0" dirty="0"/>
              <a:t>Welcome everyone </a:t>
            </a:r>
          </a:p>
          <a:p>
            <a:pPr marL="171450" indent="-171450">
              <a:buFont typeface="Arial" panose="020B0604020202020204" pitchFamily="34" charset="0"/>
              <a:buChar char="•"/>
            </a:pPr>
            <a:r>
              <a:rPr lang="en-US" b="0" dirty="0"/>
              <a:t>Introduce yourself and mention your experience in working with resumes</a:t>
            </a:r>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resume must include the specific skills you have that will help the employer see that you can do the job you are applying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Refer to the job posting and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add related skills you have that match the employer’s 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When you are first creating your resume and not yet applying for a posting, you can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Use a tools such CareerForceMN.com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Check out Profiles on LinkedIn by searching for people that are working at the job you want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Review actual job postings you are interested in and see what skills, qualifications, etc. they are looking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Include mostly job specific skills and add a couple of soft skills (traits)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Emphasize transferable skills when changing careers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Distribute and Refer to HO “Moving Forward.” Tell participants that the handouts will help them identify soft skills and job- specific skills they can transfer to another occupation. Suggest they do this exercise in their free time.</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10</a:t>
            </a:fld>
            <a:endParaRPr lang="en-US" altLang="en-US"/>
          </a:p>
        </p:txBody>
      </p:sp>
    </p:spTree>
    <p:extLst>
      <p:ext uri="{BB962C8B-B14F-4D97-AF65-F5344CB8AC3E}">
        <p14:creationId xmlns:p14="http://schemas.microsoft.com/office/powerpoint/2010/main" val="190901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Your resume should include a minimum of 4 sections</a:t>
            </a:r>
          </a:p>
          <a:p>
            <a:pPr marL="624230" marR="0" lvl="1" indent="-1670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Contact information</a:t>
            </a:r>
          </a:p>
          <a:p>
            <a:pPr marL="624230" marR="0" lvl="1" indent="-1670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 Summary (can be bullets or a statement) and can be included with or without an objective</a:t>
            </a:r>
          </a:p>
          <a:p>
            <a:pPr marL="624230" marR="0" lvl="1" indent="-1670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Employment History</a:t>
            </a:r>
          </a:p>
          <a:p>
            <a:pPr marL="624230" marR="0" lvl="1" indent="-1670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Education/Training</a:t>
            </a:r>
          </a:p>
          <a:p>
            <a:pPr marL="167030" marR="0" lvl="0" indent="-1670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While these can be arranged differently on the resume depending upon the format and your situation, they should all be included</a:t>
            </a:r>
          </a:p>
          <a:p>
            <a:pPr marL="167030" marR="0" lvl="0" indent="-1670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Other sections you might add could include Selected Accomplishments, Community Service or Volunteer Work as well as hobbies and interests </a:t>
            </a:r>
            <a:r>
              <a:rPr kumimoji="0" lang="en-US" sz="1200" b="0" i="0" u="sng" strike="noStrike" kern="0" cap="none" spc="0" normalizeH="0" baseline="0" noProof="0" dirty="0">
                <a:ln>
                  <a:noFill/>
                </a:ln>
                <a:solidFill>
                  <a:prstClr val="black"/>
                </a:solidFill>
                <a:effectLst/>
                <a:uLnTx/>
                <a:uFillTx/>
                <a:latin typeface="Calibri" panose="020F0502020204030204"/>
                <a:ea typeface="+mn-ea"/>
                <a:cs typeface="+mn-cs"/>
              </a:rPr>
              <a:t>only</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if related to the job</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11</a:t>
            </a:fld>
            <a:endParaRPr lang="en-US" altLang="en-US"/>
          </a:p>
        </p:txBody>
      </p:sp>
    </p:spTree>
    <p:extLst>
      <p:ext uri="{BB962C8B-B14F-4D97-AF65-F5344CB8AC3E}">
        <p14:creationId xmlns:p14="http://schemas.microsoft.com/office/powerpoint/2010/main" val="29436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What is missing from this example of contact information?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physical address ( address including city, state and zip code ), as this is now optional.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If the job you are applying for is near where you reside you might want to at least add your city and state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There is no Linked URL or address. If your LI Profile is ready, and you enable it to be seen on the internet, LI will assign you a URL that should be added to your contact information. It can be placed after your email address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Whether or not an employer looks at your LI profile, you’re letting them know that you are aware of social media and that you can use it</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12</a:t>
            </a:fld>
            <a:endParaRPr lang="en-US" altLang="en-US"/>
          </a:p>
        </p:txBody>
      </p:sp>
    </p:spTree>
    <p:extLst>
      <p:ext uri="{BB962C8B-B14F-4D97-AF65-F5344CB8AC3E}">
        <p14:creationId xmlns:p14="http://schemas.microsoft.com/office/powerpoint/2010/main" val="111542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763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Ask the participants what the difference is between an Objective and Summary on a resume. An Objective tells the employer what the job seeker wants. ( The Summary is a quick overview of your experience as related to the company and position. It essentially tells  the employer what you can do for them ).</a:t>
            </a:r>
          </a:p>
          <a:p>
            <a:pPr marL="171450" marR="0" lvl="0"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Review the Summary on the slide</a:t>
            </a: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170181" marR="0" lvl="0" indent="-170181"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Notice that the 2</a:t>
            </a:r>
            <a:r>
              <a:rPr kumimoji="0" lang="en-US" sz="1200" b="0" i="0" u="none" strike="noStrike" kern="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statement clearly highlights an accomplishment </a:t>
            </a:r>
          </a:p>
          <a:p>
            <a:pPr marL="170181" marR="0" lvl="0" indent="-170181"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 can also include key skills, talk about what makes you standout from other applicants, mention what you are known for, or what you have been recognized for, etc.</a:t>
            </a:r>
          </a:p>
          <a:p>
            <a:pPr marL="170181" marR="0" lvl="0" indent="-170181"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Your Summary is like a short commercial. It needs to be engaging to encourage the reader to review the rest of your resume.</a:t>
            </a:r>
          </a:p>
          <a:p>
            <a:pPr marL="0" marR="0" lvl="0" indent="0" algn="l" defTabSz="907633"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07633" rtl="0" eaLnBrk="1" fontAlgn="auto" latinLnBrk="0" hangingPunct="1">
              <a:lnSpc>
                <a:spcPct val="100000"/>
              </a:lnSpc>
              <a:spcBef>
                <a:spcPts val="0"/>
              </a:spcBef>
              <a:spcAft>
                <a:spcPts val="0"/>
              </a:spcAft>
              <a:buClrTx/>
              <a:buSzTx/>
              <a:buFont typeface="+mj-lt"/>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Option - Activity: Create Your Own Summary  Time: 5-10 min.</a:t>
            </a:r>
          </a:p>
          <a:p>
            <a:pPr marL="228600" marR="0" lvl="0" indent="-228600" algn="l" defTabSz="907633"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This is an activity to be done in participants’ free time (unless the workshop is longer than 90 minutes). Explain how to complete the activity.</a:t>
            </a:r>
          </a:p>
          <a:p>
            <a:pPr marL="228600" marR="0" lvl="0" indent="-228600" algn="l" defTabSz="907633"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HO Summary Statements</a:t>
            </a:r>
          </a:p>
          <a:p>
            <a:pPr marL="228600" marR="0" lvl="0" indent="-228600" algn="l" defTabSz="907633"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Explain Side 1 (an example of a Summary statement)</a:t>
            </a:r>
          </a:p>
          <a:p>
            <a:pPr marL="228600" marR="0" lvl="0" indent="-228600" algn="l" defTabSz="907633"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Explain Side 2 and the purpose of the worksheet</a:t>
            </a:r>
          </a:p>
          <a:p>
            <a:pPr marL="228600" marR="0" lvl="0" indent="-228600" algn="l" defTabSz="907633"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If their resume doesn’t have a summary statement, they can use the answers to create one. If they need further help, encourage them to stay after the workshop or come back for resume coaching.</a:t>
            </a:r>
          </a:p>
          <a:p>
            <a:pPr marL="228600" marR="0" lvl="0" indent="-228600" algn="l" defTabSz="907633"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If they have a resume, recommend they compare their answers with their current summary statement. By doing so, they can make improvements. </a:t>
            </a: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0763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07633"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If your workshop is 90 minutes, you can quickly explain the exercise and have them do it outside of the class.</a:t>
            </a:r>
            <a:endParaRPr kumimoji="0" lang="en-US" sz="1200" b="0" i="1"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13</a:t>
            </a:fld>
            <a:endParaRPr lang="en-US" altLang="en-US"/>
          </a:p>
        </p:txBody>
      </p:sp>
    </p:spTree>
    <p:extLst>
      <p:ext uri="{BB962C8B-B14F-4D97-AF65-F5344CB8AC3E}">
        <p14:creationId xmlns:p14="http://schemas.microsoft.com/office/powerpoint/2010/main" val="96146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For your Job Title you will typically use your exact job title, however in certain circumstances you may want to consider writing a descriptive Job Title. For example: If your job title was Administrative Assistant II, but you spent a significant part of your time organizing events, you could use the title: Administrative Assistant / Event Coordinator. Be sure to put spaces between slashes so that Applicant Tracking System will capture the title as keywords.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Your Employment History should also include the company name  and the city and state and the start and end dates you worked there. Omitting the dates and using number of years may make the employer wonder what you are trying to hide.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Best practice for placement of dates would be the far right of the resume and the dates for each job should line up with each other so an employer can look down the right side of the resume and very easily find the dates of all your jobs.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a Chronological resume, under each position you will use bullets to highlight your accomplishments and skills </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14</a:t>
            </a:fld>
            <a:endParaRPr lang="en-US" altLang="en-US"/>
          </a:p>
        </p:txBody>
      </p:sp>
    </p:spTree>
    <p:extLst>
      <p:ext uri="{BB962C8B-B14F-4D97-AF65-F5344CB8AC3E}">
        <p14:creationId xmlns:p14="http://schemas.microsoft.com/office/powerpoint/2010/main" val="40591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is an example of a couple statements included in the Employment History portion of Doyle’s Resume.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first statement about stocking is really highlighting his skills (stocking, packaging, wrapping, machine 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second one is a nice strong accomplishment statement. Notice that it starts off with what the outcome of his efforts were (not the task). The task, or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how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he reduced production time and saved money comes in the second part of the statement. By having the statement in this order ( results/outcome and then task) the employer is much more likely to actually see the most important part which is how Robert actually contributed to the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Robert had numbers such as how much he saved in time or money that would even be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may have done the same tasks as others who will apply for the same job, but your accomplishments are uniquely yours. </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15</a:t>
            </a:fld>
            <a:endParaRPr lang="en-US" altLang="en-US"/>
          </a:p>
        </p:txBody>
      </p:sp>
    </p:spTree>
    <p:extLst>
      <p:ext uri="{BB962C8B-B14F-4D97-AF65-F5344CB8AC3E}">
        <p14:creationId xmlns:p14="http://schemas.microsoft.com/office/powerpoint/2010/main" val="1511825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dirty="0"/>
              <a:t>Remember It’s most effective to put the result for the organization first, and then task or skill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resume wherever possible, should show what you accomplished in your statements</a:t>
            </a:r>
            <a:r>
              <a:rPr lang="en-US" u="none" dirty="0"/>
              <a:t> </a:t>
            </a:r>
            <a:r>
              <a:rPr lang="en-US" u="sng" dirty="0"/>
              <a:t>not</a:t>
            </a:r>
            <a:r>
              <a:rPr lang="en-US" u="none" dirty="0"/>
              <a:t>  simply </a:t>
            </a:r>
            <a:r>
              <a:rPr lang="en-US" dirty="0"/>
              <a:t>your tasks or responsibilities. You need to think beyond the task and ask yourself what was the benefit to the company or department of you doing that task. Employers are looking for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look at a couple more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It’s most effective to put the result for the organization first, and then task or skill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resume wherever possible, should show what you accomplished in your statements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simply your tasks or responsibilities. You need to think beyond the task and ask yourself what was the benefit to the company or department of you doing that task. Employers are looking for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look at a couple more examples.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16</a:t>
            </a:fld>
            <a:endParaRPr lang="en-US" altLang="en-US"/>
          </a:p>
        </p:txBody>
      </p:sp>
    </p:spTree>
    <p:extLst>
      <p:ext uri="{BB962C8B-B14F-4D97-AF65-F5344CB8AC3E}">
        <p14:creationId xmlns:p14="http://schemas.microsoft.com/office/powerpoint/2010/main" val="313873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Ask them what the difference is between the first  Task and the related Accomplishment.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added numbers, added time frame, managed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reader clearly gets more and better information from  the accomplishment than the 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What’s the difference between the 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task and it’s accomplishment statement ? (numbers, specific results, timeframe)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second accomplishment statement is especially effective because the result for the organization is clearly highlighted.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task is described afterward. </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17</a:t>
            </a:fld>
            <a:endParaRPr lang="en-US" altLang="en-US"/>
          </a:p>
        </p:txBody>
      </p:sp>
    </p:spTree>
    <p:extLst>
      <p:ext uri="{BB962C8B-B14F-4D97-AF65-F5344CB8AC3E}">
        <p14:creationId xmlns:p14="http://schemas.microsoft.com/office/powerpoint/2010/main" val="3321161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Activity – Write an Accomplishment Statement 5-10 minutes</a:t>
            </a:r>
            <a:b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HO Better Bullets for Resumes and Accomplishment Statements for Resumes. Have them use them as guides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Each participant is to write out at least one accomplishment statement. Remind them that accomplishment statements should start with an action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Give them approximately 5 minutes to complete the exercise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Ask them to share their accomplishment statement </a:t>
            </a:r>
          </a:p>
          <a:p>
            <a:pPr marL="266302"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190898"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If you think the participants need more clarification, you can provide an additional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For example, “Increased the number of subscribers 25 percent in a one-year period by improving writing quality and choosing more relevant topics.”</a:t>
            </a:r>
            <a:b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If you have participants who are having difficulties, assure them that you will help them after the workshop and refer them to one-on-one coaching, if needed. </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18</a:t>
            </a:fld>
            <a:endParaRPr lang="en-US" altLang="en-US"/>
          </a:p>
        </p:txBody>
      </p:sp>
    </p:spTree>
    <p:extLst>
      <p:ext uri="{BB962C8B-B14F-4D97-AF65-F5344CB8AC3E}">
        <p14:creationId xmlns:p14="http://schemas.microsoft.com/office/powerpoint/2010/main" val="125649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Education refers to formal education such as a degree or a certificate. However, you can add or substitute the word Training for Education and include related training that you have taken either on your own or that a previous employer sent you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If you have competed a degree or a certification through a 2 or 4 year college or technical school you won’t need to include your high school information</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19</a:t>
            </a:fld>
            <a:endParaRPr lang="en-US" altLang="en-US"/>
          </a:p>
        </p:txBody>
      </p:sp>
    </p:spTree>
    <p:extLst>
      <p:ext uri="{BB962C8B-B14F-4D97-AF65-F5344CB8AC3E}">
        <p14:creationId xmlns:p14="http://schemas.microsoft.com/office/powerpoint/2010/main" val="311780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96"/>
              </a:spcAft>
              <a:buClrTx/>
              <a:buSzTx/>
              <a:buFont typeface="Arial" panose="020B0604020202020204" pitchFamily="34" charset="0"/>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US" sz="2000" b="1" i="1" u="none" strike="noStrike" kern="0" cap="none" spc="0" normalizeH="0" baseline="0" noProof="0" dirty="0">
                <a:ln>
                  <a:noFill/>
                </a:ln>
                <a:solidFill>
                  <a:prstClr val="black"/>
                </a:solidFill>
                <a:effectLst/>
                <a:uLnTx/>
                <a:uFillTx/>
                <a:latin typeface="Calibri" panose="020F0502020204030204"/>
                <a:ea typeface="+mn-ea"/>
                <a:cs typeface="+mn-cs"/>
              </a:rPr>
              <a:t>Note: Ask participants to introduce themselves by providing;</a:t>
            </a:r>
          </a:p>
          <a:p>
            <a:pPr marL="628650" marR="0" lvl="1" indent="-171450" algn="l" defTabSz="914400" rtl="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Their name </a:t>
            </a:r>
          </a:p>
          <a:p>
            <a:pPr marL="628650" marR="0" lvl="1" indent="-171450" algn="l" defTabSz="914400" rtl="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Sharing if they have a resume or not and if so, the responses they have gotten from employers</a:t>
            </a:r>
          </a:p>
          <a:p>
            <a:pPr marL="628650" marR="0" lvl="1" indent="-171450" algn="l" defTabSz="914400" rtl="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What do they hope to get from today’s class? </a:t>
            </a: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a:t>
            </a:fld>
            <a:endParaRPr lang="en-US" altLang="en-US"/>
          </a:p>
        </p:txBody>
      </p:sp>
    </p:spTree>
    <p:extLst>
      <p:ext uri="{BB962C8B-B14F-4D97-AF65-F5344CB8AC3E}">
        <p14:creationId xmlns:p14="http://schemas.microsoft.com/office/powerpoint/2010/main" val="1475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List your most recent education first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each item you will start with the credential or if its training the name of the class and bold it.. Then add in the  name of the school or the company who provided it and finally the city and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Dates are not required and need not be used if you graduated / left school 5-10 years ago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Include institution if you didn’t graduate. For example:</a:t>
            </a:r>
          </a:p>
          <a:p>
            <a:pPr marL="453817"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Studied liberal arts at University of St. Thomas, St. Paul, MN </a:t>
            </a: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In general use the highest level of education, but the goal is to be a perfect fit for the job. If your highest level of education is irrelevant or makes you seem overqualified you might leave it out.</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20</a:t>
            </a:fld>
            <a:endParaRPr lang="en-US" altLang="en-US"/>
          </a:p>
        </p:txBody>
      </p:sp>
    </p:spTree>
    <p:extLst>
      <p:ext uri="{BB962C8B-B14F-4D97-AF65-F5344CB8AC3E}">
        <p14:creationId xmlns:p14="http://schemas.microsoft.com/office/powerpoint/2010/main" val="2353179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Optional Headings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Community Involvement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Military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Professional Affiliations – if you had a particular role in the organization such as Treasurer make sure you add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Awards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Other Relevant Experience -  Title, Company Name, City,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Selected Accomplishments or Achievements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Interests or Hobbies only if related to the work, company or specific job you are applying for</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21</a:t>
            </a:fld>
            <a:endParaRPr lang="en-US" altLang="en-US"/>
          </a:p>
        </p:txBody>
      </p:sp>
    </p:spTree>
    <p:extLst>
      <p:ext uri="{BB962C8B-B14F-4D97-AF65-F5344CB8AC3E}">
        <p14:creationId xmlns:p14="http://schemas.microsoft.com/office/powerpoint/2010/main" val="2928568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HO File Formatting Options</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Plenty of white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11 or 12 point font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Arial and Calibri or any font that is not ornate or has “tails”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If the posting tells you what format, use it. If not refer to the handout </a:t>
            </a: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Review HO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Some ATS analyze the credibility of your skills by how many times they appear on your resume.</a:t>
            </a:r>
          </a:p>
          <a:p>
            <a:pPr marL="16806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Make  sure it is error-free in every way. </a:t>
            </a:r>
          </a:p>
          <a:p>
            <a:pPr marL="16806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Best practice.is to have someone else proof it for you. </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22</a:t>
            </a:fld>
            <a:endParaRPr lang="en-US" altLang="en-US"/>
          </a:p>
        </p:txBody>
      </p:sp>
    </p:spTree>
    <p:extLst>
      <p:ext uri="{BB962C8B-B14F-4D97-AF65-F5344CB8AC3E}">
        <p14:creationId xmlns:p14="http://schemas.microsoft.com/office/powerpoint/2010/main" val="843516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To test/compare your targeted resume to the job posting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JobScan.co – Shows match between your post and resume, with keyword comparisons and other tips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When you sign up with an email you get 5 free resume full match reports with suggestions for improvements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Monthly scan rollover if not used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TagCrowd.com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 word cloud from any text to visualize word frequency</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Make the necessary changes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Review  again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Have someone else proofread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Give an example showing why job seekers should proofread. </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23</a:t>
            </a:fld>
            <a:endParaRPr lang="en-US" altLang="en-US"/>
          </a:p>
        </p:txBody>
      </p:sp>
    </p:spTree>
    <p:extLst>
      <p:ext uri="{BB962C8B-B14F-4D97-AF65-F5344CB8AC3E}">
        <p14:creationId xmlns:p14="http://schemas.microsoft.com/office/powerpoint/2010/main" val="4012681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b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b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Best practice is to always send a cover letter even if its optional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It shows your writing and grammar skills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Is an opportunity to market yourself and tell them why you want that particular position and why at that company. </a:t>
            </a:r>
          </a:p>
          <a:p>
            <a:pPr marL="340363" marR="0" lvl="0" indent="-34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A common mistake is to just repeat what you have said on your resume</a:t>
            </a:r>
          </a:p>
          <a:p>
            <a:pPr marL="340363" marR="0" lvl="0" indent="-34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Note: HO Creative Job Search  General Outline for Cover letter and HO Creative Job Search Email Cover Letter General Outline for Cover letter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This is a formal business letter and therefore on the letter you will include your name and address as well as that of the person you are sending it to. If you have it make sure you use the person’s actual name on the greeting/salutation</a:t>
            </a:r>
          </a:p>
          <a:p>
            <a:pPr marL="340363" marR="0" lvl="0" indent="-34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Notice that all you need are  three paragraphs</a:t>
            </a:r>
          </a:p>
          <a:p>
            <a:pPr marL="625267"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1</a:t>
            </a:r>
            <a:r>
              <a:rPr kumimoji="0" lang="en-US" sz="1200" b="0" i="0" u="none" strike="noStrike" kern="0" cap="none" spc="0" normalizeH="0" baseline="30000" noProof="0" dirty="0">
                <a:ln>
                  <a:noFill/>
                </a:ln>
                <a:solidFill>
                  <a:prstClr val="black"/>
                </a:solidFill>
                <a:effectLst/>
                <a:uLnTx/>
                <a:uFillTx/>
                <a:latin typeface="Calibri" panose="020F0502020204030204"/>
                <a:ea typeface="ヒラギノ角ゴ Pro W3" pitchFamily="-126" charset="-128"/>
                <a:cs typeface="+mn-cs"/>
              </a:rPr>
              <a:t>st</a:t>
            </a: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  paragraph: Why you are writing,  which job you are applying for and why, any referral, how did you find out about the position and  when was it posted. Make sure to include the job reference number if there is one</a:t>
            </a:r>
          </a:p>
          <a:p>
            <a:pPr marL="625267"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2</a:t>
            </a:r>
            <a:r>
              <a:rPr kumimoji="0" lang="en-US" sz="1200" b="0" i="0" u="none" strike="noStrike" kern="0" cap="none" spc="0" normalizeH="0" baseline="30000" noProof="0" dirty="0">
                <a:ln>
                  <a:noFill/>
                </a:ln>
                <a:solidFill>
                  <a:prstClr val="black"/>
                </a:solidFill>
                <a:effectLst/>
                <a:uLnTx/>
                <a:uFillTx/>
                <a:latin typeface="Calibri" panose="020F0502020204030204"/>
                <a:ea typeface="ヒラギノ角ゴ Pro W3" pitchFamily="-126" charset="-128"/>
                <a:cs typeface="+mn-cs"/>
              </a:rPr>
              <a:t>nd</a:t>
            </a: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 paragraph: Why are you the best candidate. Demonstrate why, more skills. Describe different relevant skills and accomplishments</a:t>
            </a:r>
          </a:p>
          <a:p>
            <a:pPr marL="625267"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3</a:t>
            </a:r>
            <a:r>
              <a:rPr kumimoji="0" lang="en-US" sz="1200" b="0" i="0" u="none" strike="noStrike" kern="0" cap="none" spc="0" normalizeH="0" baseline="30000" noProof="0" dirty="0">
                <a:ln>
                  <a:noFill/>
                </a:ln>
                <a:solidFill>
                  <a:prstClr val="black"/>
                </a:solidFill>
                <a:effectLst/>
                <a:uLnTx/>
                <a:uFillTx/>
                <a:latin typeface="Calibri" panose="020F0502020204030204"/>
                <a:ea typeface="ヒラギノ角ゴ Pro W3" pitchFamily="-126" charset="-128"/>
                <a:cs typeface="+mn-cs"/>
              </a:rPr>
              <a:t>rd</a:t>
            </a: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 Paragraph: Give active close. Ask for interview Thank the recipient</a:t>
            </a: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24</a:t>
            </a:fld>
            <a:endParaRPr lang="en-US" altLang="en-US"/>
          </a:p>
        </p:txBody>
      </p:sp>
    </p:spTree>
    <p:extLst>
      <p:ext uri="{BB962C8B-B14F-4D97-AF65-F5344CB8AC3E}">
        <p14:creationId xmlns:p14="http://schemas.microsoft.com/office/powerpoint/2010/main" val="526577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HO Moving Forward Using Resume Checklist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Resume Review</a:t>
            </a: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Review resume for accomplishment statements. </a:t>
            </a: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Consider adding optional sections to your resume                                                                                                               </a:t>
            </a: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Ask someone else to proof your resume after running it though </a:t>
            </a:r>
            <a:r>
              <a:rPr kumimoji="0" lang="en-US" sz="1200" b="0" i="0" u="none" strike="noStrike" kern="0" cap="none" spc="0" normalizeH="0" baseline="0" noProof="0" dirty="0" err="1">
                <a:ln>
                  <a:noFill/>
                </a:ln>
                <a:solidFill>
                  <a:prstClr val="black"/>
                </a:solidFill>
                <a:effectLst/>
                <a:uLnTx/>
                <a:uFillTx/>
                <a:latin typeface="Calibri" panose="020F0502020204030204"/>
                <a:ea typeface="+mn-ea"/>
                <a:cs typeface="+mn-cs"/>
              </a:rPr>
              <a:t>JobScan</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or Tag Crowd </a:t>
            </a:r>
            <a:endPar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Next Step: Need More Resume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 will stay another 30 minutes after the class to help any of you who may have personal questions about the material.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Register for Advanced Resume workshop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Register for one-on-one review session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Make an appointment with me.</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25</a:t>
            </a:fld>
            <a:endParaRPr lang="en-US" altLang="en-US"/>
          </a:p>
        </p:txBody>
      </p:sp>
    </p:spTree>
    <p:extLst>
      <p:ext uri="{BB962C8B-B14F-4D97-AF65-F5344CB8AC3E}">
        <p14:creationId xmlns:p14="http://schemas.microsoft.com/office/powerpoint/2010/main" val="671041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slide as needed for your location</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26</a:t>
            </a:fld>
            <a:endParaRPr lang="en-US" altLang="en-US"/>
          </a:p>
        </p:txBody>
      </p:sp>
    </p:spTree>
    <p:extLst>
      <p:ext uri="{BB962C8B-B14F-4D97-AF65-F5344CB8AC3E}">
        <p14:creationId xmlns:p14="http://schemas.microsoft.com/office/powerpoint/2010/main" val="3322634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Note</a:t>
            </a: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 Review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Talking Points</a:t>
            </a:r>
            <a:endParaRPr lang="en-US" sz="1800" b="1" i="0" u="none" strike="noStrike" kern="1200" cap="none" spc="0" normalizeH="0" baseline="0" noProof="0" dirty="0">
              <a:ln>
                <a:noFill/>
              </a:ln>
              <a:solidFill>
                <a:prstClr val="black"/>
              </a:solidFill>
              <a:effectLst/>
              <a:uLnTx/>
              <a:uFillTx/>
              <a:latin typeface="Calibri" panose="020F0502020204030204"/>
              <a:ea typeface="ヒラギノ角ゴ Pro W3"/>
              <a:cs typeface="Calibri"/>
            </a:endParaRPr>
          </a:p>
          <a:p>
            <a:pPr marL="170181" marR="0" lvl="0" indent="-1701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Need more assistance? </a:t>
            </a:r>
            <a:endParaRPr kumimoji="0" lang="en-US" sz="18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Register for one-on-one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Make an appointment with a CareerForce Career Counselor</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27</a:t>
            </a:fld>
            <a:endParaRPr lang="en-US" altLang="en-US"/>
          </a:p>
        </p:txBody>
      </p:sp>
    </p:spTree>
    <p:extLst>
      <p:ext uri="{BB962C8B-B14F-4D97-AF65-F5344CB8AC3E}">
        <p14:creationId xmlns:p14="http://schemas.microsoft.com/office/powerpoint/2010/main" val="276155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763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0" marR="0" lvl="0" indent="0" algn="l" defTabSz="90763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goal of this workshop is to provide you with  resume strategies to attract more interviews and also improve your networking opportunities. </a:t>
            </a:r>
          </a:p>
          <a:p>
            <a:pPr marL="0" marR="0" lvl="0" indent="0" algn="l" defTabSz="90763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We’ll be covering;</a:t>
            </a:r>
          </a:p>
          <a:p>
            <a:pPr marL="628650" marR="0" lvl="1"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purposes of resume</a:t>
            </a:r>
          </a:p>
          <a:p>
            <a:pPr marL="628650" marR="0" lvl="1"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two basic types of formats  and how to decide which format will work best in your situation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four basic parts of a resume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How to write accomplishment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Writing effective cover letters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Tips for completing applications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Ways to follow up after your interview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 will plan to stay 30 minutes after the class to help any of the participants who may have personal questions about the material.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You can also have them schedule a one on one session online, or possibly make an a future appointment with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So let’s start with some guidelines in how to create a resume</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a:t>
            </a:fld>
            <a:endParaRPr lang="en-US" altLang="en-US"/>
          </a:p>
        </p:txBody>
      </p:sp>
    </p:spTree>
    <p:extLst>
      <p:ext uri="{BB962C8B-B14F-4D97-AF65-F5344CB8AC3E}">
        <p14:creationId xmlns:p14="http://schemas.microsoft.com/office/powerpoint/2010/main" val="2857960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kern="0" dirty="0"/>
              <a:t>Talking Points</a:t>
            </a:r>
          </a:p>
          <a:p>
            <a:pPr marL="171450" indent="-171450">
              <a:buFont typeface="Arial" panose="020B0604020202020204" pitchFamily="34" charset="0"/>
              <a:buChar char="•"/>
            </a:pPr>
            <a:r>
              <a:rPr lang="en-US" b="0" kern="0" dirty="0"/>
              <a:t>Everyone has an opinion on resumes</a:t>
            </a:r>
          </a:p>
          <a:p>
            <a:pPr marL="171450" indent="-171450">
              <a:buFont typeface="Arial" panose="020B0604020202020204" pitchFamily="34" charset="0"/>
              <a:buChar char="•"/>
            </a:pPr>
            <a:r>
              <a:rPr lang="en-US" b="0" kern="0" dirty="0"/>
              <a:t>If you asked 5 people you w</a:t>
            </a:r>
            <a:r>
              <a:rPr lang="en-US" kern="0" dirty="0"/>
              <a:t>ould probably give you 10 different opinions</a:t>
            </a:r>
          </a:p>
          <a:p>
            <a:pPr marL="171450" indent="-171450">
              <a:buFont typeface="Arial" panose="020B0604020202020204" pitchFamily="34" charset="0"/>
              <a:buChar char="•"/>
            </a:pPr>
            <a:r>
              <a:rPr lang="en-US" kern="0" dirty="0"/>
              <a:t>Always understand the why,. The why means explain to me why what you have recommended is a good change for my resume.</a:t>
            </a:r>
          </a:p>
          <a:p>
            <a:pPr marL="171450" indent="-171450">
              <a:buFont typeface="Arial" panose="020B0604020202020204" pitchFamily="34" charset="0"/>
              <a:buChar char="•"/>
            </a:pPr>
            <a:r>
              <a:rPr lang="en-US" b="0" kern="0" dirty="0"/>
              <a:t>We all know there should be proper spelling and grammar. However, besides the obvious there no is no single “right” way because: </a:t>
            </a:r>
          </a:p>
          <a:p>
            <a:pPr marL="550570" lvl="1" indent="-283635">
              <a:buFont typeface="Courier New" panose="02070309020205020404" pitchFamily="49" charset="0"/>
              <a:buChar char="o"/>
            </a:pPr>
            <a:r>
              <a:rPr lang="en-US" kern="0" dirty="0"/>
              <a:t>Different employers want different things.</a:t>
            </a:r>
          </a:p>
          <a:p>
            <a:pPr marL="550570" lvl="1" indent="-283635">
              <a:buFont typeface="Courier New" panose="02070309020205020404" pitchFamily="49" charset="0"/>
              <a:buChar char="o"/>
            </a:pPr>
            <a:r>
              <a:rPr lang="en-US" kern="0" dirty="0"/>
              <a:t>Recruiters and hiring managers may look for different things.</a:t>
            </a:r>
          </a:p>
          <a:p>
            <a:pPr marL="550570" lvl="1" indent="-283635">
              <a:buFont typeface="Courier New" panose="02070309020205020404" pitchFamily="49" charset="0"/>
              <a:buChar char="o"/>
            </a:pPr>
            <a:r>
              <a:rPr lang="en-US" b="0" i="0" kern="0" dirty="0"/>
              <a:t>For example people skills this time. A different manager at another organization who is hiring for the same type of position might be looking for the most up to date technical skills he can find because he knows his own technical skills aren’t up to date.</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a:t>
            </a:fld>
            <a:endParaRPr lang="en-US" altLang="en-US"/>
          </a:p>
        </p:txBody>
      </p:sp>
    </p:spTree>
    <p:extLst>
      <p:ext uri="{BB962C8B-B14F-4D97-AF65-F5344CB8AC3E}">
        <p14:creationId xmlns:p14="http://schemas.microsoft.com/office/powerpoint/2010/main" val="32431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 good resume gives a preview of what you have to offer and makes the reader want to know more about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 do not need to list everything you did in any given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 want to showcase the skills and experience you have that are likely to be important to the hiring manager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In the end you must be proud of it and believe that it is a great representation of your qualifications for the position</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5</a:t>
            </a:fld>
            <a:endParaRPr lang="en-US" altLang="en-US"/>
          </a:p>
        </p:txBody>
      </p:sp>
    </p:spTree>
    <p:extLst>
      <p:ext uri="{BB962C8B-B14F-4D97-AF65-F5344CB8AC3E}">
        <p14:creationId xmlns:p14="http://schemas.microsoft.com/office/powerpoint/2010/main" val="1990794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Best practices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Create a resume that is 1-2 pages and is written concisely and includes only relevant information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Exceptions to the 1-2 page guideline can include Federal and academic resumes</a:t>
            </a:r>
          </a:p>
          <a:p>
            <a:pPr marL="628650" lvl="1" indent="-171450" defTabSz="914400" fontAlgn="auto">
              <a:spcBef>
                <a:spcPts val="0"/>
              </a:spcBef>
              <a:spcAft>
                <a:spcPts val="0"/>
              </a:spcAft>
              <a:buFont typeface="Arial" panose="020B0604020202020204" pitchFamily="34" charset="0"/>
              <a:buChar char="•"/>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Certain occupations may require a CV, which is</a:t>
            </a:r>
            <a:r>
              <a:rPr lang="en-US" kern="0" dirty="0">
                <a:solidFill>
                  <a:prstClr val="black"/>
                </a:solidFill>
                <a:latin typeface="Calibri" panose="020F0502020204030204"/>
                <a:ea typeface="+mn-ea"/>
              </a:rPr>
              <a:t>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more </a:t>
            </a:r>
            <a:r>
              <a:rPr lang="en-US" kern="0" dirty="0">
                <a:solidFill>
                  <a:prstClr val="black"/>
                </a:solidFill>
                <a:latin typeface="Calibri" panose="020F0502020204030204"/>
                <a:ea typeface="+mn-ea"/>
              </a:rPr>
              <a:t>in depth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and</a:t>
            </a:r>
            <a:r>
              <a:rPr lang="en-US" kern="0" dirty="0">
                <a:solidFill>
                  <a:prstClr val="black"/>
                </a:solidFill>
                <a:latin typeface="Calibri" panose="020F0502020204030204"/>
                <a:ea typeface="+mn-ea"/>
              </a:rPr>
              <a:t>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lengthier than a resume</a:t>
            </a:r>
            <a:endParaRPr lang="en-US" sz="1200" b="0" i="0" u="none" strike="noStrike" kern="0" cap="none" spc="0" normalizeH="0" baseline="0" noProof="0" dirty="0">
              <a:ln>
                <a:noFill/>
              </a:ln>
              <a:solidFill>
                <a:prstClr val="black"/>
              </a:solidFill>
              <a:effectLst/>
              <a:uLnTx/>
              <a:uFillTx/>
              <a:latin typeface="Calibri" panose="020F0502020204030204"/>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Your resume generally should  include no more than 10-12 years of professional experience . However, this might not apply for certain industries and occupations. For example, to apply for certain IT positions, it might make more sense to create a resume that includes no more than 5 years of experience, since technology changes rapidly.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first third of the resume is most important. Why might that be?</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6</a:t>
            </a:fld>
            <a:endParaRPr lang="en-US" altLang="en-US"/>
          </a:p>
        </p:txBody>
      </p:sp>
    </p:spTree>
    <p:extLst>
      <p:ext uri="{BB962C8B-B14F-4D97-AF65-F5344CB8AC3E}">
        <p14:creationId xmlns:p14="http://schemas.microsoft.com/office/powerpoint/2010/main" val="35975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76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340363" marR="0" lvl="0" indent="-34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Pick a resume format that best highlights your skills, achievements, your situation  (i.e. changing occupations, have been promoted and looking for same occupation, etc.).   There 2 basic styles or formats.</a:t>
            </a:r>
            <a:endPar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340363" marR="0" lvl="0" indent="-34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HO Robert Doyle resume and point out;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This resume is chronological because it emphasizes work experience  and is a historical timeline of your work experience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The chronological format good choice when you want to show your career progression, and you are staying in the same type of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Some job seekers use it when the name of a former employer might be important to the perspective employer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The chronological is more traditional and many employers prefer them</a:t>
            </a:r>
          </a:p>
          <a:p>
            <a:pPr marL="340363" marR="0" lvl="0" indent="-34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HO Susan Poe’s resume and point out;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Susan’s resume is a combination because it emphasizes relevant skills and abilities and also includes the employment history that provides evidence of her skills and abilities.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It helps reduce focus on employment gaps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This style is good for those changing careers because it highlights the skills you have that are related to your new career goal a know as your transferable skills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The combination format allows for a great deal of flexibility as the bullets you use under any skill aren’t tied to a particular employer, date or any job (so you can think about the things you did off the job as well)</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7</a:t>
            </a:fld>
            <a:endParaRPr lang="en-US" altLang="en-US"/>
          </a:p>
        </p:txBody>
      </p:sp>
    </p:spTree>
    <p:extLst>
      <p:ext uri="{BB962C8B-B14F-4D97-AF65-F5344CB8AC3E}">
        <p14:creationId xmlns:p14="http://schemas.microsoft.com/office/powerpoint/2010/main" val="121287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Targeting your resume simply means to customize your resume to the company and to the specific job posting you are apply for. In other words you will create a resume with a type of position in mind such as a Business Analyst, then when you are actually applying for a posting for a Business Analyst you will want to read the posting thoroughly and modify your resume to match as much as possible including use of the same exact skill words, using the exact job title, moving what seems to be the most important items closer to the top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Some people keep what is called a Master Resume which has everything on it, all your adult work history, education, skills etc. This is a resume you never send as its way too long with way too much information some of which probably  isn’t relevant.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You can use your Maser Resume  however, to create a customized resume by copying and pasting selected items in the appropriate locations on the resume you are going to use to apply for a specific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Remember, you are trying to show how you can meet the employer’s needs. Resumes are  about marketing yourself (skills, experience, education) in a way which the employer finds beneficial. The resume isn’t about you so much as it is about the employer!</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8</a:t>
            </a:fld>
            <a:endParaRPr lang="en-US" altLang="en-US"/>
          </a:p>
        </p:txBody>
      </p:sp>
    </p:spTree>
    <p:extLst>
      <p:ext uri="{BB962C8B-B14F-4D97-AF65-F5344CB8AC3E}">
        <p14:creationId xmlns:p14="http://schemas.microsoft.com/office/powerpoint/2010/main" val="230222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Activity: Resume Review  Time:10 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HO CareerForce Resume Review Activity, Resume 1= Ivana and Resume 2= Anita.  If the resumes are in a package and point out they are asked to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not open the resume package until asked to do so, or alternatively hand them out face down and ask for them to remain face down until asked to do 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This is mainly an exercise to show why using a targeted resume is more effective than using a general resume. It also illustrates how skills/combination-based resumes can work best for career changers. </a:t>
            </a:r>
            <a:b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Instruct the participants to take the role of the recruiter to select a candidate for a job interview. Have them briefly review the job posting for a Customer Service Representative, paying close attention to the required skills. Then give them 14 seconds to review two resumes. Instruct them to begin and time them. Afterward ask them to share which candidate they choose and why.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Typically the participants will choose Anita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Nujob</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because her resume has demonstrated that she meets the required skills.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Point out why Anita’s resume demonstrates that she meets the requirements and why Ivana ‘s resume doesn’t. You might also talk about other factors that makes Anita’s resume appealing, such as the format, readability and use of a professional summary.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Mention that they are the same job candidate and that CareerForce staff helped “Anita” create the more effective resume.</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9</a:t>
            </a:fld>
            <a:endParaRPr lang="en-US" altLang="en-US"/>
          </a:p>
        </p:txBody>
      </p:sp>
    </p:spTree>
    <p:extLst>
      <p:ext uri="{BB962C8B-B14F-4D97-AF65-F5344CB8AC3E}">
        <p14:creationId xmlns:p14="http://schemas.microsoft.com/office/powerpoint/2010/main" val="881721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5" descr="Collage of Minnesota people and scenery">
            <a:extLst>
              <a:ext uri="{FF2B5EF4-FFF2-40B4-BE49-F238E27FC236}">
                <a16:creationId xmlns:a16="http://schemas.microsoft.com/office/drawing/2014/main" id="{71BAB98D-98D6-40B7-9188-837B4A13DE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86438" y="0"/>
            <a:ext cx="64293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67A0AC-DB2A-43E2-A870-1D482B60E7E8}"/>
              </a:ext>
            </a:extLst>
          </p:cNvPr>
          <p:cNvSpPr/>
          <p:nvPr userDrawn="1"/>
        </p:nvSpPr>
        <p:spPr>
          <a:xfrm>
            <a:off x="0" y="2276475"/>
            <a:ext cx="12192000" cy="3055938"/>
          </a:xfrm>
          <a:prstGeom prst="rect">
            <a:avLst/>
          </a:prstGeom>
          <a:solidFill>
            <a:srgbClr val="005CAB"/>
          </a:solidFill>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7" name="Picture 8" descr="CareerForce, Minnesota's Career Resource">
            <a:extLst>
              <a:ext uri="{FF2B5EF4-FFF2-40B4-BE49-F238E27FC236}">
                <a16:creationId xmlns:a16="http://schemas.microsoft.com/office/drawing/2014/main" id="{B4C5B5AF-679B-4FFC-A0C3-46449F743A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250" y="357188"/>
            <a:ext cx="4259263"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p:cNvSpPr>
            <a:spLocks noGrp="1"/>
          </p:cNvSpPr>
          <p:nvPr>
            <p:ph type="body" sz="quarter" idx="17"/>
          </p:nvPr>
        </p:nvSpPr>
        <p:spPr bwMode="black">
          <a:xfrm>
            <a:off x="838200" y="4406289"/>
            <a:ext cx="10515600" cy="711465"/>
          </a:xfrm>
        </p:spPr>
        <p:txBody>
          <a:bodyPr>
            <a:normAutofit/>
          </a:bodyPr>
          <a:lstStyle>
            <a:lvl1pPr marL="0" indent="0" algn="ctr">
              <a:buNone/>
              <a:defRPr sz="1900">
                <a:solidFill>
                  <a:schemeClr val="bg1"/>
                </a:solidFill>
                <a:latin typeface="Arial"/>
              </a:defRPr>
            </a:lvl1pPr>
          </a:lstStyle>
          <a:p>
            <a:pPr lvl="0"/>
            <a:r>
              <a:rPr lang="en-US"/>
              <a:t>Click to edit Master text styles</a:t>
            </a:r>
          </a:p>
        </p:txBody>
      </p:sp>
      <p:sp>
        <p:nvSpPr>
          <p:cNvPr id="8" name="Date Placeholder 5">
            <a:extLst>
              <a:ext uri="{FF2B5EF4-FFF2-40B4-BE49-F238E27FC236}">
                <a16:creationId xmlns:a16="http://schemas.microsoft.com/office/drawing/2014/main" id="{AFB24F53-0000-4C5A-B326-3F89D5BA1604}"/>
              </a:ext>
            </a:extLst>
          </p:cNvPr>
          <p:cNvSpPr>
            <a:spLocks noGrp="1"/>
          </p:cNvSpPr>
          <p:nvPr>
            <p:ph type="dt" sz="half" idx="18"/>
          </p:nvPr>
        </p:nvSpPr>
        <p:spPr>
          <a:xfrm>
            <a:off x="274638" y="6356350"/>
            <a:ext cx="1358900" cy="365125"/>
          </a:xfrm>
        </p:spPr>
        <p:txBody>
          <a:bodyPr/>
          <a:lstStyle>
            <a:lvl1pPr>
              <a:defRPr dirty="0">
                <a:solidFill>
                  <a:schemeClr val="bg2">
                    <a:lumMod val="90000"/>
                  </a:schemeClr>
                </a:solidFill>
                <a:latin typeface="Arial"/>
              </a:defRPr>
            </a:lvl1pPr>
          </a:lstStyle>
          <a:p>
            <a:pPr>
              <a:defRPr/>
            </a:pPr>
            <a:endParaRPr lang="en-US"/>
          </a:p>
        </p:txBody>
      </p:sp>
      <p:sp>
        <p:nvSpPr>
          <p:cNvPr id="12" name="Title 2"/>
          <p:cNvSpPr>
            <a:spLocks noGrp="1"/>
          </p:cNvSpPr>
          <p:nvPr>
            <p:ph type="ctrTitle"/>
          </p:nvPr>
        </p:nvSpPr>
        <p:spPr bwMode="white">
          <a:xfrm>
            <a:off x="266700" y="2623984"/>
            <a:ext cx="11658600" cy="1485725"/>
          </a:xfrm>
          <a:noFill/>
        </p:spPr>
        <p:txBody>
          <a:bodyPr lIns="182870" tIns="91436" rIns="182870" bIns="91436">
            <a:normAutofit/>
          </a:bodyPr>
          <a:lstStyle>
            <a:lvl1pPr algn="ctr">
              <a:defRPr sz="3600" b="1">
                <a:solidFill>
                  <a:schemeClr val="bg1"/>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40933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DA9548B-593B-4A4F-AE3E-DF6CBFCEA98C}"/>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10">
            <a:extLst>
              <a:ext uri="{FF2B5EF4-FFF2-40B4-BE49-F238E27FC236}">
                <a16:creationId xmlns:a16="http://schemas.microsoft.com/office/drawing/2014/main" id="{A6766063-0B8A-4881-9428-DEF0BE2D815D}"/>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9" name="Picture Placeholder 3"/>
          <p:cNvSpPr>
            <a:spLocks noGrp="1"/>
          </p:cNvSpPr>
          <p:nvPr>
            <p:ph type="pic" sz="quarter" idx="13"/>
          </p:nvPr>
        </p:nvSpPr>
        <p:spPr bwMode="gray">
          <a:xfrm>
            <a:off x="806334"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5"/>
          <p:cNvSpPr>
            <a:spLocks noGrp="1"/>
          </p:cNvSpPr>
          <p:nvPr>
            <p:ph type="pic" sz="quarter" idx="17"/>
          </p:nvPr>
        </p:nvSpPr>
        <p:spPr bwMode="gray">
          <a:xfrm>
            <a:off x="6199808"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6"/>
          <p:cNvSpPr>
            <a:spLocks noGrp="1"/>
          </p:cNvSpPr>
          <p:nvPr>
            <p:ph type="body" sz="quarter" idx="18"/>
          </p:nvPr>
        </p:nvSpPr>
        <p:spPr bwMode="black">
          <a:xfrm>
            <a:off x="8270023"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9" name="Footer Placeholder 6">
            <a:extLst>
              <a:ext uri="{FF2B5EF4-FFF2-40B4-BE49-F238E27FC236}">
                <a16:creationId xmlns:a16="http://schemas.microsoft.com/office/drawing/2014/main" id="{1A9E069A-66C8-4F65-B63C-639994EA9174}"/>
              </a:ext>
            </a:extLst>
          </p:cNvPr>
          <p:cNvSpPr>
            <a:spLocks noGrp="1"/>
          </p:cNvSpPr>
          <p:nvPr>
            <p:ph type="ftr" sz="quarter" idx="19"/>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C4CA5A90-6F35-468B-AC22-C3C308DB8D0A}"/>
              </a:ext>
            </a:extLst>
          </p:cNvPr>
          <p:cNvSpPr>
            <a:spLocks noGrp="1"/>
          </p:cNvSpPr>
          <p:nvPr>
            <p:ph type="title"/>
          </p:nvPr>
        </p:nvSpPr>
        <p:spPr>
          <a:xfrm>
            <a:off x="806334" y="10115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502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Pr>
        <a:solidFill>
          <a:schemeClr val="bg1"/>
        </a:solidFill>
        <a:effectLst/>
      </p:bgPr>
    </p:bg>
    <p:spTree>
      <p:nvGrpSpPr>
        <p:cNvPr id="1" name=""/>
        <p:cNvGrpSpPr/>
        <p:nvPr/>
      </p:nvGrpSpPr>
      <p:grpSpPr>
        <a:xfrm>
          <a:off x="0" y="0"/>
          <a:ext cx="0" cy="0"/>
          <a:chOff x="0" y="0"/>
          <a:chExt cx="0" cy="0"/>
        </a:xfrm>
      </p:grpSpPr>
      <p:sp>
        <p:nvSpPr>
          <p:cNvPr id="16" name="Rectangle 1">
            <a:extLst>
              <a:ext uri="{FF2B5EF4-FFF2-40B4-BE49-F238E27FC236}">
                <a16:creationId xmlns:a16="http://schemas.microsoft.com/office/drawing/2014/main" id="{07CF8ABA-2986-4AF4-AEE4-CB3427F9803D}"/>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7" name="Rectangle 14">
            <a:extLst>
              <a:ext uri="{FF2B5EF4-FFF2-40B4-BE49-F238E27FC236}">
                <a16:creationId xmlns:a16="http://schemas.microsoft.com/office/drawing/2014/main" id="{7BCB21C6-69B7-474D-B0C7-56A9CA25C9F8}"/>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806332"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581720"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3646177"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3421564"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6486021"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6261408"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4" name="Picture Placeholder 9"/>
          <p:cNvSpPr>
            <a:spLocks noGrp="1"/>
          </p:cNvSpPr>
          <p:nvPr>
            <p:ph type="pic" sz="quarter" idx="20"/>
          </p:nvPr>
        </p:nvSpPr>
        <p:spPr bwMode="gray">
          <a:xfrm>
            <a:off x="9325865"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10"/>
          <p:cNvSpPr>
            <a:spLocks noGrp="1"/>
          </p:cNvSpPr>
          <p:nvPr>
            <p:ph type="body" sz="quarter" idx="21"/>
          </p:nvPr>
        </p:nvSpPr>
        <p:spPr bwMode="black">
          <a:xfrm>
            <a:off x="9101252" y="4341163"/>
            <a:ext cx="2542477" cy="1627839"/>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8" name="Footer Placeholder 6">
            <a:extLst>
              <a:ext uri="{FF2B5EF4-FFF2-40B4-BE49-F238E27FC236}">
                <a16:creationId xmlns:a16="http://schemas.microsoft.com/office/drawing/2014/main" id="{4DA569E6-2B5C-4E2C-BA52-5C269F1EB8C3}"/>
              </a:ext>
            </a:extLst>
          </p:cNvPr>
          <p:cNvSpPr>
            <a:spLocks noGrp="1"/>
          </p:cNvSpPr>
          <p:nvPr>
            <p:ph type="ftr" sz="quarter" idx="22"/>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E8657A61-BF5D-4E45-9162-A3294DE5D29F}"/>
              </a:ext>
            </a:extLst>
          </p:cNvPr>
          <p:cNvSpPr>
            <a:spLocks noGrp="1"/>
          </p:cNvSpPr>
          <p:nvPr>
            <p:ph type="title"/>
          </p:nvPr>
        </p:nvSpPr>
        <p:spPr>
          <a:xfrm>
            <a:off x="706241"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689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Pr>
        <a:solidFill>
          <a:schemeClr val="bg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DCA200C-EE20-4F54-81B6-FE8DAF4FA1C8}"/>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4" name="Rectangle 12">
            <a:extLst>
              <a:ext uri="{FF2B5EF4-FFF2-40B4-BE49-F238E27FC236}">
                <a16:creationId xmlns:a16="http://schemas.microsoft.com/office/drawing/2014/main" id="{0E5CBC90-21B0-42FE-9214-90B151804418}"/>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1697856"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73244"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4936053"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8174248"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496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5" name="Footer Placeholder 6">
            <a:extLst>
              <a:ext uri="{FF2B5EF4-FFF2-40B4-BE49-F238E27FC236}">
                <a16:creationId xmlns:a16="http://schemas.microsoft.com/office/drawing/2014/main" id="{5D122BA2-E987-4E11-9C0E-535B0E8B2FDF}"/>
              </a:ext>
            </a:extLst>
          </p:cNvPr>
          <p:cNvSpPr>
            <a:spLocks noGrp="1"/>
          </p:cNvSpPr>
          <p:nvPr>
            <p:ph type="ftr" sz="quarter" idx="2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181474F8-3906-4E79-AC80-6FFC08430222}"/>
              </a:ext>
            </a:extLst>
          </p:cNvPr>
          <p:cNvSpPr>
            <a:spLocks noGrp="1"/>
          </p:cNvSpPr>
          <p:nvPr>
            <p:ph type="title"/>
          </p:nvPr>
        </p:nvSpPr>
        <p:spPr>
          <a:xfrm>
            <a:off x="836612" y="-6488"/>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431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9F6E0E1-6D2D-47A3-A553-5B2906257B71}"/>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10">
            <a:extLst>
              <a:ext uri="{FF2B5EF4-FFF2-40B4-BE49-F238E27FC236}">
                <a16:creationId xmlns:a16="http://schemas.microsoft.com/office/drawing/2014/main" id="{101AB0BF-6C67-4F79-91D4-956632212107}"/>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2" name="Picture Placeholder 3"/>
          <p:cNvSpPr>
            <a:spLocks noGrp="1"/>
          </p:cNvSpPr>
          <p:nvPr>
            <p:ph type="pic" sz="quarter" idx="13"/>
          </p:nvPr>
        </p:nvSpPr>
        <p:spPr bwMode="gray">
          <a:xfrm>
            <a:off x="806334"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4"/>
          <p:cNvSpPr>
            <a:spLocks noGrp="1"/>
          </p:cNvSpPr>
          <p:nvPr>
            <p:ph type="body" sz="quarter" idx="16"/>
          </p:nvPr>
        </p:nvSpPr>
        <p:spPr bwMode="black">
          <a:xfrm>
            <a:off x="2876551"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6" name="Picture Placeholder 5"/>
          <p:cNvSpPr>
            <a:spLocks noGrp="1"/>
          </p:cNvSpPr>
          <p:nvPr>
            <p:ph type="pic" sz="quarter" idx="17"/>
          </p:nvPr>
        </p:nvSpPr>
        <p:spPr bwMode="gray">
          <a:xfrm>
            <a:off x="6199808"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7" name="Text Placeholder 6"/>
          <p:cNvSpPr>
            <a:spLocks noGrp="1"/>
          </p:cNvSpPr>
          <p:nvPr>
            <p:ph type="body" sz="quarter" idx="18"/>
          </p:nvPr>
        </p:nvSpPr>
        <p:spPr bwMode="black">
          <a:xfrm>
            <a:off x="8270023"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9" name="Footer Placeholder 6">
            <a:extLst>
              <a:ext uri="{FF2B5EF4-FFF2-40B4-BE49-F238E27FC236}">
                <a16:creationId xmlns:a16="http://schemas.microsoft.com/office/drawing/2014/main" id="{2611578C-1039-4159-A789-A43CEC5570AB}"/>
              </a:ext>
            </a:extLst>
          </p:cNvPr>
          <p:cNvSpPr>
            <a:spLocks noGrp="1"/>
          </p:cNvSpPr>
          <p:nvPr>
            <p:ph type="ftr" sz="quarter" idx="19"/>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22F7A195-A31C-4C55-8FFD-58F754C3EEB1}"/>
              </a:ext>
            </a:extLst>
          </p:cNvPr>
          <p:cNvSpPr>
            <a:spLocks noGrp="1"/>
          </p:cNvSpPr>
          <p:nvPr>
            <p:ph type="title"/>
          </p:nvPr>
        </p:nvSpPr>
        <p:spPr>
          <a:xfrm>
            <a:off x="806334"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99562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rgbClr val="005CAB"/>
        </a:solidFill>
        <a:effectLst/>
      </p:bgPr>
    </p:bg>
    <p:spTree>
      <p:nvGrpSpPr>
        <p:cNvPr id="1" name=""/>
        <p:cNvGrpSpPr/>
        <p:nvPr/>
      </p:nvGrpSpPr>
      <p:grpSpPr>
        <a:xfrm>
          <a:off x="0" y="0"/>
          <a:ext cx="0" cy="0"/>
          <a:chOff x="0" y="0"/>
          <a:chExt cx="0" cy="0"/>
        </a:xfrm>
      </p:grpSpPr>
      <p:sp>
        <p:nvSpPr>
          <p:cNvPr id="4" name="Rounded Rectangular Callout 1">
            <a:extLst>
              <a:ext uri="{FF2B5EF4-FFF2-40B4-BE49-F238E27FC236}">
                <a16:creationId xmlns:a16="http://schemas.microsoft.com/office/drawing/2014/main" id="{1D279CAB-A9D0-46F2-BEB8-B182261C8BB2}"/>
              </a:ext>
            </a:extLst>
          </p:cNvPr>
          <p:cNvSpPr/>
          <p:nvPr userDrawn="1"/>
        </p:nvSpPr>
        <p:spPr bwMode="white">
          <a:xfrm>
            <a:off x="866775" y="601663"/>
            <a:ext cx="10515600" cy="5449887"/>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8" name="Text Placeholder 3"/>
          <p:cNvSpPr>
            <a:spLocks noGrp="1"/>
          </p:cNvSpPr>
          <p:nvPr>
            <p:ph type="body" sz="quarter" idx="13"/>
          </p:nvPr>
        </p:nvSpPr>
        <p:spPr bwMode="black">
          <a:xfrm>
            <a:off x="1387736" y="4126417"/>
            <a:ext cx="9488245" cy="1015739"/>
          </a:xfrm>
        </p:spPr>
        <p:txBody>
          <a:bodyPr anchor="ctr">
            <a:normAutofit/>
          </a:bodyPr>
          <a:lstStyle>
            <a:lvl1pPr marL="0" indent="0" algn="ctr">
              <a:buNone/>
              <a:defRPr sz="2400" i="1" baseline="0">
                <a:solidFill>
                  <a:schemeClr val="tx2"/>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BBE8E9AC-C6A5-4100-8B4C-2639B556268C}"/>
              </a:ext>
            </a:extLst>
          </p:cNvPr>
          <p:cNvSpPr>
            <a:spLocks noGrp="1"/>
          </p:cNvSpPr>
          <p:nvPr>
            <p:ph type="dt" sz="half" idx="14"/>
          </p:nvPr>
        </p:nvSpPr>
        <p:spPr bwMode="white"/>
        <p:txBody>
          <a:bodyPr/>
          <a:lstStyle>
            <a:lvl1pPr>
              <a:defRPr dirty="0">
                <a:solidFill>
                  <a:schemeClr val="bg1"/>
                </a:solidFill>
              </a:defRPr>
            </a:lvl1pPr>
          </a:lstStyle>
          <a:p>
            <a:pPr>
              <a:defRPr/>
            </a:pPr>
            <a:endParaRPr lang="en-US"/>
          </a:p>
        </p:txBody>
      </p:sp>
      <p:sp>
        <p:nvSpPr>
          <p:cNvPr id="6" name="Footer Placeholder 6">
            <a:extLst>
              <a:ext uri="{FF2B5EF4-FFF2-40B4-BE49-F238E27FC236}">
                <a16:creationId xmlns:a16="http://schemas.microsoft.com/office/drawing/2014/main" id="{05DCA605-D258-4647-AA6D-092D036E3DDA}"/>
              </a:ext>
            </a:extLst>
          </p:cNvPr>
          <p:cNvSpPr>
            <a:spLocks noGrp="1"/>
          </p:cNvSpPr>
          <p:nvPr>
            <p:ph type="ftr" sz="quarter" idx="15"/>
          </p:nvPr>
        </p:nvSpPr>
        <p:spPr/>
        <p:txBody>
          <a:bodyPr/>
          <a:lstStyle>
            <a:lvl1pPr algn="r">
              <a:defRPr sz="1200">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6C077153-B00F-4A57-95BA-4D95C076A3E2}"/>
              </a:ext>
            </a:extLst>
          </p:cNvPr>
          <p:cNvSpPr>
            <a:spLocks noGrp="1"/>
          </p:cNvSpPr>
          <p:nvPr>
            <p:ph type="title"/>
          </p:nvPr>
        </p:nvSpPr>
        <p:spPr>
          <a:xfrm>
            <a:off x="866775" y="1701259"/>
            <a:ext cx="10515600" cy="1325563"/>
          </a:xfrm>
        </p:spPr>
        <p:txBody>
          <a:bodyPr/>
          <a:lstStyle>
            <a:lvl1pPr algn="ctr">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56981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solidFill>
          <a:srgbClr val="005CAB"/>
        </a:solidFill>
        <a:effectLst/>
      </p:bgPr>
    </p:bg>
    <p:spTree>
      <p:nvGrpSpPr>
        <p:cNvPr id="1" name=""/>
        <p:cNvGrpSpPr/>
        <p:nvPr/>
      </p:nvGrpSpPr>
      <p:grpSpPr>
        <a:xfrm>
          <a:off x="0" y="0"/>
          <a:ext cx="0" cy="0"/>
          <a:chOff x="0" y="0"/>
          <a:chExt cx="0" cy="0"/>
        </a:xfrm>
      </p:grpSpPr>
      <p:sp>
        <p:nvSpPr>
          <p:cNvPr id="10" name="Text Placeholder 2"/>
          <p:cNvSpPr>
            <a:spLocks noGrp="1"/>
          </p:cNvSpPr>
          <p:nvPr>
            <p:ph type="body" sz="quarter" idx="13"/>
          </p:nvPr>
        </p:nvSpPr>
        <p:spPr bwMode="white">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501CEC8-D352-40FC-9193-B101074A2DC0}"/>
              </a:ext>
            </a:extLst>
          </p:cNvPr>
          <p:cNvSpPr>
            <a:spLocks noGrp="1"/>
          </p:cNvSpPr>
          <p:nvPr>
            <p:ph type="dt" sz="half" idx="14"/>
          </p:nvPr>
        </p:nvSpPr>
        <p:spPr bwMode="white"/>
        <p:txBody>
          <a:bodyPr/>
          <a:lstStyle>
            <a:lvl1pPr>
              <a:defRPr dirty="0">
                <a:solidFill>
                  <a:schemeClr val="bg1"/>
                </a:solidFill>
              </a:defRPr>
            </a:lvl1pPr>
          </a:lstStyle>
          <a:p>
            <a:pPr>
              <a:defRPr/>
            </a:pPr>
            <a:endParaRPr lang="en-US"/>
          </a:p>
        </p:txBody>
      </p:sp>
      <p:sp>
        <p:nvSpPr>
          <p:cNvPr id="5" name="Footer Placeholder 6">
            <a:extLst>
              <a:ext uri="{FF2B5EF4-FFF2-40B4-BE49-F238E27FC236}">
                <a16:creationId xmlns:a16="http://schemas.microsoft.com/office/drawing/2014/main" id="{B087A432-4E3D-4CD4-8C11-E4BA97EA6FC2}"/>
              </a:ext>
            </a:extLst>
          </p:cNvPr>
          <p:cNvSpPr>
            <a:spLocks noGrp="1"/>
          </p:cNvSpPr>
          <p:nvPr>
            <p:ph type="ftr" sz="quarter" idx="15"/>
          </p:nvPr>
        </p:nvSpPr>
        <p:spPr/>
        <p:txBody>
          <a:bodyPr/>
          <a:lstStyle>
            <a:lvl1pPr algn="r">
              <a:defRPr sz="1200">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54CB84B2-F6FD-4EC5-98D8-3CED66809435}"/>
              </a:ext>
            </a:extLst>
          </p:cNvPr>
          <p:cNvSpPr>
            <a:spLocks noGrp="1"/>
          </p:cNvSpPr>
          <p:nvPr>
            <p:ph type="title"/>
          </p:nvPr>
        </p:nvSpPr>
        <p:spPr>
          <a:xfrm>
            <a:off x="838200" y="772629"/>
            <a:ext cx="10515600" cy="1325563"/>
          </a:xfrm>
          <a:solidFill>
            <a:srgbClr val="92D050"/>
          </a:solidFill>
        </p:spPr>
        <p:txBody>
          <a:bodyPr/>
          <a:lstStyle>
            <a:lvl1pPr algn="ct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2894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D95A55F-63C5-475F-9C0D-C7538ACEEB56}"/>
              </a:ext>
            </a:extLst>
          </p:cNvPr>
          <p:cNvSpPr txBox="1">
            <a:spLocks/>
          </p:cNvSpPr>
          <p:nvPr userDrawn="1"/>
        </p:nvSpPr>
        <p:spPr bwMode="black">
          <a:xfrm>
            <a:off x="0" y="1389063"/>
            <a:ext cx="12192000" cy="1341437"/>
          </a:xfrm>
          <a:prstGeom prst="rect">
            <a:avLst/>
          </a:prstGeom>
          <a:solidFill>
            <a:srgbClr val="005CAB"/>
          </a:solidFill>
        </p:spPr>
        <p:txBody>
          <a:bodyPr lIns="0" tIns="0" rIns="0" bIns="0" anchor="ct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pPr fontAlgn="auto">
              <a:spcAft>
                <a:spcPts val="0"/>
              </a:spcAft>
              <a:defRPr/>
            </a:pPr>
            <a:endParaRPr lang="en-US" dirty="0"/>
          </a:p>
        </p:txBody>
      </p:sp>
      <p:pic>
        <p:nvPicPr>
          <p:cNvPr id="5" name="Picture 7" descr="CF_MN Career Resource tagline.eps">
            <a:extLst>
              <a:ext uri="{FF2B5EF4-FFF2-40B4-BE49-F238E27FC236}">
                <a16:creationId xmlns:a16="http://schemas.microsoft.com/office/drawing/2014/main" id="{C6552487-869D-4B13-95C8-7F5A800D9D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538" y="5922963"/>
            <a:ext cx="2244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bwMode="black">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FF5E1D90-F495-4C50-8843-5649E39EE207}"/>
              </a:ext>
            </a:extLst>
          </p:cNvPr>
          <p:cNvSpPr>
            <a:spLocks noGrp="1"/>
          </p:cNvSpPr>
          <p:nvPr>
            <p:ph type="ftr" sz="quarter" idx="14"/>
          </p:nvPr>
        </p:nvSpPr>
        <p:spPr>
          <a:xfrm>
            <a:off x="6265863" y="6356350"/>
            <a:ext cx="5588000" cy="365125"/>
          </a:xfrm>
        </p:spPr>
        <p:txBody>
          <a:bodyPr/>
          <a:lstStyle>
            <a:lvl1pPr>
              <a:defRPr dirty="0">
                <a:solidFill>
                  <a:srgbClr val="005CAB"/>
                </a:solidFill>
              </a:defRPr>
            </a:lvl1pPr>
          </a:lstStyle>
          <a:p>
            <a:pPr>
              <a:defRPr/>
            </a:pPr>
            <a:r>
              <a:rPr lang="en-US"/>
              <a:t>CareerForceMN.com</a:t>
            </a:r>
          </a:p>
        </p:txBody>
      </p:sp>
      <p:sp>
        <p:nvSpPr>
          <p:cNvPr id="2" name="Title 1">
            <a:extLst>
              <a:ext uri="{FF2B5EF4-FFF2-40B4-BE49-F238E27FC236}">
                <a16:creationId xmlns:a16="http://schemas.microsoft.com/office/drawing/2014/main" id="{CDC58ECE-DAB0-4F03-A169-2D9785031399}"/>
              </a:ext>
            </a:extLst>
          </p:cNvPr>
          <p:cNvSpPr>
            <a:spLocks noGrp="1"/>
          </p:cNvSpPr>
          <p:nvPr>
            <p:ph type="title"/>
          </p:nvPr>
        </p:nvSpPr>
        <p:spPr>
          <a:xfrm>
            <a:off x="838200" y="1380160"/>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706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4E72C6B-7CA6-4D44-B1C1-EB4F17FA3DC5}"/>
              </a:ext>
            </a:extLst>
          </p:cNvPr>
          <p:cNvSpPr txBox="1">
            <a:spLocks/>
          </p:cNvSpPr>
          <p:nvPr userDrawn="1"/>
        </p:nvSpPr>
        <p:spPr bwMode="black">
          <a:xfrm>
            <a:off x="0" y="2092325"/>
            <a:ext cx="12192000" cy="1731963"/>
          </a:xfrm>
          <a:prstGeom prst="rect">
            <a:avLst/>
          </a:prstGeom>
          <a:solidFill>
            <a:srgbClr val="005CAB"/>
          </a:solidFill>
        </p:spPr>
        <p:txBody>
          <a:bodyPr lIns="0" tIns="0" rIns="0" bIns="0" anchor="ct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pPr fontAlgn="auto">
              <a:spcAft>
                <a:spcPts val="0"/>
              </a:spcAft>
              <a:defRPr/>
            </a:pPr>
            <a:endParaRPr lang="en-US" dirty="0"/>
          </a:p>
        </p:txBody>
      </p:sp>
      <p:sp>
        <p:nvSpPr>
          <p:cNvPr id="5" name="Rectangle 6">
            <a:extLst>
              <a:ext uri="{FF2B5EF4-FFF2-40B4-BE49-F238E27FC236}">
                <a16:creationId xmlns:a16="http://schemas.microsoft.com/office/drawing/2014/main" id="{3A132005-E346-43B9-AC21-C5ABA38F6392}"/>
              </a:ext>
            </a:extLst>
          </p:cNvPr>
          <p:cNvSpPr/>
          <p:nvPr userDrawn="1"/>
        </p:nvSpPr>
        <p:spPr bwMode="white">
          <a:xfrm>
            <a:off x="0" y="0"/>
            <a:ext cx="12192000" cy="204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6" name="Picture 8" descr="CareerForce_RGB.png">
            <a:extLst>
              <a:ext uri="{FF2B5EF4-FFF2-40B4-BE49-F238E27FC236}">
                <a16:creationId xmlns:a16="http://schemas.microsoft.com/office/drawing/2014/main" id="{691CDF3D-33FC-46D9-ABFB-9ED91EA51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163" y="657225"/>
            <a:ext cx="36020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bwMode="black">
          <a:xfrm>
            <a:off x="838200" y="3521125"/>
            <a:ext cx="10515600" cy="2681375"/>
          </a:xfrm>
        </p:spPr>
        <p:txBody>
          <a:bodyPr anchor="ctr"/>
          <a:lstStyle>
            <a:lvl1pPr marL="0" indent="0" algn="ctr">
              <a:lnSpc>
                <a:spcPct val="100000"/>
              </a:lnSpc>
              <a:spcBef>
                <a:spcPts val="0"/>
              </a:spcBef>
              <a:buNone/>
              <a:defRPr baseline="0">
                <a:solidFill>
                  <a:schemeClr val="tx2"/>
                </a:solidFill>
              </a:defRPr>
            </a:lvl1p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238167D9-C2C1-49DE-B4FC-B09EA3A177BE}"/>
              </a:ext>
            </a:extLst>
          </p:cNvPr>
          <p:cNvSpPr>
            <a:spLocks noGrp="1"/>
          </p:cNvSpPr>
          <p:nvPr>
            <p:ph type="dt" sz="half" idx="14"/>
          </p:nvPr>
        </p:nvSpPr>
        <p:spPr/>
        <p:txBody>
          <a:bodyPr/>
          <a:lstStyle>
            <a:lvl1pPr>
              <a:defRPr dirty="0">
                <a:solidFill>
                  <a:schemeClr val="tx2"/>
                </a:solidFill>
              </a:defRPr>
            </a:lvl1pPr>
          </a:lstStyle>
          <a:p>
            <a:pPr>
              <a:defRPr/>
            </a:pPr>
            <a:endParaRPr lang="en-US"/>
          </a:p>
        </p:txBody>
      </p:sp>
      <p:sp>
        <p:nvSpPr>
          <p:cNvPr id="10" name="Footer Placeholder 4">
            <a:extLst>
              <a:ext uri="{FF2B5EF4-FFF2-40B4-BE49-F238E27FC236}">
                <a16:creationId xmlns:a16="http://schemas.microsoft.com/office/drawing/2014/main" id="{F692615B-81A2-40D2-8CB7-B7FA6BE8B4E6}"/>
              </a:ext>
            </a:extLst>
          </p:cNvPr>
          <p:cNvSpPr>
            <a:spLocks noGrp="1"/>
          </p:cNvSpPr>
          <p:nvPr>
            <p:ph type="ftr" sz="quarter" idx="15"/>
          </p:nvPr>
        </p:nvSpPr>
        <p:spPr>
          <a:xfrm>
            <a:off x="6230938" y="6356350"/>
            <a:ext cx="5588000" cy="365125"/>
          </a:xfrm>
        </p:spPr>
        <p:txBody>
          <a:bodyPr/>
          <a:lstStyle>
            <a:lvl1pPr>
              <a:defRPr>
                <a:solidFill>
                  <a:srgbClr val="005CAB"/>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0C63007B-2B0C-4634-89BE-5EBDC43BDC70}"/>
              </a:ext>
            </a:extLst>
          </p:cNvPr>
          <p:cNvSpPr>
            <a:spLocks noGrp="1"/>
          </p:cNvSpPr>
          <p:nvPr>
            <p:ph type="title"/>
          </p:nvPr>
        </p:nvSpPr>
        <p:spPr>
          <a:xfrm>
            <a:off x="973138" y="2124074"/>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888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solidFill>
          <a:srgbClr val="005CA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22918-BF61-4E88-8809-3E0F2C62D35C}"/>
              </a:ext>
            </a:extLst>
          </p:cNvPr>
          <p:cNvSpPr/>
          <p:nvPr userDrawn="1"/>
        </p:nvSpPr>
        <p:spPr bwMode="white">
          <a:xfrm>
            <a:off x="0" y="0"/>
            <a:ext cx="1219200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5" name="Picture 7" descr="CareerForce_RGB.png">
            <a:extLst>
              <a:ext uri="{FF2B5EF4-FFF2-40B4-BE49-F238E27FC236}">
                <a16:creationId xmlns:a16="http://schemas.microsoft.com/office/drawing/2014/main" id="{342F0C75-4C48-44DC-9BC9-5DE7FADAA8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638" y="334963"/>
            <a:ext cx="3603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6"/>
          <p:cNvSpPr>
            <a:spLocks noGrp="1"/>
          </p:cNvSpPr>
          <p:nvPr>
            <p:ph type="body" sz="quarter" idx="13"/>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Date Placeholder 2">
            <a:extLst>
              <a:ext uri="{FF2B5EF4-FFF2-40B4-BE49-F238E27FC236}">
                <a16:creationId xmlns:a16="http://schemas.microsoft.com/office/drawing/2014/main" id="{14FF32F8-8DE9-4EE4-A429-E42F289C3CB2}"/>
              </a:ext>
            </a:extLst>
          </p:cNvPr>
          <p:cNvSpPr>
            <a:spLocks noGrp="1"/>
          </p:cNvSpPr>
          <p:nvPr>
            <p:ph type="dt" sz="half" idx="14"/>
          </p:nvPr>
        </p:nvSpPr>
        <p:spPr bwMode="white">
          <a:xfrm>
            <a:off x="363538" y="6356350"/>
            <a:ext cx="1358900" cy="365125"/>
          </a:xfrm>
        </p:spPr>
        <p:txBody>
          <a:bodyPr/>
          <a:lstStyle>
            <a:lvl1pPr>
              <a:defRPr dirty="0">
                <a:solidFill>
                  <a:schemeClr val="bg1"/>
                </a:solidFill>
              </a:defRPr>
            </a:lvl1pPr>
          </a:lstStyle>
          <a:p>
            <a:pPr>
              <a:defRPr/>
            </a:pPr>
            <a:endParaRPr lang="en-US"/>
          </a:p>
        </p:txBody>
      </p:sp>
      <p:sp>
        <p:nvSpPr>
          <p:cNvPr id="8" name="Footer Placeholder 4">
            <a:extLst>
              <a:ext uri="{FF2B5EF4-FFF2-40B4-BE49-F238E27FC236}">
                <a16:creationId xmlns:a16="http://schemas.microsoft.com/office/drawing/2014/main" id="{2A9490E4-C2EC-4B12-8EC9-17C510425BDE}"/>
              </a:ext>
            </a:extLst>
          </p:cNvPr>
          <p:cNvSpPr>
            <a:spLocks noGrp="1"/>
          </p:cNvSpPr>
          <p:nvPr>
            <p:ph type="ftr" sz="quarter" idx="15"/>
          </p:nvPr>
        </p:nvSpPr>
        <p:spPr bwMode="white">
          <a:xfrm>
            <a:off x="6146800" y="6356350"/>
            <a:ext cx="5588000" cy="365125"/>
          </a:xfrm>
        </p:spPr>
        <p:txBody>
          <a:bodyPr/>
          <a:lstStyle>
            <a:lvl1pPr>
              <a:defRPr>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563507AF-E594-4B50-BFD4-3319AE364C6B}"/>
              </a:ext>
            </a:extLst>
          </p:cNvPr>
          <p:cNvSpPr>
            <a:spLocks noGrp="1"/>
          </p:cNvSpPr>
          <p:nvPr>
            <p:ph type="title"/>
          </p:nvPr>
        </p:nvSpPr>
        <p:spPr>
          <a:xfrm>
            <a:off x="838200" y="1985963"/>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150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rgbClr val="005CAB"/>
        </a:solidFill>
        <a:effectLst/>
      </p:bgPr>
    </p:bg>
    <p:spTree>
      <p:nvGrpSpPr>
        <p:cNvPr id="1" name=""/>
        <p:cNvGrpSpPr/>
        <p:nvPr/>
      </p:nvGrpSpPr>
      <p:grpSpPr>
        <a:xfrm>
          <a:off x="0" y="0"/>
          <a:ext cx="0" cy="0"/>
          <a:chOff x="0" y="0"/>
          <a:chExt cx="0" cy="0"/>
        </a:xfrm>
      </p:grpSpPr>
      <p:pic>
        <p:nvPicPr>
          <p:cNvPr id="4" name="Picture 5" descr="Title slides4.png">
            <a:extLst>
              <a:ext uri="{FF2B5EF4-FFF2-40B4-BE49-F238E27FC236}">
                <a16:creationId xmlns:a16="http://schemas.microsoft.com/office/drawing/2014/main" id="{DC2DA637-59C8-4DF3-B5F9-447AC4332E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reerForce, Minnesota's Career Resource" title="CareerForce">
            <a:extLst>
              <a:ext uri="{FF2B5EF4-FFF2-40B4-BE49-F238E27FC236}">
                <a16:creationId xmlns:a16="http://schemas.microsoft.com/office/drawing/2014/main" id="{04D49E34-2B4A-436F-AAA6-9CDB335056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325" y="309563"/>
            <a:ext cx="4178300" cy="1595437"/>
          </a:xfrm>
          <a:prstGeom prst="rect">
            <a:avLst/>
          </a:prstGeom>
        </p:spPr>
      </p:pic>
      <p:sp>
        <p:nvSpPr>
          <p:cNvPr id="13" name="Title 2"/>
          <p:cNvSpPr>
            <a:spLocks noGrp="1"/>
          </p:cNvSpPr>
          <p:nvPr>
            <p:ph type="ctrTitle"/>
          </p:nvPr>
        </p:nvSpPr>
        <p:spPr bwMode="black">
          <a:xfrm>
            <a:off x="6194777" y="2300112"/>
            <a:ext cx="5518856" cy="2242813"/>
          </a:xfrm>
          <a:noFill/>
        </p:spPr>
        <p:txBody>
          <a:bodyPr lIns="182870" tIns="91436" rIns="182870" bIns="91436">
            <a:normAutofit/>
          </a:bodyPr>
          <a:lstStyle>
            <a:lvl1pPr algn="ctr">
              <a:defRPr sz="3600" b="1">
                <a:solidFill>
                  <a:schemeClr val="bg1"/>
                </a:solidFill>
                <a:latin typeface="Arial"/>
              </a:defRPr>
            </a:lvl1pPr>
          </a:lstStyle>
          <a:p>
            <a:r>
              <a:rPr lang="en-US"/>
              <a:t>Click to edit Master title style</a:t>
            </a:r>
            <a:endParaRPr lang="en-US" dirty="0"/>
          </a:p>
        </p:txBody>
      </p:sp>
      <p:sp>
        <p:nvSpPr>
          <p:cNvPr id="8" name="Text Placeholder 4"/>
          <p:cNvSpPr>
            <a:spLocks noGrp="1"/>
          </p:cNvSpPr>
          <p:nvPr>
            <p:ph type="body" sz="quarter" idx="17"/>
          </p:nvPr>
        </p:nvSpPr>
        <p:spPr bwMode="black">
          <a:xfrm>
            <a:off x="6194778" y="5104187"/>
            <a:ext cx="5159022" cy="539175"/>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6" name="Date Placeholder 5">
            <a:extLst>
              <a:ext uri="{FF2B5EF4-FFF2-40B4-BE49-F238E27FC236}">
                <a16:creationId xmlns:a16="http://schemas.microsoft.com/office/drawing/2014/main" id="{C92E1FD8-3F92-4E16-BA12-DB7D703FDEF0}"/>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
        <p:nvSpPr>
          <p:cNvPr id="7" name="Footer Placeholder 6">
            <a:extLst>
              <a:ext uri="{FF2B5EF4-FFF2-40B4-BE49-F238E27FC236}">
                <a16:creationId xmlns:a16="http://schemas.microsoft.com/office/drawing/2014/main" id="{AEB14671-BE95-4BE4-B0CA-0C60C620251B}"/>
              </a:ext>
            </a:extLst>
          </p:cNvPr>
          <p:cNvSpPr>
            <a:spLocks noGrp="1"/>
          </p:cNvSpPr>
          <p:nvPr>
            <p:ph type="ftr" sz="quarter" idx="19"/>
          </p:nvPr>
        </p:nvSpPr>
        <p:spPr/>
        <p:txBody>
          <a:bodyPr/>
          <a:lstStyle>
            <a:lvl1pPr algn="r">
              <a:defRPr sz="1200">
                <a:solidFill>
                  <a:schemeClr val="bg1"/>
                </a:solidFill>
                <a:latin typeface="Arial"/>
              </a:defRPr>
            </a:lvl1pPr>
          </a:lstStyle>
          <a:p>
            <a:pPr>
              <a:defRPr/>
            </a:pPr>
            <a:r>
              <a:rPr lang="en-US"/>
              <a:t>CareerForceMN.com</a:t>
            </a:r>
            <a:endParaRPr lang="en-US" dirty="0"/>
          </a:p>
        </p:txBody>
      </p:sp>
    </p:spTree>
    <p:extLst>
      <p:ext uri="{BB962C8B-B14F-4D97-AF65-F5344CB8AC3E}">
        <p14:creationId xmlns:p14="http://schemas.microsoft.com/office/powerpoint/2010/main" val="406312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rgbClr val="005CAB"/>
        </a:solidFill>
        <a:effectLst/>
      </p:bgPr>
    </p:bg>
    <p:spTree>
      <p:nvGrpSpPr>
        <p:cNvPr id="1" name=""/>
        <p:cNvGrpSpPr/>
        <p:nvPr/>
      </p:nvGrpSpPr>
      <p:grpSpPr>
        <a:xfrm>
          <a:off x="0" y="0"/>
          <a:ext cx="0" cy="0"/>
          <a:chOff x="0" y="0"/>
          <a:chExt cx="0" cy="0"/>
        </a:xfrm>
      </p:grpSpPr>
      <p:pic>
        <p:nvPicPr>
          <p:cNvPr id="4" name="Picture 3" descr="Image of Woman on headset" title="CareerForce, Minnesota's Career Resource">
            <a:extLst>
              <a:ext uri="{FF2B5EF4-FFF2-40B4-BE49-F238E27FC236}">
                <a16:creationId xmlns:a16="http://schemas.microsoft.com/office/drawing/2014/main" id="{1D563BA8-F2B6-414B-A99E-D75118E278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5" name="Rectangle 4">
            <a:extLst>
              <a:ext uri="{FF2B5EF4-FFF2-40B4-BE49-F238E27FC236}">
                <a16:creationId xmlns:a16="http://schemas.microsoft.com/office/drawing/2014/main" id="{110D5314-B350-496F-A225-124FEB21DF88}"/>
              </a:ext>
            </a:extLst>
          </p:cNvPr>
          <p:cNvSpPr/>
          <p:nvPr userDrawn="1"/>
        </p:nvSpPr>
        <p:spPr>
          <a:xfrm>
            <a:off x="4600575" y="4529138"/>
            <a:ext cx="7591425" cy="862012"/>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Date Placeholder 5">
            <a:extLst>
              <a:ext uri="{FF2B5EF4-FFF2-40B4-BE49-F238E27FC236}">
                <a16:creationId xmlns:a16="http://schemas.microsoft.com/office/drawing/2014/main" id="{B1C8858F-D308-4FFE-90A8-54F6FC9F071D}"/>
              </a:ext>
            </a:extLst>
          </p:cNvPr>
          <p:cNvSpPr txBox="1">
            <a:spLocks/>
          </p:cNvSpPr>
          <p:nvPr userDrawn="1"/>
        </p:nvSpPr>
        <p:spPr bwMode="black">
          <a:xfrm>
            <a:off x="274638" y="6356350"/>
            <a:ext cx="1358900" cy="365125"/>
          </a:xfrm>
          <a:prstGeom prst="rect">
            <a:avLst/>
          </a:prstGeom>
        </p:spPr>
        <p:txBody>
          <a:bodyPr lIns="91436" tIns="45718" rIns="91436" bIns="45718" anchor="ct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fld id="{923E855E-BD0C-47E9-9EE2-A9914D92FA2A}" type="datetime1">
              <a:rPr lang="en-US" altLang="en-US" sz="1200">
                <a:solidFill>
                  <a:srgbClr val="C8C8C3"/>
                </a:solidFill>
              </a:rPr>
              <a:pPr/>
              <a:t>9/22/2020</a:t>
            </a:fld>
            <a:endParaRPr lang="en-US" altLang="en-US" sz="1200">
              <a:solidFill>
                <a:srgbClr val="C8C8C3"/>
              </a:solidFill>
            </a:endParaRPr>
          </a:p>
        </p:txBody>
      </p:sp>
      <p:sp>
        <p:nvSpPr>
          <p:cNvPr id="7" name="Footer Placeholder 6">
            <a:extLst>
              <a:ext uri="{FF2B5EF4-FFF2-40B4-BE49-F238E27FC236}">
                <a16:creationId xmlns:a16="http://schemas.microsoft.com/office/drawing/2014/main" id="{86BCD135-8690-4D5C-B003-80440B8B731F}"/>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err="1"/>
              <a:t>CareerForceMN.com</a:t>
            </a:r>
            <a:endParaRPr lang="en-US" dirty="0"/>
          </a:p>
        </p:txBody>
      </p:sp>
      <p:pic>
        <p:nvPicPr>
          <p:cNvPr id="8" name="Picture 7" title="CareerForce, Minnesota's Career Resource">
            <a:extLst>
              <a:ext uri="{FF2B5EF4-FFF2-40B4-BE49-F238E27FC236}">
                <a16:creationId xmlns:a16="http://schemas.microsoft.com/office/drawing/2014/main" id="{3411698F-871B-46B1-A28E-EE6594CA05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250" y="188913"/>
            <a:ext cx="3892550" cy="1485900"/>
          </a:xfrm>
          <a:prstGeom prst="rect">
            <a:avLst/>
          </a:prstGeom>
        </p:spPr>
      </p:pic>
      <p:sp>
        <p:nvSpPr>
          <p:cNvPr id="10" name="Text Placeholder 4"/>
          <p:cNvSpPr>
            <a:spLocks noGrp="1"/>
          </p:cNvSpPr>
          <p:nvPr>
            <p:ph type="body" sz="quarter" idx="17"/>
          </p:nvPr>
        </p:nvSpPr>
        <p:spPr bwMode="black">
          <a:xfrm>
            <a:off x="4572000" y="4684889"/>
            <a:ext cx="7620000" cy="662139"/>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17" name="Title 2"/>
          <p:cNvSpPr>
            <a:spLocks noGrp="1"/>
          </p:cNvSpPr>
          <p:nvPr>
            <p:ph type="ctrTitle"/>
          </p:nvPr>
        </p:nvSpPr>
        <p:spPr bwMode="black">
          <a:xfrm>
            <a:off x="5051778" y="2505275"/>
            <a:ext cx="6845300" cy="1317983"/>
          </a:xfrm>
          <a:noFill/>
        </p:spPr>
        <p:txBody>
          <a:bodyPr lIns="182870" tIns="91436" rIns="182870" bIns="91436">
            <a:normAutofit/>
          </a:bodyPr>
          <a:lstStyle>
            <a:lvl1pPr algn="ctr">
              <a:defRPr sz="4800" b="0" baseline="0">
                <a:solidFill>
                  <a:schemeClr val="bg1"/>
                </a:solidFill>
                <a:latin typeface="Arial"/>
              </a:defRPr>
            </a:lvl1pPr>
          </a:lstStyle>
          <a:p>
            <a:r>
              <a:rPr lang="en-US" dirty="0"/>
              <a:t>Click to edit Master title style</a:t>
            </a:r>
          </a:p>
        </p:txBody>
      </p:sp>
      <p:sp>
        <p:nvSpPr>
          <p:cNvPr id="9" name="Date Placeholder 5">
            <a:extLst>
              <a:ext uri="{FF2B5EF4-FFF2-40B4-BE49-F238E27FC236}">
                <a16:creationId xmlns:a16="http://schemas.microsoft.com/office/drawing/2014/main" id="{4ABDDB09-F41F-445E-B7EC-E43FAEBE4A2F}"/>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
        <p:nvSpPr>
          <p:cNvPr id="11" name="Footer Placeholder 6">
            <a:extLst>
              <a:ext uri="{FF2B5EF4-FFF2-40B4-BE49-F238E27FC236}">
                <a16:creationId xmlns:a16="http://schemas.microsoft.com/office/drawing/2014/main" id="{F48C89F6-9E83-44B6-9E80-CC26CBBD7F7A}"/>
              </a:ext>
            </a:extLst>
          </p:cNvPr>
          <p:cNvSpPr>
            <a:spLocks noGrp="1"/>
          </p:cNvSpPr>
          <p:nvPr>
            <p:ph type="ftr" sz="quarter" idx="19"/>
          </p:nvPr>
        </p:nvSpPr>
        <p:spPr/>
        <p:txBody>
          <a:bodyPr/>
          <a:lstStyle>
            <a:lvl1pPr algn="r">
              <a:defRPr sz="1200">
                <a:solidFill>
                  <a:schemeClr val="bg1"/>
                </a:solidFill>
                <a:latin typeface="Arial"/>
              </a:defRPr>
            </a:lvl1pPr>
          </a:lstStyle>
          <a:p>
            <a:pPr>
              <a:defRPr/>
            </a:pPr>
            <a:r>
              <a:rPr lang="en-US"/>
              <a:t>CareerForceMN.com</a:t>
            </a:r>
            <a:endParaRPr lang="en-US" dirty="0"/>
          </a:p>
        </p:txBody>
      </p:sp>
    </p:spTree>
    <p:extLst>
      <p:ext uri="{BB962C8B-B14F-4D97-AF65-F5344CB8AC3E}">
        <p14:creationId xmlns:p14="http://schemas.microsoft.com/office/powerpoint/2010/main" val="26293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7D319-AB06-4BB5-87BB-3D573B8DC3CB}"/>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5" name="Footer Placeholder 6">
            <a:extLst>
              <a:ext uri="{FF2B5EF4-FFF2-40B4-BE49-F238E27FC236}">
                <a16:creationId xmlns:a16="http://schemas.microsoft.com/office/drawing/2014/main" id="{53A94EFA-2A29-4909-86A3-291E7D13B8FD}"/>
              </a:ext>
            </a:extLst>
          </p:cNvPr>
          <p:cNvSpPr>
            <a:spLocks noGrp="1"/>
          </p:cNvSpPr>
          <p:nvPr>
            <p:ph type="ftr" sz="quarter" idx="1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Rectangle 1">
            <a:extLst>
              <a:ext uri="{FF2B5EF4-FFF2-40B4-BE49-F238E27FC236}">
                <a16:creationId xmlns:a16="http://schemas.microsoft.com/office/drawing/2014/main" id="{385269EC-F8D0-4B48-9175-2CE4667D94C6}"/>
              </a:ext>
            </a:extLst>
          </p:cNvPr>
          <p:cNvSpPr/>
          <p:nvPr userDrawn="1"/>
        </p:nvSpPr>
        <p:spPr bwMode="black">
          <a:xfrm>
            <a:off x="1"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3" name="Title 12">
            <a:extLst>
              <a:ext uri="{FF2B5EF4-FFF2-40B4-BE49-F238E27FC236}">
                <a16:creationId xmlns:a16="http://schemas.microsoft.com/office/drawing/2014/main" id="{1C668F34-907F-47F5-835C-F2DE9EF73C76}"/>
              </a:ext>
            </a:extLst>
          </p:cNvPr>
          <p:cNvSpPr>
            <a:spLocks noGrp="1"/>
          </p:cNvSpPr>
          <p:nvPr>
            <p:ph type="title"/>
          </p:nvPr>
        </p:nvSpPr>
        <p:spPr>
          <a:xfrm>
            <a:off x="838200" y="0"/>
            <a:ext cx="10515600" cy="1325563"/>
          </a:xfrm>
        </p:spPr>
        <p:txBody>
          <a:bodyPr/>
          <a:lstStyle>
            <a:lvl1pPr algn="r">
              <a:defRPr>
                <a:solidFill>
                  <a:schemeClr val="bg1"/>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45C05183-8B90-43CC-AC82-8DCDA6128D5E}"/>
              </a:ext>
            </a:extLst>
          </p:cNvPr>
          <p:cNvSpPr>
            <a:spLocks noGrp="1"/>
          </p:cNvSpPr>
          <p:nvPr>
            <p:ph type="body" sz="quarter" idx="11"/>
          </p:nvPr>
        </p:nvSpPr>
        <p:spPr>
          <a:xfrm>
            <a:off x="1093788" y="1928813"/>
            <a:ext cx="4322762" cy="3760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5D1711B1-A09A-427C-8C45-4DB2C9D187BC}"/>
              </a:ext>
            </a:extLst>
          </p:cNvPr>
          <p:cNvSpPr>
            <a:spLocks noGrp="1"/>
          </p:cNvSpPr>
          <p:nvPr>
            <p:ph type="pic" sz="quarter" idx="12"/>
          </p:nvPr>
        </p:nvSpPr>
        <p:spPr>
          <a:xfrm>
            <a:off x="7573963" y="2097088"/>
            <a:ext cx="2901950" cy="2374900"/>
          </a:xfrm>
        </p:spPr>
        <p:txBody>
          <a:bodyPr/>
          <a:lstStyle/>
          <a:p>
            <a:endParaRPr lang="en-US"/>
          </a:p>
        </p:txBody>
      </p:sp>
    </p:spTree>
    <p:extLst>
      <p:ext uri="{BB962C8B-B14F-4D97-AF65-F5344CB8AC3E}">
        <p14:creationId xmlns:p14="http://schemas.microsoft.com/office/powerpoint/2010/main" val="284200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5" descr="laptop.png">
            <a:extLst>
              <a:ext uri="{FF2B5EF4-FFF2-40B4-BE49-F238E27FC236}">
                <a16:creationId xmlns:a16="http://schemas.microsoft.com/office/drawing/2014/main" id="{2F4103C0-E1B9-4213-94D2-011DCE0022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38663" y="1706563"/>
            <a:ext cx="6888162"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FD2417DA-FCD9-4DEE-8B42-9E0B8F91A54F}"/>
              </a:ext>
            </a:extLst>
          </p:cNvPr>
          <p:cNvSpPr txBox="1">
            <a:spLocks noChangeArrowheads="1"/>
          </p:cNvSpPr>
          <p:nvPr userDrawn="1"/>
        </p:nvSpPr>
        <p:spPr bwMode="auto">
          <a:xfrm>
            <a:off x="762000" y="1930400"/>
            <a:ext cx="39798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sp>
        <p:nvSpPr>
          <p:cNvPr id="4" name="Rectangle 1">
            <a:extLst>
              <a:ext uri="{FF2B5EF4-FFF2-40B4-BE49-F238E27FC236}">
                <a16:creationId xmlns:a16="http://schemas.microsoft.com/office/drawing/2014/main" id="{0048E972-D78E-4372-A70C-C0AB92B06FD6}"/>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6" name="Rectangle 5">
            <a:extLst>
              <a:ext uri="{FF2B5EF4-FFF2-40B4-BE49-F238E27FC236}">
                <a16:creationId xmlns:a16="http://schemas.microsoft.com/office/drawing/2014/main" id="{1A2BB3E9-E4B5-4B55-B632-385FC38C6653}"/>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pic>
        <p:nvPicPr>
          <p:cNvPr id="7" name="Picture 11" descr="Screen Shot 2020-09-15 at 3.27.26 PM.png">
            <a:extLst>
              <a:ext uri="{FF2B5EF4-FFF2-40B4-BE49-F238E27FC236}">
                <a16:creationId xmlns:a16="http://schemas.microsoft.com/office/drawing/2014/main" id="{F941EA4D-7546-49E6-AAD3-E7779D57F2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1038" y="2017713"/>
            <a:ext cx="46085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2">
            <a:extLst>
              <a:ext uri="{FF2B5EF4-FFF2-40B4-BE49-F238E27FC236}">
                <a16:creationId xmlns:a16="http://schemas.microsoft.com/office/drawing/2014/main" id="{448ABCF5-4AFB-4382-A7BA-8BFBE1D8BA09}"/>
              </a:ext>
            </a:extLst>
          </p:cNvPr>
          <p:cNvSpPr>
            <a:spLocks noGrp="1"/>
          </p:cNvSpPr>
          <p:nvPr>
            <p:ph type="dt" sz="half" idx="10"/>
          </p:nvPr>
        </p:nvSpPr>
        <p:spPr/>
        <p:txBody>
          <a:bodyPr/>
          <a:lstStyle>
            <a:lvl1pPr>
              <a:defRPr/>
            </a:lvl1pPr>
          </a:lstStyle>
          <a:p>
            <a:pPr>
              <a:defRPr/>
            </a:pPr>
            <a:endParaRPr lang="en-US"/>
          </a:p>
        </p:txBody>
      </p:sp>
      <p:sp>
        <p:nvSpPr>
          <p:cNvPr id="9" name="Footer Placeholder 3">
            <a:extLst>
              <a:ext uri="{FF2B5EF4-FFF2-40B4-BE49-F238E27FC236}">
                <a16:creationId xmlns:a16="http://schemas.microsoft.com/office/drawing/2014/main" id="{28712FF4-03E6-43A9-AE47-2857719F8DD3}"/>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1" name="Title 10">
            <a:extLst>
              <a:ext uri="{FF2B5EF4-FFF2-40B4-BE49-F238E27FC236}">
                <a16:creationId xmlns:a16="http://schemas.microsoft.com/office/drawing/2014/main" id="{F748BE92-C56F-4FBF-8472-E10A321AA690}"/>
              </a:ext>
            </a:extLst>
          </p:cNvPr>
          <p:cNvSpPr>
            <a:spLocks noGrp="1"/>
          </p:cNvSpPr>
          <p:nvPr>
            <p:ph type="title"/>
          </p:nvPr>
        </p:nvSpPr>
        <p:spPr>
          <a:xfrm>
            <a:off x="796028" y="-11906"/>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961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5FF5829-0DC8-4257-8A61-4EF061DA5BEE}"/>
              </a:ext>
            </a:extLst>
          </p:cNvPr>
          <p:cNvSpPr txBox="1">
            <a:spLocks/>
          </p:cNvSpPr>
          <p:nvPr userDrawn="1"/>
        </p:nvSpPr>
        <p:spPr bwMode="black">
          <a:xfrm>
            <a:off x="6324600" y="5961063"/>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chemeClr val="tx2"/>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a:t>CareerForceMN.com</a:t>
            </a:r>
            <a:endParaRPr lang="en-US" dirty="0"/>
          </a:p>
        </p:txBody>
      </p:sp>
      <p:sp>
        <p:nvSpPr>
          <p:cNvPr id="3" name="TextBox 7">
            <a:extLst>
              <a:ext uri="{FF2B5EF4-FFF2-40B4-BE49-F238E27FC236}">
                <a16:creationId xmlns:a16="http://schemas.microsoft.com/office/drawing/2014/main" id="{3D550A50-7A7B-4ADF-866E-42EBAD503255}"/>
              </a:ext>
            </a:extLst>
          </p:cNvPr>
          <p:cNvSpPr txBox="1">
            <a:spLocks noChangeArrowheads="1"/>
          </p:cNvSpPr>
          <p:nvPr userDrawn="1"/>
        </p:nvSpPr>
        <p:spPr bwMode="auto">
          <a:xfrm>
            <a:off x="762000" y="1535113"/>
            <a:ext cx="39227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pic>
        <p:nvPicPr>
          <p:cNvPr id="4" name="Picture 8" descr="monitor.png">
            <a:extLst>
              <a:ext uri="{FF2B5EF4-FFF2-40B4-BE49-F238E27FC236}">
                <a16:creationId xmlns:a16="http://schemas.microsoft.com/office/drawing/2014/main" id="{406E26BA-FD12-450C-AA57-F967AA67A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21300" y="1570038"/>
            <a:ext cx="58547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 Shot 2020-09-15 at 3.27.26 PM.png">
            <a:extLst>
              <a:ext uri="{FF2B5EF4-FFF2-40B4-BE49-F238E27FC236}">
                <a16:creationId xmlns:a16="http://schemas.microsoft.com/office/drawing/2014/main" id="{65D027EC-28F9-4350-ADCB-B8759FE07A1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9600" y="1754188"/>
            <a:ext cx="509746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1F8E2F2E-AB26-4574-AB0A-61546166BAAF}"/>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7">
            <a:extLst>
              <a:ext uri="{FF2B5EF4-FFF2-40B4-BE49-F238E27FC236}">
                <a16:creationId xmlns:a16="http://schemas.microsoft.com/office/drawing/2014/main" id="{67F015F9-B99E-46F1-95C6-6B5F170E9DE2}"/>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9" name="Date Placeholder 2">
            <a:extLst>
              <a:ext uri="{FF2B5EF4-FFF2-40B4-BE49-F238E27FC236}">
                <a16:creationId xmlns:a16="http://schemas.microsoft.com/office/drawing/2014/main" id="{D9B3E162-0E1B-44A8-8C35-0E966BEA7C06}"/>
              </a:ext>
            </a:extLst>
          </p:cNvPr>
          <p:cNvSpPr>
            <a:spLocks noGrp="1"/>
          </p:cNvSpPr>
          <p:nvPr>
            <p:ph type="dt" sz="half" idx="10"/>
          </p:nvPr>
        </p:nvSpPr>
        <p:spPr/>
        <p:txBody>
          <a:bodyPr/>
          <a:lstStyle>
            <a:lvl1pPr>
              <a:defRPr/>
            </a:lvl1pPr>
          </a:lstStyle>
          <a:p>
            <a:pPr>
              <a:defRPr/>
            </a:pPr>
            <a:endParaRPr lang="en-US"/>
          </a:p>
        </p:txBody>
      </p:sp>
      <p:sp>
        <p:nvSpPr>
          <p:cNvPr id="10" name="Footer Placeholder 3">
            <a:extLst>
              <a:ext uri="{FF2B5EF4-FFF2-40B4-BE49-F238E27FC236}">
                <a16:creationId xmlns:a16="http://schemas.microsoft.com/office/drawing/2014/main" id="{C1422412-8758-4445-94DD-350B062C3D8D}"/>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1" name="Title 10">
            <a:extLst>
              <a:ext uri="{FF2B5EF4-FFF2-40B4-BE49-F238E27FC236}">
                <a16:creationId xmlns:a16="http://schemas.microsoft.com/office/drawing/2014/main" id="{FF16C6C8-9920-4537-9D97-D6BAEA2F6F7E}"/>
              </a:ext>
            </a:extLst>
          </p:cNvPr>
          <p:cNvSpPr>
            <a:spLocks noGrp="1"/>
          </p:cNvSpPr>
          <p:nvPr>
            <p:ph type="title"/>
          </p:nvPr>
        </p:nvSpPr>
        <p:spPr>
          <a:xfrm>
            <a:off x="762000" y="13493"/>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387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49CA6121-06B4-4A5E-8FA9-8004236E0850}"/>
              </a:ext>
            </a:extLst>
          </p:cNvPr>
          <p:cNvSpPr txBox="1">
            <a:spLocks noChangeArrowheads="1"/>
          </p:cNvSpPr>
          <p:nvPr userDrawn="1"/>
        </p:nvSpPr>
        <p:spPr bwMode="auto">
          <a:xfrm>
            <a:off x="762000" y="1930400"/>
            <a:ext cx="51990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pic>
        <p:nvPicPr>
          <p:cNvPr id="3" name="Picture 7" descr="cell phone.png">
            <a:extLst>
              <a:ext uri="{FF2B5EF4-FFF2-40B4-BE49-F238E27FC236}">
                <a16:creationId xmlns:a16="http://schemas.microsoft.com/office/drawing/2014/main" id="{01BB8D16-81FA-4464-BD08-B5B73FB13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01163" y="1620838"/>
            <a:ext cx="161290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ablet computer.png">
            <a:extLst>
              <a:ext uri="{FF2B5EF4-FFF2-40B4-BE49-F238E27FC236}">
                <a16:creationId xmlns:a16="http://schemas.microsoft.com/office/drawing/2014/main" id="{B0607E13-1EFF-4737-8E9C-83C9640105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56100" y="1828800"/>
            <a:ext cx="43132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 Shot 2020-09-15 at 3.27.26 PM.png">
            <a:extLst>
              <a:ext uri="{FF2B5EF4-FFF2-40B4-BE49-F238E27FC236}">
                <a16:creationId xmlns:a16="http://schemas.microsoft.com/office/drawing/2014/main" id="{191E62EF-EAEF-457A-8B4E-03680C42CFC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5200" y="2100263"/>
            <a:ext cx="35067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creenshot_20200915-154902_Chrome.jpg">
            <a:extLst>
              <a:ext uri="{FF2B5EF4-FFF2-40B4-BE49-F238E27FC236}">
                <a16:creationId xmlns:a16="http://schemas.microsoft.com/office/drawing/2014/main" id="{150BFDCB-82D6-470C-B5C0-2C53167C4B5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431338" y="1981200"/>
            <a:ext cx="136207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BA402289-B9BD-4298-BBD8-1948B67B96E1}"/>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9" name="Rectangle 8">
            <a:extLst>
              <a:ext uri="{FF2B5EF4-FFF2-40B4-BE49-F238E27FC236}">
                <a16:creationId xmlns:a16="http://schemas.microsoft.com/office/drawing/2014/main" id="{BAE3E3DF-0E3A-4027-B0F1-1BEEAD63E102}"/>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10" name="Date Placeholder 2">
            <a:extLst>
              <a:ext uri="{FF2B5EF4-FFF2-40B4-BE49-F238E27FC236}">
                <a16:creationId xmlns:a16="http://schemas.microsoft.com/office/drawing/2014/main" id="{2BD341B5-3A71-4D77-91E4-C5C7CF40B8CB}"/>
              </a:ext>
            </a:extLst>
          </p:cNvPr>
          <p:cNvSpPr>
            <a:spLocks noGrp="1"/>
          </p:cNvSpPr>
          <p:nvPr>
            <p:ph type="dt" sz="half" idx="10"/>
          </p:nvPr>
        </p:nvSpPr>
        <p:spPr/>
        <p:txBody>
          <a:bodyPr/>
          <a:lstStyle>
            <a:lvl1pPr>
              <a:defRPr/>
            </a:lvl1pPr>
          </a:lstStyle>
          <a:p>
            <a:pPr>
              <a:defRPr/>
            </a:pPr>
            <a:endParaRPr lang="en-US"/>
          </a:p>
        </p:txBody>
      </p:sp>
      <p:sp>
        <p:nvSpPr>
          <p:cNvPr id="11" name="Footer Placeholder 3">
            <a:extLst>
              <a:ext uri="{FF2B5EF4-FFF2-40B4-BE49-F238E27FC236}">
                <a16:creationId xmlns:a16="http://schemas.microsoft.com/office/drawing/2014/main" id="{D4539EF4-E57F-42DE-9526-85F858F836B5}"/>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2" name="Title 11">
            <a:extLst>
              <a:ext uri="{FF2B5EF4-FFF2-40B4-BE49-F238E27FC236}">
                <a16:creationId xmlns:a16="http://schemas.microsoft.com/office/drawing/2014/main" id="{7D97BB50-ACFC-4AA1-A117-70F712C622BA}"/>
              </a:ext>
            </a:extLst>
          </p:cNvPr>
          <p:cNvSpPr>
            <a:spLocks noGrp="1"/>
          </p:cNvSpPr>
          <p:nvPr>
            <p:ph type="title"/>
          </p:nvPr>
        </p:nvSpPr>
        <p:spPr>
          <a:xfrm>
            <a:off x="836612" y="-38100"/>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578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CE3FCF15-0E64-4E82-B14E-1241F4D27268}"/>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4" name="Rectangle 12">
            <a:extLst>
              <a:ext uri="{FF2B5EF4-FFF2-40B4-BE49-F238E27FC236}">
                <a16:creationId xmlns:a16="http://schemas.microsoft.com/office/drawing/2014/main" id="{BE86B779-8FE2-40F3-9853-FE0855EC1F33}"/>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1572815" y="1964394"/>
            <a:ext cx="2332191" cy="2332191"/>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6922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0" name="Picture Placeholder 5"/>
          <p:cNvSpPr>
            <a:spLocks noGrp="1"/>
          </p:cNvSpPr>
          <p:nvPr>
            <p:ph type="pic" sz="quarter" idx="16"/>
          </p:nvPr>
        </p:nvSpPr>
        <p:spPr bwMode="gray">
          <a:xfrm>
            <a:off x="482454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2" name="Picture Placeholder 7"/>
          <p:cNvSpPr>
            <a:spLocks noGrp="1"/>
          </p:cNvSpPr>
          <p:nvPr>
            <p:ph type="pic" sz="quarter" idx="18"/>
          </p:nvPr>
        </p:nvSpPr>
        <p:spPr bwMode="gray">
          <a:xfrm>
            <a:off x="806755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5524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5" name="Footer Placeholder 6">
            <a:extLst>
              <a:ext uri="{FF2B5EF4-FFF2-40B4-BE49-F238E27FC236}">
                <a16:creationId xmlns:a16="http://schemas.microsoft.com/office/drawing/2014/main" id="{1B733844-FE8B-4376-A93B-362723AB2810}"/>
              </a:ext>
            </a:extLst>
          </p:cNvPr>
          <p:cNvSpPr>
            <a:spLocks noGrp="1"/>
          </p:cNvSpPr>
          <p:nvPr>
            <p:ph type="ftr" sz="quarter" idx="2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8F9E6F7D-01EA-41BF-8C68-17EC94066A8C}"/>
              </a:ext>
            </a:extLst>
          </p:cNvPr>
          <p:cNvSpPr>
            <a:spLocks noGrp="1"/>
          </p:cNvSpPr>
          <p:nvPr>
            <p:ph type="title"/>
          </p:nvPr>
        </p:nvSpPr>
        <p:spPr>
          <a:xfrm>
            <a:off x="836612"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392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538141F2-B57C-4FD6-8600-89547BACCFF7}"/>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2" name="Rectangle 12">
            <a:extLst>
              <a:ext uri="{FF2B5EF4-FFF2-40B4-BE49-F238E27FC236}">
                <a16:creationId xmlns:a16="http://schemas.microsoft.com/office/drawing/2014/main" id="{8DF0DD48-2E40-4D39-97BF-32A90EE46BB6}"/>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9" name="Picture Placeholder 3"/>
          <p:cNvSpPr>
            <a:spLocks noGrp="1"/>
          </p:cNvSpPr>
          <p:nvPr>
            <p:ph type="pic" sz="quarter" idx="13"/>
          </p:nvPr>
        </p:nvSpPr>
        <p:spPr bwMode="gray">
          <a:xfrm>
            <a:off x="806334"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3" name="Picture Placeholder 5"/>
          <p:cNvSpPr>
            <a:spLocks noGrp="1"/>
          </p:cNvSpPr>
          <p:nvPr>
            <p:ph type="pic" sz="quarter" idx="14"/>
          </p:nvPr>
        </p:nvSpPr>
        <p:spPr bwMode="gray">
          <a:xfrm>
            <a:off x="806334"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4" name="Text Placeholder 6"/>
          <p:cNvSpPr>
            <a:spLocks noGrp="1"/>
          </p:cNvSpPr>
          <p:nvPr>
            <p:ph type="body" sz="quarter" idx="15"/>
          </p:nvPr>
        </p:nvSpPr>
        <p:spPr bwMode="black">
          <a:xfrm>
            <a:off x="2876551" y="393936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7"/>
          <p:cNvSpPr>
            <a:spLocks noGrp="1"/>
          </p:cNvSpPr>
          <p:nvPr>
            <p:ph type="pic" sz="quarter" idx="17"/>
          </p:nvPr>
        </p:nvSpPr>
        <p:spPr bwMode="gray">
          <a:xfrm>
            <a:off x="6199808"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8"/>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7" name="Picture Placeholder 9"/>
          <p:cNvSpPr>
            <a:spLocks noGrp="1"/>
          </p:cNvSpPr>
          <p:nvPr>
            <p:ph type="pic" sz="quarter" idx="19"/>
          </p:nvPr>
        </p:nvSpPr>
        <p:spPr bwMode="gray">
          <a:xfrm>
            <a:off x="6199808"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8" name="Text Placeholder 10"/>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3" name="Footer Placeholder 6">
            <a:extLst>
              <a:ext uri="{FF2B5EF4-FFF2-40B4-BE49-F238E27FC236}">
                <a16:creationId xmlns:a16="http://schemas.microsoft.com/office/drawing/2014/main" id="{68E434BA-64B0-4A5F-9B58-939DB0D939DA}"/>
              </a:ext>
            </a:extLst>
          </p:cNvPr>
          <p:cNvSpPr>
            <a:spLocks noGrp="1"/>
          </p:cNvSpPr>
          <p:nvPr>
            <p:ph type="ftr" sz="quarter" idx="21"/>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3482A156-0186-45E5-A223-7B3AA22A880C}"/>
              </a:ext>
            </a:extLst>
          </p:cNvPr>
          <p:cNvSpPr>
            <a:spLocks noGrp="1"/>
          </p:cNvSpPr>
          <p:nvPr>
            <p:ph type="title"/>
          </p:nvPr>
        </p:nvSpPr>
        <p:spPr>
          <a:xfrm>
            <a:off x="806334" y="-4936"/>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3639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808F6B-BACC-42B7-83C1-AA5370638304}"/>
              </a:ext>
            </a:extLst>
          </p:cNvPr>
          <p:cNvSpPr>
            <a:spLocks noGrp="1"/>
          </p:cNvSpPr>
          <p:nvPr>
            <p:ph type="title"/>
          </p:nvPr>
        </p:nvSpPr>
        <p:spPr bwMode="black">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639DB1-8750-4CE0-8875-4F34D682E792}"/>
              </a:ext>
            </a:extLst>
          </p:cNvPr>
          <p:cNvSpPr>
            <a:spLocks noGrp="1"/>
          </p:cNvSpPr>
          <p:nvPr>
            <p:ph type="body" idx="1"/>
          </p:nvPr>
        </p:nvSpPr>
        <p:spPr bwMode="black">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71B19B-8BD5-4485-A92F-6A02766D13EC}"/>
              </a:ext>
            </a:extLst>
          </p:cNvPr>
          <p:cNvSpPr>
            <a:spLocks noGrp="1"/>
          </p:cNvSpPr>
          <p:nvPr>
            <p:ph type="dt" sz="half" idx="2"/>
          </p:nvPr>
        </p:nvSpPr>
        <p:spPr bwMode="black">
          <a:xfrm>
            <a:off x="838200" y="6356350"/>
            <a:ext cx="1358900" cy="365125"/>
          </a:xfrm>
          <a:prstGeom prst="rect">
            <a:avLst/>
          </a:prstGeom>
        </p:spPr>
        <p:txBody>
          <a:bodyPr vert="horz" lIns="91436" tIns="45718" rIns="91436" bIns="45718" rtlCol="0" anchor="ctr"/>
          <a:lstStyle>
            <a:lvl1pPr algn="l" defTabSz="914354" fontAlgn="auto">
              <a:spcBef>
                <a:spcPts val="0"/>
              </a:spcBef>
              <a:spcAft>
                <a:spcPts val="0"/>
              </a:spcAft>
              <a:defRPr sz="1200" dirty="0">
                <a:solidFill>
                  <a:schemeClr val="tx2"/>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C6461CAD-563E-42AC-BAE9-CFCD5687ED7B}"/>
              </a:ext>
            </a:extLst>
          </p:cNvPr>
          <p:cNvSpPr>
            <a:spLocks noGrp="1"/>
          </p:cNvSpPr>
          <p:nvPr>
            <p:ph type="ftr" sz="quarter" idx="3"/>
          </p:nvPr>
        </p:nvSpPr>
        <p:spPr bwMode="black">
          <a:xfrm>
            <a:off x="6324600" y="6356350"/>
            <a:ext cx="5588000" cy="365125"/>
          </a:xfrm>
          <a:prstGeom prst="rect">
            <a:avLst/>
          </a:prstGeom>
        </p:spPr>
        <p:txBody>
          <a:bodyPr lIns="91436" tIns="45718" rIns="91436" bIns="45718" anchor="ctr"/>
          <a:lstStyle>
            <a:lvl1pPr algn="r" defTabSz="914354" fontAlgn="auto">
              <a:spcBef>
                <a:spcPts val="0"/>
              </a:spcBef>
              <a:spcAft>
                <a:spcPts val="0"/>
              </a:spcAft>
              <a:defRPr sz="1200">
                <a:solidFill>
                  <a:schemeClr val="tx2"/>
                </a:solidFill>
                <a:latin typeface="+mn-lt"/>
                <a:ea typeface="+mn-ea"/>
              </a:defRPr>
            </a:lvl1pPr>
          </a:lstStyle>
          <a:p>
            <a:pPr>
              <a:defRPr/>
            </a:pPr>
            <a:r>
              <a:rPr lang="en-US"/>
              <a:t>CareerForceMN.com</a:t>
            </a:r>
            <a:endParaRPr lang="en-US" dirty="0"/>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Lst>
  <p:hf sldNum="0" hdr="0" dt="0"/>
  <p:txStyles>
    <p:titleStyle>
      <a:lvl1pPr algn="l" defTabSz="912813" rtl="0" fontAlgn="base">
        <a:lnSpc>
          <a:spcPct val="90000"/>
        </a:lnSpc>
        <a:spcBef>
          <a:spcPct val="0"/>
        </a:spcBef>
        <a:spcAft>
          <a:spcPct val="0"/>
        </a:spcAft>
        <a:defRPr sz="4400" kern="1200">
          <a:solidFill>
            <a:srgbClr val="005CAB"/>
          </a:solidFill>
          <a:latin typeface="+mj-lt"/>
          <a:ea typeface="ヒラギノ角ゴ Pro W3" pitchFamily="-126" charset="-128"/>
          <a:cs typeface="+mj-cs"/>
        </a:defRPr>
      </a:lvl1pPr>
      <a:lvl2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2pPr>
      <a:lvl3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3pPr>
      <a:lvl4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4pPr>
      <a:lvl5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5pPr>
      <a:lvl6pPr marL="4572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6pPr>
      <a:lvl7pPr marL="9144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7pPr>
      <a:lvl8pPr marL="13716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8pPr>
      <a:lvl9pPr marL="18288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9pPr>
    </p:titleStyle>
    <p:body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8540BD-9E09-406B-85CC-3DF300073D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138"/>
            <a:ext cx="5757863" cy="3822050"/>
          </a:xfrm>
          <a:prstGeom prst="rect">
            <a:avLst/>
          </a:prstGeom>
        </p:spPr>
      </p:pic>
      <p:sp>
        <p:nvSpPr>
          <p:cNvPr id="5" name="Text Placeholder 4"/>
          <p:cNvSpPr>
            <a:spLocks noGrp="1"/>
          </p:cNvSpPr>
          <p:nvPr>
            <p:ph type="body" sz="quarter" idx="17"/>
          </p:nvPr>
        </p:nvSpPr>
        <p:spPr>
          <a:xfrm>
            <a:off x="4572000" y="4673738"/>
            <a:ext cx="7620000" cy="662139"/>
          </a:xfrm>
        </p:spPr>
        <p:txBody>
          <a:bodyPr/>
          <a:lstStyle/>
          <a:p>
            <a:r>
              <a:rPr lang="en-US" b="1" dirty="0">
                <a:latin typeface="Arial" panose="020B0604020202020204" pitchFamily="34" charset="0"/>
                <a:cs typeface="Arial" panose="020B0604020202020204" pitchFamily="34" charset="0"/>
              </a:rPr>
              <a:t>Resume Writing</a:t>
            </a:r>
            <a:endParaRPr lang="en-US" dirty="0"/>
          </a:p>
        </p:txBody>
      </p:sp>
      <p:sp>
        <p:nvSpPr>
          <p:cNvPr id="8" name="Rectangle 7">
            <a:extLst>
              <a:ext uri="{FF2B5EF4-FFF2-40B4-BE49-F238E27FC236}">
                <a16:creationId xmlns:a16="http://schemas.microsoft.com/office/drawing/2014/main" id="{4F32ADDD-D22F-4F50-8EAC-86A8BCDE46EC}"/>
              </a:ext>
            </a:extLst>
          </p:cNvPr>
          <p:cNvSpPr/>
          <p:nvPr/>
        </p:nvSpPr>
        <p:spPr>
          <a:xfrm>
            <a:off x="4624388" y="1869138"/>
            <a:ext cx="7567612" cy="3822050"/>
          </a:xfrm>
          <a:prstGeom prst="rect">
            <a:avLst/>
          </a:prstGeom>
          <a:solidFill>
            <a:srgbClr val="005CAB"/>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9" name="Title 7">
            <a:extLst>
              <a:ext uri="{FF2B5EF4-FFF2-40B4-BE49-F238E27FC236}">
                <a16:creationId xmlns:a16="http://schemas.microsoft.com/office/drawing/2014/main" id="{85CF4E75-4130-47EB-8766-10F684B40FFB}"/>
              </a:ext>
            </a:extLst>
          </p:cNvPr>
          <p:cNvSpPr txBox="1">
            <a:spLocks/>
          </p:cNvSpPr>
          <p:nvPr/>
        </p:nvSpPr>
        <p:spPr>
          <a:xfrm>
            <a:off x="4985544" y="2571750"/>
            <a:ext cx="6845300" cy="998489"/>
          </a:xfrm>
          <a:prstGeom prst="rect">
            <a:avLst/>
          </a:prstGeom>
        </p:spPr>
        <p:txBody>
          <a:bodyPr/>
          <a:lstStyle>
            <a:lvl1pPr algn="l" defTabSz="914354" rtl="0" eaLnBrk="1" latinLnBrk="0" hangingPunct="1">
              <a:lnSpc>
                <a:spcPct val="90000"/>
              </a:lnSpc>
              <a:spcBef>
                <a:spcPct val="0"/>
              </a:spcBef>
              <a:buNone/>
              <a:defRPr sz="4400" kern="1200">
                <a:solidFill>
                  <a:srgbClr val="005CAB"/>
                </a:solidFill>
                <a:latin typeface="+mj-lt"/>
                <a:ea typeface="+mj-ea"/>
                <a:cs typeface="+mj-cs"/>
              </a:defRPr>
            </a:lvl1pPr>
          </a:lstStyle>
          <a:p>
            <a:pPr algn="ctr"/>
            <a:r>
              <a:rPr lang="en-US" dirty="0">
                <a:solidFill>
                  <a:schemeClr val="bg1"/>
                </a:solidFill>
              </a:rPr>
              <a:t>Resume Writing</a:t>
            </a:r>
          </a:p>
        </p:txBody>
      </p:sp>
      <p:sp>
        <p:nvSpPr>
          <p:cNvPr id="11" name="Text Placeholder 4">
            <a:extLst>
              <a:ext uri="{FF2B5EF4-FFF2-40B4-BE49-F238E27FC236}">
                <a16:creationId xmlns:a16="http://schemas.microsoft.com/office/drawing/2014/main" id="{884BD31E-9C3F-40FD-A075-93C3F78D1FD1}"/>
              </a:ext>
            </a:extLst>
          </p:cNvPr>
          <p:cNvSpPr txBox="1">
            <a:spLocks/>
          </p:cNvSpPr>
          <p:nvPr/>
        </p:nvSpPr>
        <p:spPr bwMode="black">
          <a:xfrm>
            <a:off x="0" y="6029961"/>
            <a:ext cx="12192000" cy="745471"/>
          </a:xfrm>
          <a:prstGeom prst="rect">
            <a:avLst/>
          </a:prstGeom>
        </p:spPr>
        <p:txBody>
          <a:bodyPr vert="horz" lIns="91436" tIns="45718" rIns="91436" bIns="45718" rtlCol="0">
            <a:normAutofit fontScale="47500" lnSpcReduction="20000"/>
          </a:bodyPr>
          <a:lstStyle>
            <a:lvl1pPr marL="0" indent="0" algn="ctr" defTabSz="914354" rtl="0" eaLnBrk="1" latinLnBrk="0" hangingPunct="1">
              <a:lnSpc>
                <a:spcPct val="100000"/>
              </a:lnSpc>
              <a:spcBef>
                <a:spcPts val="1000"/>
              </a:spcBef>
              <a:spcAft>
                <a:spcPts val="1000"/>
              </a:spcAft>
              <a:buClr>
                <a:schemeClr val="accent1"/>
              </a:buClr>
              <a:buFont typeface="Arial" panose="020B0604020202020204" pitchFamily="34" charset="0"/>
              <a:buNone/>
              <a:defRPr sz="2400" kern="1200">
                <a:solidFill>
                  <a:schemeClr val="bg1"/>
                </a:solidFill>
                <a:latin typeface="Arial"/>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Upon request, the information in this document can be made available in alternative formats for people with disabilities by contacting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[INSERT PHONE NUMBER]</a:t>
            </a:r>
          </a:p>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CareerForce is an equal opportunity employer and program provider and a proud partner of the American Job Center Network. </a:t>
            </a:r>
          </a:p>
        </p:txBody>
      </p:sp>
      <p:sp>
        <p:nvSpPr>
          <p:cNvPr id="12" name="Rectangle 11">
            <a:extLst>
              <a:ext uri="{FF2B5EF4-FFF2-40B4-BE49-F238E27FC236}">
                <a16:creationId xmlns:a16="http://schemas.microsoft.com/office/drawing/2014/main" id="{A624CB5F-569E-4DEF-9A93-66C6ADE48F15}"/>
              </a:ext>
            </a:extLst>
          </p:cNvPr>
          <p:cNvSpPr/>
          <p:nvPr/>
        </p:nvSpPr>
        <p:spPr>
          <a:xfrm>
            <a:off x="4615086" y="3873521"/>
            <a:ext cx="7579994" cy="855394"/>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68577" tIns="34289" rIns="68577" bIns="34289" spcCol="0" rtlCol="0" anchor="ctr"/>
          <a:lstStyle/>
          <a:p>
            <a:pPr algn="ctr"/>
            <a:endParaRPr lang="en-US"/>
          </a:p>
        </p:txBody>
      </p:sp>
      <p:pic>
        <p:nvPicPr>
          <p:cNvPr id="13" name="Picture 12" title="CareerForce, Minnesota's Career Resource">
            <a:extLst>
              <a:ext uri="{FF2B5EF4-FFF2-40B4-BE49-F238E27FC236}">
                <a16:creationId xmlns:a16="http://schemas.microsoft.com/office/drawing/2014/main" id="{46FADEDA-13E9-43DA-9459-7F46A8B37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79" y="154222"/>
            <a:ext cx="3887229" cy="1484707"/>
          </a:xfrm>
          <a:prstGeom prst="rect">
            <a:avLst/>
          </a:prstGeom>
        </p:spPr>
      </p:pic>
      <p:sp>
        <p:nvSpPr>
          <p:cNvPr id="14" name="Text Placeholder 8">
            <a:extLst>
              <a:ext uri="{FF2B5EF4-FFF2-40B4-BE49-F238E27FC236}">
                <a16:creationId xmlns:a16="http://schemas.microsoft.com/office/drawing/2014/main" id="{736D1EC8-D554-4CC3-BC3C-183E0E5DFADB}"/>
              </a:ext>
            </a:extLst>
          </p:cNvPr>
          <p:cNvSpPr txBox="1">
            <a:spLocks/>
          </p:cNvSpPr>
          <p:nvPr/>
        </p:nvSpPr>
        <p:spPr>
          <a:xfrm>
            <a:off x="4898571" y="4066776"/>
            <a:ext cx="7620000" cy="662139"/>
          </a:xfrm>
          <a:prstGeom prst="rect">
            <a:avLst/>
          </a:prstGeom>
        </p:spPr>
        <p:txBody>
          <a:bodyPr/>
          <a:lstStyle>
            <a:lvl1pPr marL="228589" indent="-228589" algn="l" defTabSz="914354"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dirty="0">
                <a:solidFill>
                  <a:schemeClr val="bg1"/>
                </a:solidFill>
              </a:rPr>
              <a:t>Welcome! Please take a name tent and folder </a:t>
            </a:r>
          </a:p>
        </p:txBody>
      </p:sp>
    </p:spTree>
    <p:extLst>
      <p:ext uri="{BB962C8B-B14F-4D97-AF65-F5344CB8AC3E}">
        <p14:creationId xmlns:p14="http://schemas.microsoft.com/office/powerpoint/2010/main" val="3633020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uzzle showing the words skills, abilities and knowledge">
            <a:extLst>
              <a:ext uri="{FF2B5EF4-FFF2-40B4-BE49-F238E27FC236}">
                <a16:creationId xmlns:a16="http://schemas.microsoft.com/office/drawing/2014/main" id="{9117330C-AB97-4C5E-899F-2271B8011D71}"/>
              </a:ext>
            </a:extLst>
          </p:cNvPr>
          <p:cNvPicPr>
            <a:picLocks noChangeAspect="1"/>
          </p:cNvPicPr>
          <p:nvPr/>
        </p:nvPicPr>
        <p:blipFill rotWithShape="1">
          <a:blip r:embed="rId3">
            <a:extLst>
              <a:ext uri="{28A0092B-C50C-407E-A947-70E740481C1C}">
                <a14:useLocalDpi xmlns:a14="http://schemas.microsoft.com/office/drawing/2010/main" val="0"/>
              </a:ext>
            </a:extLst>
          </a:blip>
          <a:srcRect b="6014"/>
          <a:stretch/>
        </p:blipFill>
        <p:spPr>
          <a:xfrm>
            <a:off x="2173041" y="1325563"/>
            <a:ext cx="7845918" cy="5532437"/>
          </a:xfrm>
          <a:prstGeom prst="rect">
            <a:avLst/>
          </a:prstGeom>
        </p:spPr>
      </p:pic>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Determine Your Skills</a:t>
            </a:r>
          </a:p>
        </p:txBody>
      </p:sp>
    </p:spTree>
    <p:extLst>
      <p:ext uri="{BB962C8B-B14F-4D97-AF65-F5344CB8AC3E}">
        <p14:creationId xmlns:p14="http://schemas.microsoft.com/office/powerpoint/2010/main" val="124829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366A2-887E-46D3-A38B-D4C7C7E3FCB9}"/>
              </a:ext>
            </a:extLst>
          </p:cNvPr>
          <p:cNvSpPr>
            <a:spLocks noGrp="1"/>
          </p:cNvSpPr>
          <p:nvPr>
            <p:ph type="title"/>
          </p:nvPr>
        </p:nvSpPr>
        <p:spPr/>
        <p:txBody>
          <a:bodyPr/>
          <a:lstStyle/>
          <a:p>
            <a:r>
              <a:rPr lang="en-US" dirty="0"/>
              <a:t>Four Required Sections</a:t>
            </a:r>
          </a:p>
        </p:txBody>
      </p:sp>
      <p:pic>
        <p:nvPicPr>
          <p:cNvPr id="6" name="Picture 5" descr="Checklist including contact information, summary, employment history, education/training">
            <a:extLst>
              <a:ext uri="{FF2B5EF4-FFF2-40B4-BE49-F238E27FC236}">
                <a16:creationId xmlns:a16="http://schemas.microsoft.com/office/drawing/2014/main" id="{FBFAF45F-BBE3-4C2C-8330-D13709723B6B}"/>
              </a:ext>
            </a:extLst>
          </p:cNvPr>
          <p:cNvPicPr>
            <a:picLocks noChangeAspect="1"/>
          </p:cNvPicPr>
          <p:nvPr/>
        </p:nvPicPr>
        <p:blipFill rotWithShape="1">
          <a:blip r:embed="rId3">
            <a:extLst>
              <a:ext uri="{28A0092B-C50C-407E-A947-70E740481C1C}">
                <a14:useLocalDpi xmlns:a14="http://schemas.microsoft.com/office/drawing/2010/main" val="0"/>
              </a:ext>
            </a:extLst>
          </a:blip>
          <a:srcRect t="8456"/>
          <a:stretch/>
        </p:blipFill>
        <p:spPr>
          <a:xfrm>
            <a:off x="0" y="1289467"/>
            <a:ext cx="12192000" cy="6283658"/>
          </a:xfrm>
          <a:prstGeom prst="rect">
            <a:avLst/>
          </a:prstGeom>
        </p:spPr>
      </p:pic>
    </p:spTree>
    <p:extLst>
      <p:ext uri="{BB962C8B-B14F-4D97-AF65-F5344CB8AC3E}">
        <p14:creationId xmlns:p14="http://schemas.microsoft.com/office/powerpoint/2010/main" val="159429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DD2DC5-EDCA-4CD8-9413-B81D1A98045F}"/>
              </a:ext>
            </a:extLst>
          </p:cNvPr>
          <p:cNvSpPr>
            <a:spLocks noGrp="1"/>
          </p:cNvSpPr>
          <p:nvPr>
            <p:ph type="body" sz="quarter" idx="13"/>
          </p:nvPr>
        </p:nvSpPr>
        <p:spPr>
          <a:xfrm>
            <a:off x="838200" y="2625837"/>
            <a:ext cx="10515599" cy="1015739"/>
          </a:xfrm>
        </p:spPr>
        <p:txBody>
          <a:bodyPr>
            <a:normAutofit fontScale="25000" lnSpcReduction="20000"/>
          </a:bodyPr>
          <a:lstStyle/>
          <a:p>
            <a:pPr algn="ctr"/>
            <a:r>
              <a:rPr lang="fr-FR" sz="12800" b="1" i="0" dirty="0">
                <a:solidFill>
                  <a:srgbClr val="3FAE2A"/>
                </a:solidFill>
              </a:rPr>
              <a:t>Robert Doyle</a:t>
            </a:r>
          </a:p>
          <a:p>
            <a:pPr algn="ctr"/>
            <a:r>
              <a:rPr lang="fr-FR" sz="12800" b="1" i="0" dirty="0">
                <a:solidFill>
                  <a:srgbClr val="3FAE2A"/>
                </a:solidFill>
              </a:rPr>
              <a:t>(763) 792-2175</a:t>
            </a:r>
          </a:p>
          <a:p>
            <a:pPr algn="ctr"/>
            <a:r>
              <a:rPr lang="fr-FR" sz="12800" b="1" i="0" dirty="0">
                <a:solidFill>
                  <a:srgbClr val="3FAE2A"/>
                </a:solidFill>
              </a:rPr>
              <a:t>rsdoyle@internet.com</a:t>
            </a:r>
          </a:p>
          <a:p>
            <a:endParaRPr lang="en-US" dirty="0"/>
          </a:p>
        </p:txBody>
      </p:sp>
      <p:sp>
        <p:nvSpPr>
          <p:cNvPr id="2" name="Footer Placeholder 1">
            <a:extLst>
              <a:ext uri="{FF2B5EF4-FFF2-40B4-BE49-F238E27FC236}">
                <a16:creationId xmlns:a16="http://schemas.microsoft.com/office/drawing/2014/main" id="{AEAEC0DF-254A-43EC-8E16-239E514C6A72}"/>
              </a:ext>
            </a:extLst>
          </p:cNvPr>
          <p:cNvSpPr>
            <a:spLocks noGrp="1"/>
          </p:cNvSpPr>
          <p:nvPr>
            <p:ph type="ftr" sz="quarter" idx="15"/>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C67B3D46-5845-4EC3-8285-75B5A298A316}"/>
              </a:ext>
            </a:extLst>
          </p:cNvPr>
          <p:cNvSpPr>
            <a:spLocks noGrp="1"/>
          </p:cNvSpPr>
          <p:nvPr>
            <p:ph type="title"/>
          </p:nvPr>
        </p:nvSpPr>
        <p:spPr>
          <a:xfrm>
            <a:off x="838200" y="715421"/>
            <a:ext cx="10515600" cy="1325563"/>
          </a:xfrm>
        </p:spPr>
        <p:txBody>
          <a:bodyPr/>
          <a:lstStyle/>
          <a:p>
            <a:r>
              <a:rPr lang="en-US" dirty="0"/>
              <a:t>Contact Information</a:t>
            </a:r>
          </a:p>
        </p:txBody>
      </p:sp>
      <p:sp>
        <p:nvSpPr>
          <p:cNvPr id="7" name="Title 2">
            <a:extLst>
              <a:ext uri="{FF2B5EF4-FFF2-40B4-BE49-F238E27FC236}">
                <a16:creationId xmlns:a16="http://schemas.microsoft.com/office/drawing/2014/main" id="{67CA2873-4B6A-448E-A795-6DD14A782C26}"/>
              </a:ext>
            </a:extLst>
          </p:cNvPr>
          <p:cNvSpPr txBox="1">
            <a:spLocks/>
          </p:cNvSpPr>
          <p:nvPr/>
        </p:nvSpPr>
        <p:spPr bwMode="black">
          <a:xfrm>
            <a:off x="838200" y="404375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lvl1pPr algn="ctr" defTabSz="912813" rtl="0" fontAlgn="base">
              <a:lnSpc>
                <a:spcPct val="90000"/>
              </a:lnSpc>
              <a:spcBef>
                <a:spcPct val="0"/>
              </a:spcBef>
              <a:spcAft>
                <a:spcPct val="0"/>
              </a:spcAft>
              <a:defRPr sz="4400" kern="1200">
                <a:solidFill>
                  <a:srgbClr val="0070C0"/>
                </a:solidFill>
                <a:latin typeface="+mj-lt"/>
                <a:ea typeface="ヒラギノ角ゴ Pro W3" pitchFamily="-126" charset="-128"/>
                <a:cs typeface="+mj-cs"/>
              </a:defRPr>
            </a:lvl1pPr>
            <a:lvl2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2pPr>
            <a:lvl3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3pPr>
            <a:lvl4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4pPr>
            <a:lvl5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5pPr>
            <a:lvl6pPr marL="4572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6pPr>
            <a:lvl7pPr marL="9144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7pPr>
            <a:lvl8pPr marL="13716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8pPr>
            <a:lvl9pPr marL="18288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9pPr>
          </a:lstStyle>
          <a:p>
            <a:r>
              <a:rPr lang="en-US" dirty="0"/>
              <a:t>What’s Missing?</a:t>
            </a:r>
          </a:p>
        </p:txBody>
      </p:sp>
    </p:spTree>
    <p:extLst>
      <p:ext uri="{BB962C8B-B14F-4D97-AF65-F5344CB8AC3E}">
        <p14:creationId xmlns:p14="http://schemas.microsoft.com/office/powerpoint/2010/main" val="126929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44DD98-B284-4760-A0EB-4FA80DE3BD3F}"/>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64F2E0F7-8AE0-4A8F-AAED-C689446569EB}"/>
              </a:ext>
            </a:extLst>
          </p:cNvPr>
          <p:cNvSpPr>
            <a:spLocks noGrp="1"/>
          </p:cNvSpPr>
          <p:nvPr>
            <p:ph type="title"/>
          </p:nvPr>
        </p:nvSpPr>
        <p:spPr/>
        <p:txBody>
          <a:bodyPr/>
          <a:lstStyle/>
          <a:p>
            <a:r>
              <a:rPr lang="en-US" dirty="0"/>
              <a:t>Example: Summary</a:t>
            </a:r>
          </a:p>
        </p:txBody>
      </p:sp>
      <p:sp>
        <p:nvSpPr>
          <p:cNvPr id="4" name="Text Placeholder 3">
            <a:extLst>
              <a:ext uri="{FF2B5EF4-FFF2-40B4-BE49-F238E27FC236}">
                <a16:creationId xmlns:a16="http://schemas.microsoft.com/office/drawing/2014/main" id="{7060B092-0A53-4087-894B-7A6095AC3880}"/>
              </a:ext>
            </a:extLst>
          </p:cNvPr>
          <p:cNvSpPr>
            <a:spLocks noGrp="1"/>
          </p:cNvSpPr>
          <p:nvPr>
            <p:ph type="body" sz="quarter" idx="11"/>
          </p:nvPr>
        </p:nvSpPr>
        <p:spPr>
          <a:xfrm>
            <a:off x="508001" y="1809460"/>
            <a:ext cx="4606924" cy="3948403"/>
          </a:xfrm>
        </p:spPr>
        <p:txBody>
          <a:bodyPr/>
          <a:lstStyle/>
          <a:p>
            <a:r>
              <a:rPr lang="en-US" dirty="0">
                <a:solidFill>
                  <a:srgbClr val="005CAB"/>
                </a:solidFill>
              </a:rPr>
              <a:t>Production Assembler with over 15 years experience.</a:t>
            </a:r>
          </a:p>
          <a:p>
            <a:r>
              <a:rPr lang="en-US" dirty="0">
                <a:solidFill>
                  <a:srgbClr val="005CAB"/>
                </a:solidFill>
              </a:rPr>
              <a:t>Produced more than $2 million in government products per year with an average acceptance rate of 99.5 percent.</a:t>
            </a:r>
          </a:p>
          <a:p>
            <a:endParaRPr lang="en-US" dirty="0"/>
          </a:p>
        </p:txBody>
      </p:sp>
      <p:pic>
        <p:nvPicPr>
          <p:cNvPr id="7" name="Picture 6" descr="A close up of a device&#10;&#10;Description automatically generated">
            <a:extLst>
              <a:ext uri="{FF2B5EF4-FFF2-40B4-BE49-F238E27FC236}">
                <a16:creationId xmlns:a16="http://schemas.microsoft.com/office/drawing/2014/main" id="{B9FE002B-6711-4F4C-B916-8B656C33A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550" y="1809460"/>
            <a:ext cx="6096012" cy="4062992"/>
          </a:xfrm>
          <a:prstGeom prst="rect">
            <a:avLst/>
          </a:prstGeom>
        </p:spPr>
      </p:pic>
    </p:spTree>
    <p:extLst>
      <p:ext uri="{BB962C8B-B14F-4D97-AF65-F5344CB8AC3E}">
        <p14:creationId xmlns:p14="http://schemas.microsoft.com/office/powerpoint/2010/main" val="22471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E24A03-7FFB-4224-B180-2C760C8D36FE}"/>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59D40ECA-F4F2-4887-997F-5549B3545A83}"/>
              </a:ext>
            </a:extLst>
          </p:cNvPr>
          <p:cNvSpPr>
            <a:spLocks noGrp="1"/>
          </p:cNvSpPr>
          <p:nvPr>
            <p:ph type="title"/>
          </p:nvPr>
        </p:nvSpPr>
        <p:spPr/>
        <p:txBody>
          <a:bodyPr/>
          <a:lstStyle/>
          <a:p>
            <a:r>
              <a:rPr lang="en-US" dirty="0"/>
              <a:t>Employment History</a:t>
            </a:r>
          </a:p>
        </p:txBody>
      </p:sp>
      <p:sp>
        <p:nvSpPr>
          <p:cNvPr id="4" name="Text Placeholder 3">
            <a:extLst>
              <a:ext uri="{FF2B5EF4-FFF2-40B4-BE49-F238E27FC236}">
                <a16:creationId xmlns:a16="http://schemas.microsoft.com/office/drawing/2014/main" id="{03F45B56-387B-43B8-8FD3-CC05309CD3D3}"/>
              </a:ext>
            </a:extLst>
          </p:cNvPr>
          <p:cNvSpPr>
            <a:spLocks noGrp="1"/>
          </p:cNvSpPr>
          <p:nvPr>
            <p:ph type="body" sz="quarter" idx="11"/>
          </p:nvPr>
        </p:nvSpPr>
        <p:spPr>
          <a:xfrm>
            <a:off x="228601" y="1928812"/>
            <a:ext cx="4569618" cy="3871912"/>
          </a:xfrm>
        </p:spPr>
        <p:txBody>
          <a:bodyPr/>
          <a:lstStyle/>
          <a:p>
            <a:pPr marL="0" lvl="0" indent="0" defTabSz="914400" fontAlgn="auto">
              <a:spcBef>
                <a:spcPts val="0"/>
              </a:spcBef>
              <a:spcAft>
                <a:spcPts val="0"/>
              </a:spcAft>
              <a:buClrTx/>
              <a:buNone/>
            </a:pPr>
            <a:r>
              <a:rPr lang="en-US" sz="2900" b="1" kern="0" dirty="0">
                <a:solidFill>
                  <a:srgbClr val="005CAB"/>
                </a:solidFill>
                <a:latin typeface="Arial" panose="020B0604020202020204" pitchFamily="34" charset="0"/>
                <a:ea typeface="+mn-ea"/>
                <a:cs typeface="Arial" panose="020B0604020202020204" pitchFamily="34" charset="0"/>
              </a:rPr>
              <a:t>Production Assembler </a:t>
            </a:r>
          </a:p>
          <a:p>
            <a:pPr marL="0" lvl="0" indent="0" defTabSz="914400" fontAlgn="auto">
              <a:spcBef>
                <a:spcPts val="0"/>
              </a:spcBef>
              <a:spcAft>
                <a:spcPts val="0"/>
              </a:spcAft>
              <a:buClrTx/>
              <a:buNone/>
            </a:pPr>
            <a:r>
              <a:rPr lang="en-US" sz="2900" kern="0" dirty="0">
                <a:solidFill>
                  <a:srgbClr val="005CAB"/>
                </a:solidFill>
                <a:latin typeface="Arial" panose="020B0604020202020204" pitchFamily="34" charset="0"/>
                <a:ea typeface="+mn-ea"/>
                <a:cs typeface="Arial" panose="020B0604020202020204" pitchFamily="34" charset="0"/>
              </a:rPr>
              <a:t>MN Diversified Industries, St. Paul, MN 52014</a:t>
            </a:r>
          </a:p>
          <a:p>
            <a:pPr marL="0" indent="0">
              <a:buNone/>
            </a:pPr>
            <a:endParaRPr lang="en-US" dirty="0"/>
          </a:p>
        </p:txBody>
      </p:sp>
      <p:pic>
        <p:nvPicPr>
          <p:cNvPr id="7" name="Picture 6">
            <a:extLst>
              <a:ext uri="{FF2B5EF4-FFF2-40B4-BE49-F238E27FC236}">
                <a16:creationId xmlns:a16="http://schemas.microsoft.com/office/drawing/2014/main" id="{51CC7D83-0172-4E16-86C6-E5E3C7C0FA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219" y="1928812"/>
            <a:ext cx="7393781" cy="4929187"/>
          </a:xfrm>
          <a:prstGeom prst="rect">
            <a:avLst/>
          </a:prstGeom>
        </p:spPr>
      </p:pic>
    </p:spTree>
    <p:extLst>
      <p:ext uri="{BB962C8B-B14F-4D97-AF65-F5344CB8AC3E}">
        <p14:creationId xmlns:p14="http://schemas.microsoft.com/office/powerpoint/2010/main" val="545705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E24A03-7FFB-4224-B180-2C760C8D36FE}"/>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59D40ECA-F4F2-4887-997F-5549B3545A83}"/>
              </a:ext>
            </a:extLst>
          </p:cNvPr>
          <p:cNvSpPr>
            <a:spLocks noGrp="1"/>
          </p:cNvSpPr>
          <p:nvPr>
            <p:ph type="title"/>
          </p:nvPr>
        </p:nvSpPr>
        <p:spPr/>
        <p:txBody>
          <a:bodyPr/>
          <a:lstStyle/>
          <a:p>
            <a:r>
              <a:rPr lang="en-US" dirty="0"/>
              <a:t>Example: Employment History Chronological Format</a:t>
            </a:r>
          </a:p>
        </p:txBody>
      </p:sp>
      <p:sp>
        <p:nvSpPr>
          <p:cNvPr id="4" name="Text Placeholder 3">
            <a:extLst>
              <a:ext uri="{FF2B5EF4-FFF2-40B4-BE49-F238E27FC236}">
                <a16:creationId xmlns:a16="http://schemas.microsoft.com/office/drawing/2014/main" id="{03F45B56-387B-43B8-8FD3-CC05309CD3D3}"/>
              </a:ext>
            </a:extLst>
          </p:cNvPr>
          <p:cNvSpPr>
            <a:spLocks noGrp="1"/>
          </p:cNvSpPr>
          <p:nvPr>
            <p:ph type="body" sz="quarter" idx="11"/>
          </p:nvPr>
        </p:nvSpPr>
        <p:spPr>
          <a:xfrm>
            <a:off x="838200" y="1830889"/>
            <a:ext cx="9382126" cy="2675844"/>
          </a:xfrm>
        </p:spPr>
        <p:txBody>
          <a:bodyPr/>
          <a:lstStyle/>
          <a:p>
            <a:pPr marL="0" lvl="0" indent="0" defTabSz="914400" fontAlgn="auto">
              <a:spcBef>
                <a:spcPts val="0"/>
              </a:spcBef>
              <a:spcAft>
                <a:spcPts val="0"/>
              </a:spcAft>
              <a:buClrTx/>
              <a:buNone/>
            </a:pPr>
            <a:r>
              <a:rPr lang="en-US" sz="2800" b="1" kern="0" dirty="0">
                <a:solidFill>
                  <a:srgbClr val="005CAB"/>
                </a:solidFill>
                <a:latin typeface="Calibri"/>
                <a:ea typeface="+mn-ea"/>
              </a:rPr>
              <a:t>Production Assembler </a:t>
            </a:r>
          </a:p>
          <a:p>
            <a:pPr marL="0" lvl="0" indent="0" defTabSz="914400" fontAlgn="auto">
              <a:spcBef>
                <a:spcPts val="0"/>
              </a:spcBef>
              <a:spcAft>
                <a:spcPts val="0"/>
              </a:spcAft>
              <a:buClrTx/>
              <a:buNone/>
            </a:pPr>
            <a:r>
              <a:rPr lang="en-US" sz="2800" b="1" kern="0" dirty="0">
                <a:solidFill>
                  <a:srgbClr val="005CAB"/>
                </a:solidFill>
                <a:latin typeface="Calibri"/>
                <a:ea typeface="+mn-ea"/>
              </a:rPr>
              <a:t>MN Diversified Industries, St. Paul, MN 52014</a:t>
            </a:r>
          </a:p>
          <a:p>
            <a:pPr marL="457200" lvl="0" indent="-457200" defTabSz="914400" fontAlgn="auto">
              <a:lnSpc>
                <a:spcPct val="90000"/>
              </a:lnSpc>
              <a:spcBef>
                <a:spcPct val="20000"/>
              </a:spcBef>
              <a:spcAft>
                <a:spcPts val="0"/>
              </a:spcAft>
              <a:buClr>
                <a:srgbClr val="005CAB"/>
              </a:buClr>
              <a:defRPr/>
            </a:pPr>
            <a:r>
              <a:rPr lang="en-US" sz="2600" dirty="0">
                <a:solidFill>
                  <a:srgbClr val="005CAB"/>
                </a:solidFill>
                <a:latin typeface="Arial" pitchFamily="34" charset="0"/>
                <a:ea typeface="+mn-ea"/>
                <a:cs typeface="Arial" pitchFamily="34" charset="0"/>
              </a:rPr>
              <a:t>Stocked packaging machine, and operated fast-paced wrapping machine</a:t>
            </a:r>
          </a:p>
          <a:p>
            <a:pPr marL="457200" lvl="0" indent="-457200" defTabSz="914400" fontAlgn="auto">
              <a:lnSpc>
                <a:spcPct val="90000"/>
              </a:lnSpc>
              <a:spcBef>
                <a:spcPct val="20000"/>
              </a:spcBef>
              <a:spcAft>
                <a:spcPts val="0"/>
              </a:spcAft>
              <a:buClr>
                <a:srgbClr val="005CAB"/>
              </a:buClr>
              <a:defRPr/>
            </a:pPr>
            <a:r>
              <a:rPr lang="en-US" sz="2600" dirty="0">
                <a:solidFill>
                  <a:srgbClr val="005CAB"/>
                </a:solidFill>
                <a:latin typeface="Arial" pitchFamily="34" charset="0"/>
                <a:ea typeface="+mn-ea"/>
                <a:cs typeface="Arial" pitchFamily="34" charset="0"/>
              </a:rPr>
              <a:t>Reduced production time and saved money by examining circuit boards and repairing errors quickly and efficiently</a:t>
            </a:r>
          </a:p>
          <a:p>
            <a:endParaRPr lang="en-US" dirty="0"/>
          </a:p>
        </p:txBody>
      </p:sp>
    </p:spTree>
    <p:extLst>
      <p:ext uri="{BB962C8B-B14F-4D97-AF65-F5344CB8AC3E}">
        <p14:creationId xmlns:p14="http://schemas.microsoft.com/office/powerpoint/2010/main" val="23084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DED3550-727D-4113-9238-CC0E128E689B}"/>
              </a:ext>
            </a:extLst>
          </p:cNvPr>
          <p:cNvSpPr>
            <a:spLocks noGrp="1"/>
          </p:cNvSpPr>
          <p:nvPr>
            <p:ph type="ftr" sz="quarter" idx="19"/>
          </p:nvPr>
        </p:nvSpPr>
        <p:spPr/>
        <p:txBody>
          <a:bodyPr/>
          <a:lstStyle/>
          <a:p>
            <a:pPr>
              <a:defRPr/>
            </a:pPr>
            <a:r>
              <a:rPr lang="en-US"/>
              <a:t>CareerForceMN.com</a:t>
            </a:r>
            <a:endParaRPr lang="en-US" dirty="0"/>
          </a:p>
        </p:txBody>
      </p:sp>
      <p:sp>
        <p:nvSpPr>
          <p:cNvPr id="7" name="Title 6">
            <a:extLst>
              <a:ext uri="{FF2B5EF4-FFF2-40B4-BE49-F238E27FC236}">
                <a16:creationId xmlns:a16="http://schemas.microsoft.com/office/drawing/2014/main" id="{51E59B9F-4C4E-40CE-A2A5-786F75A6221B}"/>
              </a:ext>
            </a:extLst>
          </p:cNvPr>
          <p:cNvSpPr>
            <a:spLocks noGrp="1"/>
          </p:cNvSpPr>
          <p:nvPr>
            <p:ph type="title"/>
          </p:nvPr>
        </p:nvSpPr>
        <p:spPr>
          <a:xfrm>
            <a:off x="1397000" y="-24134"/>
            <a:ext cx="10515600" cy="1325563"/>
          </a:xfrm>
        </p:spPr>
        <p:txBody>
          <a:bodyPr/>
          <a:lstStyle/>
          <a:p>
            <a:r>
              <a:rPr lang="en-US" dirty="0"/>
              <a:t>Writing Accomplishment Statements</a:t>
            </a:r>
          </a:p>
        </p:txBody>
      </p:sp>
      <p:pic>
        <p:nvPicPr>
          <p:cNvPr id="10" name="Picture 9" descr="A screenshot of a whiteboard showing action words + outcome/result + tasks and skills = accomplishments statements">
            <a:extLst>
              <a:ext uri="{FF2B5EF4-FFF2-40B4-BE49-F238E27FC236}">
                <a16:creationId xmlns:a16="http://schemas.microsoft.com/office/drawing/2014/main" id="{280BBCCD-64B0-4902-9B98-914115769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8" y="1317873"/>
            <a:ext cx="12167192" cy="5540127"/>
          </a:xfrm>
          <a:prstGeom prst="rect">
            <a:avLst/>
          </a:prstGeom>
        </p:spPr>
      </p:pic>
    </p:spTree>
    <p:extLst>
      <p:ext uri="{BB962C8B-B14F-4D97-AF65-F5344CB8AC3E}">
        <p14:creationId xmlns:p14="http://schemas.microsoft.com/office/powerpoint/2010/main" val="154633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B23CC2-78BB-4215-AA17-7FCA4FCBB22B}"/>
              </a:ext>
            </a:extLst>
          </p:cNvPr>
          <p:cNvSpPr>
            <a:spLocks noGrp="1"/>
          </p:cNvSpPr>
          <p:nvPr>
            <p:ph type="title"/>
          </p:nvPr>
        </p:nvSpPr>
        <p:spPr/>
        <p:txBody>
          <a:bodyPr/>
          <a:lstStyle/>
          <a:p>
            <a:r>
              <a:rPr lang="en-US" dirty="0"/>
              <a:t>Tasks vs. Accomplishments</a:t>
            </a:r>
          </a:p>
        </p:txBody>
      </p:sp>
      <p:pic>
        <p:nvPicPr>
          <p:cNvPr id="15" name="Picture 14" descr="Chart showing tasks vs accomplishments:&#10;Task - kept inventory&#10;Accomplishment - managed daily inventory of over 1,000 classifications of medical supplies&#10;Task - Called prospective customers vs &#10;Accomplishment - grew client base from 0 to 70 within two months">
            <a:extLst>
              <a:ext uri="{FF2B5EF4-FFF2-40B4-BE49-F238E27FC236}">
                <a16:creationId xmlns:a16="http://schemas.microsoft.com/office/drawing/2014/main" id="{685A87D3-587A-4220-ADD8-0C78D725A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627"/>
            <a:ext cx="12192000" cy="5549798"/>
          </a:xfrm>
          <a:prstGeom prst="rect">
            <a:avLst/>
          </a:prstGeom>
        </p:spPr>
      </p:pic>
    </p:spTree>
    <p:extLst>
      <p:ext uri="{BB962C8B-B14F-4D97-AF65-F5344CB8AC3E}">
        <p14:creationId xmlns:p14="http://schemas.microsoft.com/office/powerpoint/2010/main" val="288676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A5842-28EF-4EB3-9C71-D5EF3216F438}"/>
              </a:ext>
            </a:extLst>
          </p:cNvPr>
          <p:cNvSpPr>
            <a:spLocks noGrp="1"/>
          </p:cNvSpPr>
          <p:nvPr>
            <p:ph type="title"/>
          </p:nvPr>
        </p:nvSpPr>
        <p:spPr/>
        <p:txBody>
          <a:bodyPr/>
          <a:lstStyle/>
          <a:p>
            <a:r>
              <a:rPr lang="en-US" dirty="0"/>
              <a:t>Write an Accomplishment Statement</a:t>
            </a:r>
          </a:p>
        </p:txBody>
      </p:sp>
      <p:pic>
        <p:nvPicPr>
          <p:cNvPr id="11" name="Picture 10" descr="A picture of hands on a keyboard&#10;">
            <a:extLst>
              <a:ext uri="{FF2B5EF4-FFF2-40B4-BE49-F238E27FC236}">
                <a16:creationId xmlns:a16="http://schemas.microsoft.com/office/drawing/2014/main" id="{DC99C2F3-4A53-4171-9C17-4CCF4325E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3" y="1277435"/>
            <a:ext cx="12229577" cy="5568533"/>
          </a:xfrm>
          <a:prstGeom prst="rect">
            <a:avLst/>
          </a:prstGeom>
        </p:spPr>
      </p:pic>
    </p:spTree>
    <p:extLst>
      <p:ext uri="{BB962C8B-B14F-4D97-AF65-F5344CB8AC3E}">
        <p14:creationId xmlns:p14="http://schemas.microsoft.com/office/powerpoint/2010/main" val="3255023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A5842-28EF-4EB3-9C71-D5EF3216F438}"/>
              </a:ext>
            </a:extLst>
          </p:cNvPr>
          <p:cNvSpPr>
            <a:spLocks noGrp="1"/>
          </p:cNvSpPr>
          <p:nvPr>
            <p:ph type="title"/>
          </p:nvPr>
        </p:nvSpPr>
        <p:spPr/>
        <p:txBody>
          <a:bodyPr/>
          <a:lstStyle/>
          <a:p>
            <a:r>
              <a:rPr lang="en-US" dirty="0"/>
              <a:t>Education is a Key Aspect</a:t>
            </a:r>
          </a:p>
        </p:txBody>
      </p:sp>
      <p:pic>
        <p:nvPicPr>
          <p:cNvPr id="7" name="Picture 6" descr="A close up of a keyboard&#10;&#10;Description automatically generated">
            <a:extLst>
              <a:ext uri="{FF2B5EF4-FFF2-40B4-BE49-F238E27FC236}">
                <a16:creationId xmlns:a16="http://schemas.microsoft.com/office/drawing/2014/main" id="{B3CE3D8B-5B40-4648-BFEA-379366A74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7796"/>
            <a:ext cx="10214811" cy="6808172"/>
          </a:xfrm>
          <a:prstGeom prst="rect">
            <a:avLst/>
          </a:prstGeom>
        </p:spPr>
      </p:pic>
    </p:spTree>
    <p:extLst>
      <p:ext uri="{BB962C8B-B14F-4D97-AF65-F5344CB8AC3E}">
        <p14:creationId xmlns:p14="http://schemas.microsoft.com/office/powerpoint/2010/main" val="261493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39C61-83AF-4B7B-970B-4D5A2B7D57A2}"/>
              </a:ext>
            </a:extLst>
          </p:cNvPr>
          <p:cNvSpPr>
            <a:spLocks noGrp="1"/>
          </p:cNvSpPr>
          <p:nvPr>
            <p:ph type="title"/>
          </p:nvPr>
        </p:nvSpPr>
        <p:spPr>
          <a:xfrm>
            <a:off x="5632132" y="0"/>
            <a:ext cx="6559868" cy="1325563"/>
          </a:xfrm>
        </p:spPr>
        <p:txBody>
          <a:bodyPr/>
          <a:lstStyle/>
          <a:p>
            <a:pPr algn="ctr"/>
            <a:r>
              <a:rPr lang="en-US" dirty="0"/>
              <a:t>Introduce Yourself</a:t>
            </a:r>
          </a:p>
        </p:txBody>
      </p:sp>
      <p:pic>
        <p:nvPicPr>
          <p:cNvPr id="14" name="Picture 13" descr="Woman showing her business card to the camera">
            <a:extLst>
              <a:ext uri="{FF2B5EF4-FFF2-40B4-BE49-F238E27FC236}">
                <a16:creationId xmlns:a16="http://schemas.microsoft.com/office/drawing/2014/main" id="{EF8CA8F4-D7B8-43F9-8DA5-49673D26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 y="0"/>
            <a:ext cx="12182981" cy="6863079"/>
          </a:xfrm>
          <a:prstGeom prst="rect">
            <a:avLst/>
          </a:prstGeom>
        </p:spPr>
      </p:pic>
    </p:spTree>
    <p:extLst>
      <p:ext uri="{BB962C8B-B14F-4D97-AF65-F5344CB8AC3E}">
        <p14:creationId xmlns:p14="http://schemas.microsoft.com/office/powerpoint/2010/main" val="22204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949F2B-1C81-4D17-9889-38E5EDB86115}"/>
              </a:ext>
            </a:extLst>
          </p:cNvPr>
          <p:cNvSpPr>
            <a:spLocks noGrp="1"/>
          </p:cNvSpPr>
          <p:nvPr>
            <p:ph type="ftr" sz="quarter" idx="22"/>
          </p:nvPr>
        </p:nvSpPr>
        <p:spPr/>
        <p:txBody>
          <a:bodyPr/>
          <a:lstStyle/>
          <a:p>
            <a:pPr>
              <a:defRPr/>
            </a:pPr>
            <a:r>
              <a:rPr lang="en-US"/>
              <a:t>CareerForceMN.com</a:t>
            </a:r>
            <a:endParaRPr lang="en-US" dirty="0"/>
          </a:p>
        </p:txBody>
      </p:sp>
      <p:sp>
        <p:nvSpPr>
          <p:cNvPr id="11" name="Title 10">
            <a:extLst>
              <a:ext uri="{FF2B5EF4-FFF2-40B4-BE49-F238E27FC236}">
                <a16:creationId xmlns:a16="http://schemas.microsoft.com/office/drawing/2014/main" id="{A9B9583F-51E3-44CB-BCEA-C6D12BBB963D}"/>
              </a:ext>
            </a:extLst>
          </p:cNvPr>
          <p:cNvSpPr>
            <a:spLocks noGrp="1"/>
          </p:cNvSpPr>
          <p:nvPr>
            <p:ph type="title"/>
          </p:nvPr>
        </p:nvSpPr>
        <p:spPr/>
        <p:txBody>
          <a:bodyPr/>
          <a:lstStyle/>
          <a:p>
            <a:r>
              <a:rPr lang="en-US" dirty="0"/>
              <a:t>Education vs. Training</a:t>
            </a:r>
          </a:p>
        </p:txBody>
      </p:sp>
      <p:pic>
        <p:nvPicPr>
          <p:cNvPr id="4" name="Picture 3" descr="A close up of a keyboard&#10;&#10;Description automatically generated">
            <a:extLst>
              <a:ext uri="{FF2B5EF4-FFF2-40B4-BE49-F238E27FC236}">
                <a16:creationId xmlns:a16="http://schemas.microsoft.com/office/drawing/2014/main" id="{425DAC1A-D210-4A49-B90E-124A8924B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 y="1805147"/>
            <a:ext cx="6096012" cy="4062992"/>
          </a:xfrm>
          <a:prstGeom prst="rect">
            <a:avLst/>
          </a:prstGeom>
        </p:spPr>
      </p:pic>
      <p:sp>
        <p:nvSpPr>
          <p:cNvPr id="13" name="Text Placeholder 12">
            <a:extLst>
              <a:ext uri="{FF2B5EF4-FFF2-40B4-BE49-F238E27FC236}">
                <a16:creationId xmlns:a16="http://schemas.microsoft.com/office/drawing/2014/main" id="{0EFF845D-8C2F-4B95-A75C-AB91A3975DDF}"/>
              </a:ext>
            </a:extLst>
          </p:cNvPr>
          <p:cNvSpPr>
            <a:spLocks noGrp="1"/>
          </p:cNvSpPr>
          <p:nvPr>
            <p:ph type="body" sz="quarter" idx="15"/>
          </p:nvPr>
        </p:nvSpPr>
        <p:spPr>
          <a:xfrm>
            <a:off x="5085736" y="1814535"/>
            <a:ext cx="7893473" cy="1623853"/>
          </a:xfrm>
        </p:spPr>
        <p:txBody>
          <a:bodyPr/>
          <a:lstStyle/>
          <a:p>
            <a:pPr algn="l"/>
            <a:r>
              <a:rPr lang="en-US" sz="3200" b="1" dirty="0">
                <a:solidFill>
                  <a:srgbClr val="3FAE2A"/>
                </a:solidFill>
              </a:rPr>
              <a:t>Education</a:t>
            </a:r>
          </a:p>
          <a:p>
            <a:pPr algn="l"/>
            <a:r>
              <a:rPr lang="en-US" b="1" dirty="0">
                <a:solidFill>
                  <a:srgbClr val="005CAB"/>
                </a:solidFill>
              </a:rPr>
              <a:t>B.S. Accounting  </a:t>
            </a:r>
            <a:r>
              <a:rPr lang="en-US" dirty="0">
                <a:solidFill>
                  <a:srgbClr val="005CAB"/>
                </a:solidFill>
              </a:rPr>
              <a:t>University of Minnesota   Minneapolis, MN </a:t>
            </a:r>
          </a:p>
          <a:p>
            <a:pPr algn="l"/>
            <a:r>
              <a:rPr lang="en-US" b="1" dirty="0">
                <a:solidFill>
                  <a:srgbClr val="005CAB"/>
                </a:solidFill>
              </a:rPr>
              <a:t>Diploma</a:t>
            </a:r>
            <a:r>
              <a:rPr lang="en-US" dirty="0">
                <a:solidFill>
                  <a:srgbClr val="005CAB"/>
                </a:solidFill>
              </a:rPr>
              <a:t>  White Bear Lake Senior High   White Bear Lake, MN</a:t>
            </a:r>
          </a:p>
          <a:p>
            <a:pPr algn="l"/>
            <a:endParaRPr lang="en-US" dirty="0"/>
          </a:p>
        </p:txBody>
      </p:sp>
      <p:sp>
        <p:nvSpPr>
          <p:cNvPr id="19" name="Text Placeholder 18">
            <a:extLst>
              <a:ext uri="{FF2B5EF4-FFF2-40B4-BE49-F238E27FC236}">
                <a16:creationId xmlns:a16="http://schemas.microsoft.com/office/drawing/2014/main" id="{A9C86377-0D23-49F8-B425-8FBA8A16986B}"/>
              </a:ext>
            </a:extLst>
          </p:cNvPr>
          <p:cNvSpPr>
            <a:spLocks noGrp="1"/>
          </p:cNvSpPr>
          <p:nvPr>
            <p:ph type="body" sz="quarter" idx="21"/>
          </p:nvPr>
        </p:nvSpPr>
        <p:spPr>
          <a:xfrm>
            <a:off x="5478706" y="3447776"/>
            <a:ext cx="6713294" cy="1627839"/>
          </a:xfrm>
        </p:spPr>
        <p:txBody>
          <a:bodyPr/>
          <a:lstStyle/>
          <a:p>
            <a:pPr algn="l"/>
            <a:r>
              <a:rPr lang="en-US" sz="3200" b="1" dirty="0">
                <a:solidFill>
                  <a:srgbClr val="3FAE2A"/>
                </a:solidFill>
              </a:rPr>
              <a:t>Training</a:t>
            </a:r>
          </a:p>
          <a:p>
            <a:pPr algn="l"/>
            <a:r>
              <a:rPr lang="en-US" b="1" dirty="0">
                <a:solidFill>
                  <a:srgbClr val="005CAB"/>
                </a:solidFill>
              </a:rPr>
              <a:t>Leadership Skills   </a:t>
            </a:r>
            <a:r>
              <a:rPr lang="en-US" dirty="0">
                <a:solidFill>
                  <a:srgbClr val="005CAB"/>
                </a:solidFill>
              </a:rPr>
              <a:t>Boston Scientific   Maple Grove, MN</a:t>
            </a:r>
          </a:p>
          <a:p>
            <a:pPr algn="l"/>
            <a:r>
              <a:rPr lang="en-US" b="1" dirty="0">
                <a:solidFill>
                  <a:srgbClr val="005CAB"/>
                </a:solidFill>
              </a:rPr>
              <a:t>Coaching For Performance   </a:t>
            </a:r>
            <a:r>
              <a:rPr lang="en-US" dirty="0">
                <a:solidFill>
                  <a:srgbClr val="005CAB"/>
                </a:solidFill>
              </a:rPr>
              <a:t>Medtronic   Fridley, MN</a:t>
            </a:r>
          </a:p>
          <a:p>
            <a:endParaRPr lang="en-US" dirty="0"/>
          </a:p>
        </p:txBody>
      </p:sp>
    </p:spTree>
    <p:extLst>
      <p:ext uri="{BB962C8B-B14F-4D97-AF65-F5344CB8AC3E}">
        <p14:creationId xmlns:p14="http://schemas.microsoft.com/office/powerpoint/2010/main" val="745795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2C63E-DB0C-4C08-B135-9517138ED9B3}"/>
              </a:ext>
            </a:extLst>
          </p:cNvPr>
          <p:cNvSpPr>
            <a:spLocks noGrp="1"/>
          </p:cNvSpPr>
          <p:nvPr>
            <p:ph type="title"/>
          </p:nvPr>
        </p:nvSpPr>
        <p:spPr/>
        <p:txBody>
          <a:bodyPr/>
          <a:lstStyle/>
          <a:p>
            <a:r>
              <a:rPr lang="en-US" dirty="0"/>
              <a:t>Optional Sections</a:t>
            </a:r>
          </a:p>
        </p:txBody>
      </p:sp>
      <p:pic>
        <p:nvPicPr>
          <p:cNvPr id="8" name="Picture 7" descr="A close up of a road sign showing options of community involvement, military experience, professional affiliations, awards, licenses, other relevant experience, accomplishments or achievements, interests or hobbies">
            <a:extLst>
              <a:ext uri="{FF2B5EF4-FFF2-40B4-BE49-F238E27FC236}">
                <a16:creationId xmlns:a16="http://schemas.microsoft.com/office/drawing/2014/main" id="{2D923EAD-3CDB-4DFB-950F-A1B0DEA0E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47" y="1274423"/>
            <a:ext cx="9914021" cy="5583577"/>
          </a:xfrm>
          <a:prstGeom prst="rect">
            <a:avLst/>
          </a:prstGeom>
        </p:spPr>
      </p:pic>
    </p:spTree>
    <p:extLst>
      <p:ext uri="{BB962C8B-B14F-4D97-AF65-F5344CB8AC3E}">
        <p14:creationId xmlns:p14="http://schemas.microsoft.com/office/powerpoint/2010/main" val="261153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oom&#10;&#10;Description automatically generated">
            <a:extLst>
              <a:ext uri="{FF2B5EF4-FFF2-40B4-BE49-F238E27FC236}">
                <a16:creationId xmlns:a16="http://schemas.microsoft.com/office/drawing/2014/main" id="{ED78AA92-BA07-4ACC-A5E8-3E0F737E5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2" y="1275349"/>
            <a:ext cx="12218072" cy="6930192"/>
          </a:xfrm>
          <a:prstGeom prst="rect">
            <a:avLst/>
          </a:prstGeom>
        </p:spPr>
      </p:pic>
      <p:sp>
        <p:nvSpPr>
          <p:cNvPr id="2" name="Footer Placeholder 1">
            <a:extLst>
              <a:ext uri="{FF2B5EF4-FFF2-40B4-BE49-F238E27FC236}">
                <a16:creationId xmlns:a16="http://schemas.microsoft.com/office/drawing/2014/main" id="{953000A6-85BB-4B84-BCE9-6C3BF07120DC}"/>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76D2C63E-DB0C-4C08-B135-9517138ED9B3}"/>
              </a:ext>
            </a:extLst>
          </p:cNvPr>
          <p:cNvSpPr>
            <a:spLocks noGrp="1"/>
          </p:cNvSpPr>
          <p:nvPr>
            <p:ph type="title"/>
          </p:nvPr>
        </p:nvSpPr>
        <p:spPr/>
        <p:txBody>
          <a:bodyPr/>
          <a:lstStyle/>
          <a:p>
            <a:r>
              <a:rPr lang="en-US" dirty="0"/>
              <a:t>Formatting</a:t>
            </a:r>
          </a:p>
        </p:txBody>
      </p:sp>
      <p:sp>
        <p:nvSpPr>
          <p:cNvPr id="4" name="Text Placeholder 3">
            <a:extLst>
              <a:ext uri="{FF2B5EF4-FFF2-40B4-BE49-F238E27FC236}">
                <a16:creationId xmlns:a16="http://schemas.microsoft.com/office/drawing/2014/main" id="{46C8D213-620D-4E71-8C1A-87C59460EB45}"/>
              </a:ext>
            </a:extLst>
          </p:cNvPr>
          <p:cNvSpPr>
            <a:spLocks noGrp="1"/>
          </p:cNvSpPr>
          <p:nvPr>
            <p:ph type="body" sz="quarter" idx="11"/>
          </p:nvPr>
        </p:nvSpPr>
        <p:spPr>
          <a:xfrm>
            <a:off x="311734" y="1893344"/>
            <a:ext cx="7845675" cy="3760787"/>
          </a:xfrm>
        </p:spPr>
        <p:txBody>
          <a:bodyPr/>
          <a:lstStyle/>
          <a:p>
            <a:r>
              <a:rPr lang="en-US" sz="3200" dirty="0">
                <a:solidFill>
                  <a:schemeClr val="bg1"/>
                </a:solidFill>
              </a:rPr>
              <a:t>Include plenty of white space</a:t>
            </a:r>
          </a:p>
          <a:p>
            <a:r>
              <a:rPr lang="en-US" sz="3200" dirty="0">
                <a:solidFill>
                  <a:schemeClr val="bg1"/>
                </a:solidFill>
              </a:rPr>
              <a:t>11- or 12-point font</a:t>
            </a:r>
          </a:p>
          <a:p>
            <a:r>
              <a:rPr lang="en-US" sz="3200" dirty="0">
                <a:solidFill>
                  <a:schemeClr val="bg1"/>
                </a:solidFill>
              </a:rPr>
              <a:t>Arial or Calibri – or any “non-ornate” font</a:t>
            </a:r>
          </a:p>
          <a:p>
            <a:r>
              <a:rPr lang="en-US" sz="3200" dirty="0">
                <a:solidFill>
                  <a:schemeClr val="bg1"/>
                </a:solidFill>
              </a:rPr>
              <a:t>No errors</a:t>
            </a:r>
          </a:p>
          <a:p>
            <a:r>
              <a:rPr lang="en-US" sz="3200" dirty="0">
                <a:solidFill>
                  <a:schemeClr val="bg1"/>
                </a:solidFill>
              </a:rPr>
              <a:t>Have someone proof for you</a:t>
            </a:r>
          </a:p>
        </p:txBody>
      </p:sp>
    </p:spTree>
    <p:extLst>
      <p:ext uri="{BB962C8B-B14F-4D97-AF65-F5344CB8AC3E}">
        <p14:creationId xmlns:p14="http://schemas.microsoft.com/office/powerpoint/2010/main" val="335896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04CE82-E369-44DF-B917-F057F23D8423}"/>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5F6065C7-DAED-4279-919D-A232D1D88A21}"/>
              </a:ext>
            </a:extLst>
          </p:cNvPr>
          <p:cNvSpPr>
            <a:spLocks noGrp="1"/>
          </p:cNvSpPr>
          <p:nvPr>
            <p:ph type="title"/>
          </p:nvPr>
        </p:nvSpPr>
        <p:spPr/>
        <p:txBody>
          <a:bodyPr/>
          <a:lstStyle/>
          <a:p>
            <a:r>
              <a:rPr lang="en-US" dirty="0"/>
              <a:t>Test Your Resume</a:t>
            </a:r>
          </a:p>
        </p:txBody>
      </p:sp>
      <p:sp>
        <p:nvSpPr>
          <p:cNvPr id="4" name="Text Placeholder 3">
            <a:extLst>
              <a:ext uri="{FF2B5EF4-FFF2-40B4-BE49-F238E27FC236}">
                <a16:creationId xmlns:a16="http://schemas.microsoft.com/office/drawing/2014/main" id="{D3F9E5BF-6282-4FBF-8A53-4D6FF6BF90CA}"/>
              </a:ext>
            </a:extLst>
          </p:cNvPr>
          <p:cNvSpPr>
            <a:spLocks noGrp="1"/>
          </p:cNvSpPr>
          <p:nvPr>
            <p:ph type="body" sz="quarter" idx="11"/>
          </p:nvPr>
        </p:nvSpPr>
        <p:spPr>
          <a:xfrm>
            <a:off x="909052" y="2310187"/>
            <a:ext cx="3633536" cy="3760787"/>
          </a:xfrm>
        </p:spPr>
        <p:txBody>
          <a:bodyPr/>
          <a:lstStyle/>
          <a:p>
            <a:pPr marL="0" indent="0">
              <a:buNone/>
            </a:pPr>
            <a:r>
              <a:rPr lang="en-US" sz="3200" dirty="0">
                <a:solidFill>
                  <a:srgbClr val="005CAB"/>
                </a:solidFill>
              </a:rPr>
              <a:t>JobScan.co</a:t>
            </a:r>
          </a:p>
          <a:p>
            <a:pPr marL="0" indent="0">
              <a:buNone/>
            </a:pPr>
            <a:r>
              <a:rPr lang="en-US" sz="3200" dirty="0">
                <a:solidFill>
                  <a:srgbClr val="005CAB"/>
                </a:solidFill>
              </a:rPr>
              <a:t>TagCrowd.com</a:t>
            </a:r>
          </a:p>
        </p:txBody>
      </p:sp>
      <p:pic>
        <p:nvPicPr>
          <p:cNvPr id="7" name="Picture 6" descr="A close up of a sign&#10;&#10;Description automatically generated">
            <a:extLst>
              <a:ext uri="{FF2B5EF4-FFF2-40B4-BE49-F238E27FC236}">
                <a16:creationId xmlns:a16="http://schemas.microsoft.com/office/drawing/2014/main" id="{15C67BD2-3574-45C4-8881-FBD3F56AAF86}"/>
              </a:ext>
            </a:extLst>
          </p:cNvPr>
          <p:cNvPicPr>
            <a:picLocks noChangeAspect="1"/>
          </p:cNvPicPr>
          <p:nvPr/>
        </p:nvPicPr>
        <p:blipFill rotWithShape="1">
          <a:blip r:embed="rId3">
            <a:extLst>
              <a:ext uri="{28A0092B-C50C-407E-A947-70E740481C1C}">
                <a14:useLocalDpi xmlns:a14="http://schemas.microsoft.com/office/drawing/2010/main" val="0"/>
              </a:ext>
            </a:extLst>
          </a:blip>
          <a:srcRect l="42474"/>
          <a:stretch/>
        </p:blipFill>
        <p:spPr>
          <a:xfrm>
            <a:off x="5110750" y="1568054"/>
            <a:ext cx="5077327" cy="4970858"/>
          </a:xfrm>
          <a:prstGeom prst="rect">
            <a:avLst/>
          </a:prstGeom>
        </p:spPr>
      </p:pic>
    </p:spTree>
    <p:extLst>
      <p:ext uri="{BB962C8B-B14F-4D97-AF65-F5344CB8AC3E}">
        <p14:creationId xmlns:p14="http://schemas.microsoft.com/office/powerpoint/2010/main" val="218356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D0C9F3-F188-43F6-BBA6-4EE5A554D41D}"/>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4EE804DD-C12B-431B-BCE9-02CC22FC8223}"/>
              </a:ext>
            </a:extLst>
          </p:cNvPr>
          <p:cNvSpPr>
            <a:spLocks noGrp="1"/>
          </p:cNvSpPr>
          <p:nvPr>
            <p:ph type="title"/>
          </p:nvPr>
        </p:nvSpPr>
        <p:spPr/>
        <p:txBody>
          <a:bodyPr/>
          <a:lstStyle/>
          <a:p>
            <a:r>
              <a:rPr lang="en-US" dirty="0"/>
              <a:t>Cover Letter Outline</a:t>
            </a:r>
          </a:p>
        </p:txBody>
      </p:sp>
      <p:sp>
        <p:nvSpPr>
          <p:cNvPr id="4" name="Text Placeholder 3">
            <a:extLst>
              <a:ext uri="{FF2B5EF4-FFF2-40B4-BE49-F238E27FC236}">
                <a16:creationId xmlns:a16="http://schemas.microsoft.com/office/drawing/2014/main" id="{59FDE53B-BE54-432C-B5A8-71E5B2D32CBF}"/>
              </a:ext>
            </a:extLst>
          </p:cNvPr>
          <p:cNvSpPr>
            <a:spLocks noGrp="1"/>
          </p:cNvSpPr>
          <p:nvPr>
            <p:ph type="body" sz="quarter" idx="11"/>
          </p:nvPr>
        </p:nvSpPr>
        <p:spPr>
          <a:xfrm>
            <a:off x="686594" y="1548606"/>
            <a:ext cx="10818812" cy="3760787"/>
          </a:xfrm>
        </p:spPr>
        <p:txBody>
          <a:bodyPr/>
          <a:lstStyle/>
          <a:p>
            <a:pPr marL="226695" indent="-226695"/>
            <a:r>
              <a:rPr lang="en-US" sz="2000" b="1" dirty="0">
                <a:solidFill>
                  <a:srgbClr val="005CAB"/>
                </a:solidFill>
                <a:ea typeface="ヒラギノ角ゴ Pro W3"/>
              </a:rPr>
              <a:t>First Paragraph: </a:t>
            </a:r>
            <a:r>
              <a:rPr lang="en-US" sz="2000" dirty="0">
                <a:solidFill>
                  <a:srgbClr val="005CAB"/>
                </a:solidFill>
                <a:ea typeface="ヒラギノ角ゴ Pro W3"/>
              </a:rPr>
              <a:t>Your ad for an Administrative Assistant on CareerForceMN.com on _______ caught my attention. As a recent graduate, I have the up-to-date skills you are looking for, as you can see from my resume.</a:t>
            </a:r>
            <a:endParaRPr lang="en-US" sz="2000" dirty="0">
              <a:solidFill>
                <a:srgbClr val="005CAB"/>
              </a:solidFill>
              <a:ea typeface="ヒラギノ角ゴ Pro W3"/>
              <a:cs typeface="Arial"/>
            </a:endParaRPr>
          </a:p>
          <a:p>
            <a:pPr marL="226695" indent="-226695"/>
            <a:r>
              <a:rPr lang="en-US" sz="2000" b="1" dirty="0">
                <a:solidFill>
                  <a:srgbClr val="005CAB"/>
                </a:solidFill>
                <a:ea typeface="ヒラギノ角ゴ Pro W3"/>
              </a:rPr>
              <a:t>Second Paragraph: </a:t>
            </a:r>
            <a:r>
              <a:rPr lang="en-US" sz="2000" dirty="0">
                <a:solidFill>
                  <a:srgbClr val="005CAB"/>
                </a:solidFill>
                <a:ea typeface="ヒラギノ角ゴ Pro W3"/>
              </a:rPr>
              <a:t>Allina Health has an excellent reputation as a quality health care provider and my skills are a great match for your requirements. I recently completed a FT Internship with Children's </a:t>
            </a:r>
            <a:r>
              <a:rPr lang="en-US" sz="2000" dirty="0" err="1">
                <a:solidFill>
                  <a:srgbClr val="005CAB"/>
                </a:solidFill>
                <a:ea typeface="ヒラギノ角ゴ Pro W3"/>
              </a:rPr>
              <a:t>HeartLink</a:t>
            </a:r>
            <a:r>
              <a:rPr lang="en-US" sz="2000" dirty="0">
                <a:solidFill>
                  <a:srgbClr val="005CAB"/>
                </a:solidFill>
                <a:ea typeface="ヒラギノ角ゴ Pro W3"/>
              </a:rPr>
              <a:t> where I successfully performed a variety of administrative work including: answering a multiline phone; assisting clients with questions; scheduling appointments; and maintaining a client database. My PowerPoint and Excel skills helped in supporting the Director of Nursing.  </a:t>
            </a:r>
            <a:endParaRPr lang="en-US" sz="2000" dirty="0">
              <a:solidFill>
                <a:srgbClr val="005CAB"/>
              </a:solidFill>
              <a:cs typeface="Arial"/>
            </a:endParaRPr>
          </a:p>
          <a:p>
            <a:pPr marL="226695" indent="-226695"/>
            <a:r>
              <a:rPr lang="en-US" sz="2000" b="1" dirty="0">
                <a:solidFill>
                  <a:srgbClr val="005CAB"/>
                </a:solidFill>
              </a:rPr>
              <a:t>Third Paragraph: </a:t>
            </a:r>
            <a:r>
              <a:rPr lang="en-US" sz="2000" dirty="0">
                <a:solidFill>
                  <a:srgbClr val="005CAB"/>
                </a:solidFill>
              </a:rPr>
              <a:t>I am very interested in discussing how my qualifications would benefit Allina Health. Thank you for your time and consideration. I look forward to hearing from you soon.</a:t>
            </a:r>
            <a:endParaRPr lang="en-US" sz="2000" dirty="0">
              <a:solidFill>
                <a:srgbClr val="005CAB"/>
              </a:solidFill>
              <a:cs typeface="Arial"/>
            </a:endParaRPr>
          </a:p>
          <a:p>
            <a:pPr marL="226695" indent="-226695"/>
            <a:r>
              <a:rPr lang="en-US" sz="2000" dirty="0">
                <a:solidFill>
                  <a:srgbClr val="005CAB"/>
                </a:solidFill>
                <a:ea typeface="ヒラギノ角ゴ Pro W3"/>
              </a:rPr>
              <a:t>Sincerely,	</a:t>
            </a:r>
            <a:endParaRPr lang="en-US" sz="2000" dirty="0">
              <a:solidFill>
                <a:srgbClr val="005CAB"/>
              </a:solidFill>
              <a:ea typeface="ヒラギノ角ゴ Pro W3"/>
              <a:cs typeface="Arial"/>
            </a:endParaRPr>
          </a:p>
          <a:p>
            <a:pPr marL="226695" indent="-226695"/>
            <a:endParaRPr lang="en-US" sz="2000" dirty="0">
              <a:cs typeface="Arial"/>
            </a:endParaRPr>
          </a:p>
        </p:txBody>
      </p:sp>
    </p:spTree>
    <p:extLst>
      <p:ext uri="{BB962C8B-B14F-4D97-AF65-F5344CB8AC3E}">
        <p14:creationId xmlns:p14="http://schemas.microsoft.com/office/powerpoint/2010/main" val="267117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 climbing a career ladder">
            <a:extLst>
              <a:ext uri="{FF2B5EF4-FFF2-40B4-BE49-F238E27FC236}">
                <a16:creationId xmlns:a16="http://schemas.microsoft.com/office/drawing/2014/main" id="{7D780A1C-66F1-4256-B6F6-B14083930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1" y="1292155"/>
            <a:ext cx="3764203" cy="5765877"/>
          </a:xfrm>
          <a:prstGeom prst="rect">
            <a:avLst/>
          </a:prstGeom>
        </p:spPr>
      </p:pic>
      <p:sp>
        <p:nvSpPr>
          <p:cNvPr id="2" name="Footer Placeholder 1">
            <a:extLst>
              <a:ext uri="{FF2B5EF4-FFF2-40B4-BE49-F238E27FC236}">
                <a16:creationId xmlns:a16="http://schemas.microsoft.com/office/drawing/2014/main" id="{292A7C9B-E2A6-4F5E-94A7-E105B7F73436}"/>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74F49432-A91D-4B7B-9ACE-B5EAA3A7387C}"/>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8256AD4B-E1C8-4CF7-9AAF-7FA4C5A7EC26}"/>
              </a:ext>
            </a:extLst>
          </p:cNvPr>
          <p:cNvSpPr>
            <a:spLocks noGrp="1"/>
          </p:cNvSpPr>
          <p:nvPr>
            <p:ph type="body" sz="quarter" idx="11"/>
          </p:nvPr>
        </p:nvSpPr>
        <p:spPr>
          <a:xfrm>
            <a:off x="838200" y="1700213"/>
            <a:ext cx="4322762" cy="3760787"/>
          </a:xfrm>
        </p:spPr>
        <p:txBody>
          <a:bodyPr/>
          <a:lstStyle/>
          <a:p>
            <a:r>
              <a:rPr lang="en-US" sz="3200" dirty="0">
                <a:solidFill>
                  <a:srgbClr val="005CAB"/>
                </a:solidFill>
              </a:rPr>
              <a:t>Review resume again</a:t>
            </a:r>
          </a:p>
          <a:p>
            <a:r>
              <a:rPr lang="en-US" sz="3200" dirty="0">
                <a:solidFill>
                  <a:srgbClr val="005CAB"/>
                </a:solidFill>
              </a:rPr>
              <a:t>Have you included everything?</a:t>
            </a:r>
          </a:p>
          <a:p>
            <a:r>
              <a:rPr lang="en-US" sz="3200" dirty="0">
                <a:solidFill>
                  <a:srgbClr val="005CAB"/>
                </a:solidFill>
              </a:rPr>
              <a:t>Run through electronic checking tools</a:t>
            </a:r>
          </a:p>
          <a:p>
            <a:r>
              <a:rPr lang="en-US" sz="3200" dirty="0">
                <a:solidFill>
                  <a:srgbClr val="005CAB"/>
                </a:solidFill>
              </a:rPr>
              <a:t>Ask someone to proof it one last time</a:t>
            </a:r>
          </a:p>
        </p:txBody>
      </p:sp>
    </p:spTree>
    <p:extLst>
      <p:ext uri="{BB962C8B-B14F-4D97-AF65-F5344CB8AC3E}">
        <p14:creationId xmlns:p14="http://schemas.microsoft.com/office/powerpoint/2010/main" val="2501472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74C321-6C05-4ECD-B184-6814906D3490}"/>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75C66FDD-5A91-4021-BB32-2E05FA8BB0A1}"/>
              </a:ext>
            </a:extLst>
          </p:cNvPr>
          <p:cNvSpPr>
            <a:spLocks noGrp="1"/>
          </p:cNvSpPr>
          <p:nvPr>
            <p:ph type="title"/>
          </p:nvPr>
        </p:nvSpPr>
        <p:spPr/>
        <p:txBody>
          <a:bodyPr/>
          <a:lstStyle/>
          <a:p>
            <a:r>
              <a:rPr lang="en-US" dirty="0"/>
              <a:t>CareerForce Services</a:t>
            </a:r>
          </a:p>
        </p:txBody>
      </p:sp>
      <p:sp>
        <p:nvSpPr>
          <p:cNvPr id="4" name="Text Placeholder 3">
            <a:extLst>
              <a:ext uri="{FF2B5EF4-FFF2-40B4-BE49-F238E27FC236}">
                <a16:creationId xmlns:a16="http://schemas.microsoft.com/office/drawing/2014/main" id="{A878C06C-99E2-4119-9C43-16A9BDE26E9C}"/>
              </a:ext>
            </a:extLst>
          </p:cNvPr>
          <p:cNvSpPr>
            <a:spLocks noGrp="1"/>
          </p:cNvSpPr>
          <p:nvPr>
            <p:ph type="body" sz="quarter" idx="11"/>
          </p:nvPr>
        </p:nvSpPr>
        <p:spPr>
          <a:xfrm>
            <a:off x="7286628" y="1818116"/>
            <a:ext cx="6602412" cy="4580051"/>
          </a:xfrm>
        </p:spPr>
        <p:txBody>
          <a:bodyPr/>
          <a:lstStyle/>
          <a:p>
            <a:pPr marL="226695" indent="-226695"/>
            <a:r>
              <a:rPr lang="en-US" sz="3200" dirty="0">
                <a:solidFill>
                  <a:srgbClr val="005CAB"/>
                </a:solidFill>
              </a:rPr>
              <a:t>One-on-One Coaching</a:t>
            </a:r>
            <a:endParaRPr lang="en-US"/>
          </a:p>
          <a:p>
            <a:pPr marL="226695" indent="-226695"/>
            <a:r>
              <a:rPr lang="en-US" sz="3200" dirty="0">
                <a:solidFill>
                  <a:srgbClr val="005CAB"/>
                </a:solidFill>
              </a:rPr>
              <a:t>Workshops</a:t>
            </a:r>
            <a:endParaRPr lang="en-US" sz="3200" dirty="0">
              <a:solidFill>
                <a:srgbClr val="005CAB"/>
              </a:solidFill>
              <a:cs typeface="Arial"/>
            </a:endParaRPr>
          </a:p>
          <a:p>
            <a:pPr marL="226695" indent="-226695"/>
            <a:r>
              <a:rPr lang="en-US" sz="3200" dirty="0">
                <a:solidFill>
                  <a:srgbClr val="005CAB"/>
                </a:solidFill>
              </a:rPr>
              <a:t>Networking Groups</a:t>
            </a:r>
            <a:endParaRPr lang="en-US" sz="3200" dirty="0">
              <a:solidFill>
                <a:srgbClr val="005CAB"/>
              </a:solidFill>
              <a:cs typeface="Arial"/>
            </a:endParaRPr>
          </a:p>
          <a:p>
            <a:pPr marL="226695" indent="-226695"/>
            <a:r>
              <a:rPr lang="en-US" sz="3200" dirty="0">
                <a:solidFill>
                  <a:srgbClr val="005CAB"/>
                </a:solidFill>
                <a:ea typeface="ヒラギノ角ゴ Pro W3"/>
              </a:rPr>
              <a:t>Hiring Events</a:t>
            </a:r>
            <a:endParaRPr lang="en-US" sz="3200" dirty="0">
              <a:solidFill>
                <a:srgbClr val="005CAB"/>
              </a:solidFill>
              <a:ea typeface="ヒラギノ角ゴ Pro W3"/>
              <a:cs typeface="Arial"/>
            </a:endParaRPr>
          </a:p>
          <a:p>
            <a:pPr marL="226695" indent="-226695"/>
            <a:r>
              <a:rPr lang="en-US" sz="3200" dirty="0">
                <a:solidFill>
                  <a:srgbClr val="005CAB"/>
                </a:solidFill>
              </a:rPr>
              <a:t>Virtual Services</a:t>
            </a:r>
            <a:endParaRPr lang="en-US" sz="3200" dirty="0">
              <a:solidFill>
                <a:srgbClr val="005CAB"/>
              </a:solidFill>
              <a:cs typeface="Arial"/>
            </a:endParaRPr>
          </a:p>
        </p:txBody>
      </p:sp>
      <p:pic>
        <p:nvPicPr>
          <p:cNvPr id="7" name="Picture 6">
            <a:extLst>
              <a:ext uri="{FF2B5EF4-FFF2-40B4-BE49-F238E27FC236}">
                <a16:creationId xmlns:a16="http://schemas.microsoft.com/office/drawing/2014/main" id="{E76B2BE2-9B63-43F5-A540-F857FFC7BA2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88756"/>
            <a:ext cx="7186613" cy="5601965"/>
          </a:xfrm>
          <a:prstGeom prst="rect">
            <a:avLst/>
          </a:prstGeom>
        </p:spPr>
      </p:pic>
    </p:spTree>
    <p:extLst>
      <p:ext uri="{BB962C8B-B14F-4D97-AF65-F5344CB8AC3E}">
        <p14:creationId xmlns:p14="http://schemas.microsoft.com/office/powerpoint/2010/main" val="43460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5D925F4-7A29-4E8A-BE21-0F18C1C511EA}"/>
              </a:ext>
            </a:extLst>
          </p:cNvPr>
          <p:cNvSpPr>
            <a:spLocks noGrp="1"/>
          </p:cNvSpPr>
          <p:nvPr>
            <p:ph type="ftr" sz="quarter" idx="15"/>
          </p:nvPr>
        </p:nvSpPr>
        <p:spPr/>
        <p:txBody>
          <a:bodyPr/>
          <a:lstStyle/>
          <a:p>
            <a:pPr>
              <a:defRPr/>
            </a:pPr>
            <a:r>
              <a:rPr lang="en-US"/>
              <a:t>CareerForceMN.com</a:t>
            </a:r>
            <a:endParaRPr lang="en-US" dirty="0"/>
          </a:p>
        </p:txBody>
      </p:sp>
      <p:sp>
        <p:nvSpPr>
          <p:cNvPr id="4" name="Title 3">
            <a:extLst>
              <a:ext uri="{FF2B5EF4-FFF2-40B4-BE49-F238E27FC236}">
                <a16:creationId xmlns:a16="http://schemas.microsoft.com/office/drawing/2014/main" id="{306DD0C8-88EE-4AB7-9DDB-1CB2D1447C6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604642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376EE69-06C1-4D68-A53C-D9011C7B50C2}"/>
              </a:ext>
            </a:extLst>
          </p:cNvPr>
          <p:cNvSpPr>
            <a:spLocks noGrp="1"/>
          </p:cNvSpPr>
          <p:nvPr>
            <p:ph type="title"/>
          </p:nvPr>
        </p:nvSpPr>
        <p:spPr>
          <a:xfrm>
            <a:off x="838200" y="2212733"/>
            <a:ext cx="10515600" cy="1472163"/>
          </a:xfrm>
        </p:spPr>
        <p:txBody>
          <a:bodyPr/>
          <a:lstStyle/>
          <a:p>
            <a:r>
              <a:rPr lang="en-US" dirty="0"/>
              <a:t>Thank You!</a:t>
            </a:r>
          </a:p>
        </p:txBody>
      </p:sp>
      <p:sp>
        <p:nvSpPr>
          <p:cNvPr id="8" name="Text Placeholder 5">
            <a:extLst>
              <a:ext uri="{FF2B5EF4-FFF2-40B4-BE49-F238E27FC236}">
                <a16:creationId xmlns:a16="http://schemas.microsoft.com/office/drawing/2014/main" id="{811706B4-EE2A-4F05-92FB-AFAAE28ABF75}"/>
              </a:ext>
            </a:extLst>
          </p:cNvPr>
          <p:cNvSpPr>
            <a:spLocks noGrp="1"/>
          </p:cNvSpPr>
          <p:nvPr>
            <p:ph type="body" sz="quarter" idx="13"/>
          </p:nvPr>
        </p:nvSpPr>
        <p:spPr>
          <a:xfrm>
            <a:off x="838200" y="3684897"/>
            <a:ext cx="10515600" cy="2517600"/>
          </a:xfrm>
        </p:spPr>
        <p:txBody>
          <a:bodyPr/>
          <a:lstStyle/>
          <a:p>
            <a:r>
              <a:rPr lang="en-US" dirty="0">
                <a:solidFill>
                  <a:srgbClr val="FF0000"/>
                </a:solidFill>
                <a:ea typeface="ヒラギノ角ゴ Pro W3"/>
              </a:rPr>
              <a:t>First Name Last Name</a:t>
            </a:r>
            <a:endParaRPr lang="en-US" dirty="0">
              <a:solidFill>
                <a:srgbClr val="FF0000"/>
              </a:solidFill>
              <a:ea typeface="ヒラギノ角ゴ Pro W3"/>
              <a:cs typeface="Arial"/>
            </a:endParaRPr>
          </a:p>
          <a:p>
            <a:r>
              <a:rPr lang="en-US" dirty="0">
                <a:solidFill>
                  <a:srgbClr val="FF0000"/>
                </a:solidFill>
                <a:ea typeface="ヒラギノ角ゴ Pro W3"/>
              </a:rPr>
              <a:t>Email address you might want to share with the class</a:t>
            </a:r>
            <a:endParaRPr lang="en-US" dirty="0">
              <a:solidFill>
                <a:srgbClr val="FF0000"/>
              </a:solidFill>
              <a:ea typeface="ヒラギノ角ゴ Pro W3"/>
              <a:cs typeface="Arial"/>
            </a:endParaRPr>
          </a:p>
          <a:p>
            <a:r>
              <a:rPr lang="en-US" b="1" dirty="0"/>
              <a:t>CareerForceMN.com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0F564C-F672-4D66-9501-6DE03E68AC06}"/>
              </a:ext>
            </a:extLst>
          </p:cNvPr>
          <p:cNvSpPr>
            <a:spLocks noGrp="1"/>
          </p:cNvSpPr>
          <p:nvPr>
            <p:ph type="body" sz="quarter" idx="16"/>
          </p:nvPr>
        </p:nvSpPr>
        <p:spPr>
          <a:xfrm>
            <a:off x="597353" y="2613948"/>
            <a:ext cx="9618210" cy="3458239"/>
          </a:xfrm>
        </p:spPr>
        <p:txBody>
          <a:bodyPr numCol="2" anchor="t"/>
          <a:lstStyle/>
          <a:p>
            <a:pPr marL="457200" indent="-457200">
              <a:buFont typeface="Arial" panose="020B0604020202020204" pitchFamily="34" charset="0"/>
              <a:buChar char="•"/>
            </a:pPr>
            <a:r>
              <a:rPr lang="en-US" sz="3200" b="1" dirty="0">
                <a:solidFill>
                  <a:srgbClr val="005CAB"/>
                </a:solidFill>
              </a:rPr>
              <a:t>A Good Resume</a:t>
            </a:r>
          </a:p>
          <a:p>
            <a:pPr marL="457200" indent="-457200">
              <a:buFont typeface="Arial" panose="020B0604020202020204" pitchFamily="34" charset="0"/>
              <a:buChar char="•"/>
            </a:pPr>
            <a:r>
              <a:rPr lang="en-US" sz="3200" b="1" dirty="0">
                <a:solidFill>
                  <a:srgbClr val="005CAB"/>
                </a:solidFill>
              </a:rPr>
              <a:t>Best Practices</a:t>
            </a:r>
          </a:p>
          <a:p>
            <a:pPr marL="457200" indent="-457200">
              <a:buFont typeface="Arial" panose="020B0604020202020204" pitchFamily="34" charset="0"/>
              <a:buChar char="•"/>
            </a:pPr>
            <a:r>
              <a:rPr lang="en-US" sz="3200" b="1" dirty="0">
                <a:solidFill>
                  <a:srgbClr val="005CAB"/>
                </a:solidFill>
              </a:rPr>
              <a:t>Formats</a:t>
            </a:r>
          </a:p>
          <a:p>
            <a:pPr marL="457200" indent="-457200">
              <a:buFont typeface="Arial" panose="020B0604020202020204" pitchFamily="34" charset="0"/>
              <a:buChar char="•"/>
            </a:pPr>
            <a:r>
              <a:rPr lang="en-US" sz="3200" b="1" dirty="0">
                <a:solidFill>
                  <a:srgbClr val="005CAB"/>
                </a:solidFill>
              </a:rPr>
              <a:t>Targeting Resumes</a:t>
            </a:r>
          </a:p>
          <a:p>
            <a:pPr marL="457200" indent="-457200">
              <a:buFont typeface="Arial" panose="020B0604020202020204" pitchFamily="34" charset="0"/>
              <a:buChar char="•"/>
            </a:pPr>
            <a:r>
              <a:rPr lang="en-US" sz="3200" b="1" dirty="0">
                <a:solidFill>
                  <a:srgbClr val="005CAB"/>
                </a:solidFill>
              </a:rPr>
              <a:t>Skills</a:t>
            </a:r>
          </a:p>
          <a:p>
            <a:pPr marL="457200" indent="-457200">
              <a:buFont typeface="Arial" panose="020B0604020202020204" pitchFamily="34" charset="0"/>
              <a:buChar char="•"/>
            </a:pPr>
            <a:r>
              <a:rPr lang="en-US" sz="3200" b="1" dirty="0">
                <a:solidFill>
                  <a:srgbClr val="005CAB"/>
                </a:solidFill>
              </a:rPr>
              <a:t>The 4 Sections</a:t>
            </a:r>
          </a:p>
          <a:p>
            <a:pPr marL="457200" indent="-457200">
              <a:buFont typeface="Arial" panose="020B0604020202020204" pitchFamily="34" charset="0"/>
              <a:buChar char="•"/>
            </a:pPr>
            <a:r>
              <a:rPr lang="en-US" sz="3200" b="1" dirty="0">
                <a:solidFill>
                  <a:srgbClr val="005CAB"/>
                </a:solidFill>
              </a:rPr>
              <a:t>File Formats</a:t>
            </a:r>
          </a:p>
          <a:p>
            <a:pPr marL="457200" indent="-457200">
              <a:buFont typeface="Arial" panose="020B0604020202020204" pitchFamily="34" charset="0"/>
              <a:buChar char="•"/>
            </a:pPr>
            <a:r>
              <a:rPr lang="en-US" sz="3200" b="1" dirty="0">
                <a:solidFill>
                  <a:srgbClr val="005CAB"/>
                </a:solidFill>
              </a:rPr>
              <a:t>Test it</a:t>
            </a:r>
          </a:p>
          <a:p>
            <a:pPr marL="457200" indent="-457200">
              <a:buFont typeface="Arial" panose="020B0604020202020204" pitchFamily="34" charset="0"/>
              <a:buChar char="•"/>
            </a:pPr>
            <a:r>
              <a:rPr lang="en-US" sz="3200" b="1" dirty="0">
                <a:solidFill>
                  <a:srgbClr val="005CAB"/>
                </a:solidFill>
              </a:rPr>
              <a:t>Cover Letters</a:t>
            </a:r>
          </a:p>
          <a:p>
            <a:pPr marL="457200" indent="-457200">
              <a:buFont typeface="Arial" panose="020B0604020202020204" pitchFamily="34" charset="0"/>
              <a:buChar char="•"/>
            </a:pPr>
            <a:r>
              <a:rPr lang="en-US" sz="3200" b="1" dirty="0">
                <a:solidFill>
                  <a:srgbClr val="005CAB"/>
                </a:solidFill>
              </a:rPr>
              <a:t>Next Steps</a:t>
            </a:r>
          </a:p>
          <a:p>
            <a:endParaRPr lang="en-US" dirty="0"/>
          </a:p>
        </p:txBody>
      </p:sp>
      <p:sp>
        <p:nvSpPr>
          <p:cNvPr id="2" name="Footer Placeholder 1">
            <a:extLst>
              <a:ext uri="{FF2B5EF4-FFF2-40B4-BE49-F238E27FC236}">
                <a16:creationId xmlns:a16="http://schemas.microsoft.com/office/drawing/2014/main" id="{EBFE263D-6D9C-4640-BCD9-4538967D3678}"/>
              </a:ext>
            </a:extLst>
          </p:cNvPr>
          <p:cNvSpPr>
            <a:spLocks noGrp="1"/>
          </p:cNvSpPr>
          <p:nvPr>
            <p:ph type="ftr" sz="quarter" idx="19"/>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E915696A-2D84-4BFF-B7F1-2BA1B06C76EE}"/>
              </a:ext>
            </a:extLst>
          </p:cNvPr>
          <p:cNvSpPr>
            <a:spLocks noGrp="1"/>
          </p:cNvSpPr>
          <p:nvPr>
            <p:ph type="title"/>
          </p:nvPr>
        </p:nvSpPr>
        <p:spPr/>
        <p:txBody>
          <a:bodyPr/>
          <a:lstStyle/>
          <a:p>
            <a:r>
              <a:rPr lang="en-US" dirty="0"/>
              <a:t>Agenda</a:t>
            </a:r>
          </a:p>
        </p:txBody>
      </p:sp>
      <p:pic>
        <p:nvPicPr>
          <p:cNvPr id="5" name="Picture 4">
            <a:extLst>
              <a:ext uri="{FF2B5EF4-FFF2-40B4-BE49-F238E27FC236}">
                <a16:creationId xmlns:a16="http://schemas.microsoft.com/office/drawing/2014/main" id="{C840A44C-E169-4333-8D53-B6B3DC07A9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293" y="273319"/>
            <a:ext cx="6559307" cy="1639827"/>
          </a:xfrm>
          <a:prstGeom prst="rect">
            <a:avLst/>
          </a:prstGeom>
        </p:spPr>
      </p:pic>
    </p:spTree>
    <p:extLst>
      <p:ext uri="{BB962C8B-B14F-4D97-AF65-F5344CB8AC3E}">
        <p14:creationId xmlns:p14="http://schemas.microsoft.com/office/powerpoint/2010/main" val="305930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F31049-C5FE-445B-9569-7ED3DF7F44D6}"/>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BA7DCABF-BC52-47A2-8635-98B43B11BAB5}"/>
              </a:ext>
            </a:extLst>
          </p:cNvPr>
          <p:cNvSpPr>
            <a:spLocks noGrp="1"/>
          </p:cNvSpPr>
          <p:nvPr>
            <p:ph type="title"/>
          </p:nvPr>
        </p:nvSpPr>
        <p:spPr/>
        <p:txBody>
          <a:bodyPr/>
          <a:lstStyle/>
          <a:p>
            <a:r>
              <a:rPr lang="en-US" dirty="0"/>
              <a:t>Many Ways to Compose a Resume</a:t>
            </a:r>
          </a:p>
        </p:txBody>
      </p:sp>
      <p:sp>
        <p:nvSpPr>
          <p:cNvPr id="4" name="Text Placeholder 3">
            <a:extLst>
              <a:ext uri="{FF2B5EF4-FFF2-40B4-BE49-F238E27FC236}">
                <a16:creationId xmlns:a16="http://schemas.microsoft.com/office/drawing/2014/main" id="{7E4D02B9-655F-4726-AF40-AE44C313790E}"/>
              </a:ext>
            </a:extLst>
          </p:cNvPr>
          <p:cNvSpPr>
            <a:spLocks noGrp="1"/>
          </p:cNvSpPr>
          <p:nvPr>
            <p:ph type="body" sz="quarter" idx="11"/>
          </p:nvPr>
        </p:nvSpPr>
        <p:spPr>
          <a:xfrm>
            <a:off x="608013" y="1857376"/>
            <a:ext cx="4092575" cy="4614862"/>
          </a:xfrm>
        </p:spPr>
        <p:txBody>
          <a:bodyPr/>
          <a:lstStyle/>
          <a:p>
            <a:pPr marL="342900" indent="-342900">
              <a:buClr>
                <a:srgbClr val="005CAB"/>
              </a:buClr>
            </a:pPr>
            <a:r>
              <a:rPr lang="en-US" sz="3200" dirty="0">
                <a:solidFill>
                  <a:srgbClr val="005CAB"/>
                </a:solidFill>
              </a:rPr>
              <a:t>Everyone has an opinion</a:t>
            </a:r>
          </a:p>
          <a:p>
            <a:pPr marL="342900" indent="-342900">
              <a:buClr>
                <a:srgbClr val="005CAB"/>
              </a:buClr>
            </a:pPr>
            <a:r>
              <a:rPr lang="en-US" sz="3200" dirty="0">
                <a:solidFill>
                  <a:srgbClr val="005CAB"/>
                </a:solidFill>
              </a:rPr>
              <a:t>There is no single “right” way</a:t>
            </a:r>
          </a:p>
          <a:p>
            <a:pPr marL="0" indent="0">
              <a:buNone/>
            </a:pPr>
            <a:endParaRPr lang="en-US" dirty="0"/>
          </a:p>
        </p:txBody>
      </p:sp>
      <p:pic>
        <p:nvPicPr>
          <p:cNvPr id="11" name="Picture 10" descr="A picture of a resume">
            <a:extLst>
              <a:ext uri="{FF2B5EF4-FFF2-40B4-BE49-F238E27FC236}">
                <a16:creationId xmlns:a16="http://schemas.microsoft.com/office/drawing/2014/main" id="{DC1CB387-7C66-4894-8465-49C5FCD1D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513" y="1857376"/>
            <a:ext cx="6610794" cy="4386262"/>
          </a:xfrm>
          <a:prstGeom prst="rect">
            <a:avLst/>
          </a:prstGeom>
        </p:spPr>
      </p:pic>
    </p:spTree>
    <p:extLst>
      <p:ext uri="{BB962C8B-B14F-4D97-AF65-F5344CB8AC3E}">
        <p14:creationId xmlns:p14="http://schemas.microsoft.com/office/powerpoint/2010/main" val="338361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of a woman shaking hands at the start of her interview">
            <a:extLst>
              <a:ext uri="{FF2B5EF4-FFF2-40B4-BE49-F238E27FC236}">
                <a16:creationId xmlns:a16="http://schemas.microsoft.com/office/drawing/2014/main" id="{5DD29A6F-931C-45DB-8E9E-40CE3F130668}"/>
              </a:ext>
            </a:extLst>
          </p:cNvPr>
          <p:cNvPicPr>
            <a:picLocks noChangeAspect="1"/>
          </p:cNvPicPr>
          <p:nvPr/>
        </p:nvPicPr>
        <p:blipFill rotWithShape="1">
          <a:blip r:embed="rId3">
            <a:extLst>
              <a:ext uri="{28A0092B-C50C-407E-A947-70E740481C1C}">
                <a14:useLocalDpi xmlns:a14="http://schemas.microsoft.com/office/drawing/2010/main" val="0"/>
              </a:ext>
            </a:extLst>
          </a:blip>
          <a:srcRect l="-18302" r="6262"/>
          <a:stretch/>
        </p:blipFill>
        <p:spPr>
          <a:xfrm>
            <a:off x="-2509004" y="1270667"/>
            <a:ext cx="14841510" cy="5825112"/>
          </a:xfrm>
          <a:prstGeom prst="rect">
            <a:avLst/>
          </a:prstGeom>
        </p:spPr>
      </p:pic>
      <p:sp>
        <p:nvSpPr>
          <p:cNvPr id="8" name="Title 7">
            <a:extLst>
              <a:ext uri="{FF2B5EF4-FFF2-40B4-BE49-F238E27FC236}">
                <a16:creationId xmlns:a16="http://schemas.microsoft.com/office/drawing/2014/main" id="{3A2CE72E-4990-4C01-8E40-FEA144975653}"/>
              </a:ext>
            </a:extLst>
          </p:cNvPr>
          <p:cNvSpPr>
            <a:spLocks noGrp="1"/>
          </p:cNvSpPr>
          <p:nvPr>
            <p:ph type="title"/>
          </p:nvPr>
        </p:nvSpPr>
        <p:spPr/>
        <p:txBody>
          <a:bodyPr/>
          <a:lstStyle/>
          <a:p>
            <a:r>
              <a:rPr lang="en-US" dirty="0"/>
              <a:t>A Good Resume…</a:t>
            </a:r>
          </a:p>
        </p:txBody>
      </p:sp>
      <p:sp>
        <p:nvSpPr>
          <p:cNvPr id="9" name="Text Placeholder 8">
            <a:extLst>
              <a:ext uri="{FF2B5EF4-FFF2-40B4-BE49-F238E27FC236}">
                <a16:creationId xmlns:a16="http://schemas.microsoft.com/office/drawing/2014/main" id="{7356DEB7-8737-4133-894C-90DC2ECBB00F}"/>
              </a:ext>
            </a:extLst>
          </p:cNvPr>
          <p:cNvSpPr>
            <a:spLocks noGrp="1"/>
          </p:cNvSpPr>
          <p:nvPr>
            <p:ph type="body" sz="quarter" idx="11"/>
          </p:nvPr>
        </p:nvSpPr>
        <p:spPr>
          <a:xfrm>
            <a:off x="0" y="5051093"/>
            <a:ext cx="12192000" cy="616857"/>
          </a:xfrm>
        </p:spPr>
        <p:txBody>
          <a:bodyPr/>
          <a:lstStyle/>
          <a:p>
            <a:pPr marL="0" indent="0" algn="ctr">
              <a:buNone/>
            </a:pPr>
            <a:r>
              <a:rPr lang="en-US" sz="5200" b="1" dirty="0">
                <a:solidFill>
                  <a:schemeClr val="bg1"/>
                </a:solidFill>
                <a:latin typeface="Arial" panose="020B0604020202020204" pitchFamily="34" charset="0"/>
                <a:cs typeface="Arial" panose="020B0604020202020204" pitchFamily="34" charset="0"/>
              </a:rPr>
              <a:t>Improves communication and </a:t>
            </a:r>
            <a:br>
              <a:rPr lang="en-US" sz="5200" b="1" dirty="0">
                <a:solidFill>
                  <a:schemeClr val="bg1"/>
                </a:solidFill>
                <a:latin typeface="Arial" panose="020B0604020202020204" pitchFamily="34" charset="0"/>
                <a:cs typeface="Arial" panose="020B0604020202020204" pitchFamily="34" charset="0"/>
              </a:rPr>
            </a:br>
            <a:r>
              <a:rPr lang="en-US" sz="5200" b="1" dirty="0">
                <a:solidFill>
                  <a:schemeClr val="bg1"/>
                </a:solidFill>
                <a:latin typeface="Arial" panose="020B0604020202020204" pitchFamily="34" charset="0"/>
                <a:cs typeface="Arial" panose="020B0604020202020204" pitchFamily="34" charset="0"/>
              </a:rPr>
              <a:t>yields more job interviews</a:t>
            </a:r>
            <a:endParaRPr lang="en-US" sz="5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86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55E009-D470-4541-9846-B402596AAD23}"/>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00A65347-334F-4417-8068-48EFDC9C98F4}"/>
              </a:ext>
            </a:extLst>
          </p:cNvPr>
          <p:cNvSpPr>
            <a:spLocks noGrp="1"/>
          </p:cNvSpPr>
          <p:nvPr>
            <p:ph type="title"/>
          </p:nvPr>
        </p:nvSpPr>
        <p:spPr/>
        <p:txBody>
          <a:bodyPr/>
          <a:lstStyle/>
          <a:p>
            <a:r>
              <a:rPr lang="en-US" dirty="0"/>
              <a:t>Best Practices</a:t>
            </a:r>
          </a:p>
        </p:txBody>
      </p:sp>
      <p:sp>
        <p:nvSpPr>
          <p:cNvPr id="6" name="TextBox 5">
            <a:extLst>
              <a:ext uri="{FF2B5EF4-FFF2-40B4-BE49-F238E27FC236}">
                <a16:creationId xmlns:a16="http://schemas.microsoft.com/office/drawing/2014/main" id="{C6AA46C8-3DC3-4106-98E3-A099545035A9}"/>
              </a:ext>
            </a:extLst>
          </p:cNvPr>
          <p:cNvSpPr txBox="1"/>
          <p:nvPr/>
        </p:nvSpPr>
        <p:spPr>
          <a:xfrm>
            <a:off x="5643563" y="2151727"/>
            <a:ext cx="6015037" cy="353943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rgbClr val="005CAB"/>
                </a:solidFill>
              </a:rPr>
              <a:t>1-2 pages, concise</a:t>
            </a:r>
          </a:p>
          <a:p>
            <a:endParaRPr lang="en-US" sz="3200" dirty="0">
              <a:solidFill>
                <a:srgbClr val="005CAB"/>
              </a:solidFill>
            </a:endParaRPr>
          </a:p>
          <a:p>
            <a:pPr marL="342900" indent="-342900">
              <a:buFont typeface="Arial" panose="020B0604020202020204" pitchFamily="34" charset="0"/>
              <a:buChar char="•"/>
            </a:pPr>
            <a:r>
              <a:rPr lang="en-US" sz="3200" dirty="0">
                <a:solidFill>
                  <a:srgbClr val="005CAB"/>
                </a:solidFill>
              </a:rPr>
              <a:t>Tailored and relevant to the position you are applying for</a:t>
            </a:r>
          </a:p>
          <a:p>
            <a:pPr marL="342900" indent="-342900">
              <a:buFont typeface="Arial" panose="020B0604020202020204" pitchFamily="34" charset="0"/>
              <a:buChar char="•"/>
            </a:pPr>
            <a:endParaRPr lang="en-US" sz="3200" dirty="0">
              <a:solidFill>
                <a:srgbClr val="005CAB"/>
              </a:solidFill>
            </a:endParaRPr>
          </a:p>
          <a:p>
            <a:pPr marL="342900" indent="-342900">
              <a:buFont typeface="Arial" panose="020B0604020202020204" pitchFamily="34" charset="0"/>
              <a:buChar char="•"/>
            </a:pPr>
            <a:r>
              <a:rPr lang="en-US" sz="3200" dirty="0">
                <a:solidFill>
                  <a:srgbClr val="005CAB"/>
                </a:solidFill>
              </a:rPr>
              <a:t>First third of the resume is the most important</a:t>
            </a:r>
          </a:p>
        </p:txBody>
      </p:sp>
      <p:pic>
        <p:nvPicPr>
          <p:cNvPr id="10" name="Picture 9" descr="A close up of a piece of paper&#10;&#10;Description automatically generated">
            <a:extLst>
              <a:ext uri="{FF2B5EF4-FFF2-40B4-BE49-F238E27FC236}">
                <a16:creationId xmlns:a16="http://schemas.microsoft.com/office/drawing/2014/main" id="{CBF342A6-6671-42ED-B9BF-A4B4FA6BC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80743"/>
            <a:ext cx="5172075" cy="5589289"/>
          </a:xfrm>
          <a:prstGeom prst="rect">
            <a:avLst/>
          </a:prstGeom>
        </p:spPr>
      </p:pic>
    </p:spTree>
    <p:extLst>
      <p:ext uri="{BB962C8B-B14F-4D97-AF65-F5344CB8AC3E}">
        <p14:creationId xmlns:p14="http://schemas.microsoft.com/office/powerpoint/2010/main" val="410005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0AAEC4-86DE-436A-8617-0353F1F817B2}"/>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6B114EC1-CE2B-4D56-9D2B-DD56F63E246D}"/>
              </a:ext>
            </a:extLst>
          </p:cNvPr>
          <p:cNvSpPr>
            <a:spLocks noGrp="1"/>
          </p:cNvSpPr>
          <p:nvPr>
            <p:ph type="title"/>
          </p:nvPr>
        </p:nvSpPr>
        <p:spPr/>
        <p:txBody>
          <a:bodyPr/>
          <a:lstStyle/>
          <a:p>
            <a:r>
              <a:rPr lang="en-US" dirty="0"/>
              <a:t>Resume Formats</a:t>
            </a:r>
          </a:p>
        </p:txBody>
      </p:sp>
      <p:sp>
        <p:nvSpPr>
          <p:cNvPr id="4" name="Text Placeholder 3">
            <a:extLst>
              <a:ext uri="{FF2B5EF4-FFF2-40B4-BE49-F238E27FC236}">
                <a16:creationId xmlns:a16="http://schemas.microsoft.com/office/drawing/2014/main" id="{8727D19C-E532-4374-A835-38E0F768E305}"/>
              </a:ext>
            </a:extLst>
          </p:cNvPr>
          <p:cNvSpPr>
            <a:spLocks noGrp="1"/>
          </p:cNvSpPr>
          <p:nvPr>
            <p:ph type="body" sz="quarter" idx="11"/>
          </p:nvPr>
        </p:nvSpPr>
        <p:spPr>
          <a:xfrm>
            <a:off x="4741670" y="1954213"/>
            <a:ext cx="7448550" cy="3760787"/>
          </a:xfrm>
        </p:spPr>
        <p:txBody>
          <a:bodyPr/>
          <a:lstStyle/>
          <a:p>
            <a:pPr marL="0" indent="0">
              <a:buNone/>
            </a:pPr>
            <a:r>
              <a:rPr lang="en-US" sz="3200" b="1" dirty="0">
                <a:solidFill>
                  <a:srgbClr val="3FAE2A"/>
                </a:solidFill>
              </a:rPr>
              <a:t>Chronological</a:t>
            </a:r>
          </a:p>
          <a:p>
            <a:pPr lvl="1"/>
            <a:r>
              <a:rPr lang="en-US" sz="2800" dirty="0">
                <a:solidFill>
                  <a:srgbClr val="005CAB"/>
                </a:solidFill>
              </a:rPr>
              <a:t>Emphasizes work experience</a:t>
            </a:r>
          </a:p>
          <a:p>
            <a:pPr lvl="1"/>
            <a:r>
              <a:rPr lang="en-US" sz="2800" dirty="0">
                <a:solidFill>
                  <a:srgbClr val="005CAB"/>
                </a:solidFill>
              </a:rPr>
              <a:t>Preferred by many employers</a:t>
            </a:r>
          </a:p>
          <a:p>
            <a:pPr marL="0" indent="0">
              <a:buNone/>
            </a:pPr>
            <a:r>
              <a:rPr lang="en-US" sz="3200" b="1" dirty="0">
                <a:solidFill>
                  <a:srgbClr val="3FAE2A"/>
                </a:solidFill>
              </a:rPr>
              <a:t>Combination</a:t>
            </a:r>
          </a:p>
          <a:p>
            <a:pPr lvl="1"/>
            <a:r>
              <a:rPr lang="en-US" sz="2800" dirty="0">
                <a:solidFill>
                  <a:srgbClr val="005CAB"/>
                </a:solidFill>
              </a:rPr>
              <a:t>Helps reduce focus on employment gaps</a:t>
            </a:r>
          </a:p>
          <a:p>
            <a:pPr lvl="1"/>
            <a:r>
              <a:rPr lang="en-US" sz="2800" dirty="0">
                <a:solidFill>
                  <a:srgbClr val="005CAB"/>
                </a:solidFill>
              </a:rPr>
              <a:t>Good for career changers</a:t>
            </a:r>
          </a:p>
        </p:txBody>
      </p:sp>
      <p:pic>
        <p:nvPicPr>
          <p:cNvPr id="7" name="Picture 6" descr="A close up of different resumes">
            <a:extLst>
              <a:ext uri="{FF2B5EF4-FFF2-40B4-BE49-F238E27FC236}">
                <a16:creationId xmlns:a16="http://schemas.microsoft.com/office/drawing/2014/main" id="{C0CCA299-3F9E-4083-857C-4610B987D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699"/>
            <a:ext cx="4607814" cy="5612560"/>
          </a:xfrm>
          <a:prstGeom prst="rect">
            <a:avLst/>
          </a:prstGeom>
        </p:spPr>
      </p:pic>
    </p:spTree>
    <p:extLst>
      <p:ext uri="{BB962C8B-B14F-4D97-AF65-F5344CB8AC3E}">
        <p14:creationId xmlns:p14="http://schemas.microsoft.com/office/powerpoint/2010/main" val="3484712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Target Resumes To Job Postings</a:t>
            </a:r>
          </a:p>
        </p:txBody>
      </p:sp>
      <p:pic>
        <p:nvPicPr>
          <p:cNvPr id="6" name="Picture 5" descr="Arrows hitting a target">
            <a:extLst>
              <a:ext uri="{FF2B5EF4-FFF2-40B4-BE49-F238E27FC236}">
                <a16:creationId xmlns:a16="http://schemas.microsoft.com/office/drawing/2014/main" id="{2FF424CC-47AF-4EF0-BFBB-829B43DE4ECD}"/>
              </a:ext>
            </a:extLst>
          </p:cNvPr>
          <p:cNvPicPr>
            <a:picLocks noChangeAspect="1"/>
          </p:cNvPicPr>
          <p:nvPr/>
        </p:nvPicPr>
        <p:blipFill rotWithShape="1">
          <a:blip r:embed="rId3">
            <a:extLst>
              <a:ext uri="{28A0092B-C50C-407E-A947-70E740481C1C}">
                <a14:useLocalDpi xmlns:a14="http://schemas.microsoft.com/office/drawing/2010/main" val="0"/>
              </a:ext>
            </a:extLst>
          </a:blip>
          <a:srcRect l="-1523" r="-1"/>
          <a:stretch/>
        </p:blipFill>
        <p:spPr>
          <a:xfrm>
            <a:off x="-185738" y="1285879"/>
            <a:ext cx="12377738" cy="5643562"/>
          </a:xfrm>
          <a:prstGeom prst="rect">
            <a:avLst/>
          </a:prstGeom>
        </p:spPr>
      </p:pic>
      <p:sp>
        <p:nvSpPr>
          <p:cNvPr id="5" name="Text Placeholder 3">
            <a:extLst>
              <a:ext uri="{FF2B5EF4-FFF2-40B4-BE49-F238E27FC236}">
                <a16:creationId xmlns:a16="http://schemas.microsoft.com/office/drawing/2014/main" id="{47ACF528-8E5D-4A29-A68C-464D3B20C0F1}"/>
              </a:ext>
            </a:extLst>
          </p:cNvPr>
          <p:cNvSpPr>
            <a:spLocks noGrp="1"/>
          </p:cNvSpPr>
          <p:nvPr>
            <p:ph type="body" sz="quarter" idx="11"/>
          </p:nvPr>
        </p:nvSpPr>
        <p:spPr>
          <a:xfrm>
            <a:off x="325562" y="1811334"/>
            <a:ext cx="7299585" cy="3760787"/>
          </a:xfrm>
        </p:spPr>
        <p:txBody>
          <a:bodyPr/>
          <a:lstStyle/>
          <a:p>
            <a:pPr marL="0" indent="0">
              <a:buNone/>
            </a:pPr>
            <a:r>
              <a:rPr lang="en-US" sz="3200" b="1" dirty="0">
                <a:solidFill>
                  <a:schemeClr val="bg1"/>
                </a:solidFill>
              </a:rPr>
              <a:t>A targeted resume could focus on:</a:t>
            </a:r>
          </a:p>
          <a:p>
            <a:pPr lvl="1"/>
            <a:r>
              <a:rPr lang="en-US" sz="3200" b="1" dirty="0">
                <a:solidFill>
                  <a:schemeClr val="bg1"/>
                </a:solidFill>
              </a:rPr>
              <a:t>A specific job posting</a:t>
            </a:r>
          </a:p>
          <a:p>
            <a:pPr lvl="1"/>
            <a:r>
              <a:rPr lang="en-US" sz="3200" b="1" dirty="0">
                <a:solidFill>
                  <a:schemeClr val="bg1"/>
                </a:solidFill>
              </a:rPr>
              <a:t>An occupation</a:t>
            </a:r>
          </a:p>
          <a:p>
            <a:pPr lvl="1"/>
            <a:r>
              <a:rPr lang="en-US" sz="3200" b="1" dirty="0">
                <a:solidFill>
                  <a:schemeClr val="bg1"/>
                </a:solidFill>
              </a:rPr>
              <a:t>An industry</a:t>
            </a:r>
          </a:p>
          <a:p>
            <a:pPr lvl="1"/>
            <a:r>
              <a:rPr lang="en-US" sz="3200" b="1" dirty="0">
                <a:solidFill>
                  <a:schemeClr val="bg1"/>
                </a:solidFill>
              </a:rPr>
              <a:t>An employer</a:t>
            </a:r>
          </a:p>
        </p:txBody>
      </p:sp>
    </p:spTree>
    <p:extLst>
      <p:ext uri="{BB962C8B-B14F-4D97-AF65-F5344CB8AC3E}">
        <p14:creationId xmlns:p14="http://schemas.microsoft.com/office/powerpoint/2010/main" val="72635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Now You’re The Recruiter</a:t>
            </a:r>
          </a:p>
        </p:txBody>
      </p:sp>
      <p:pic>
        <p:nvPicPr>
          <p:cNvPr id="6" name="Picture 5">
            <a:extLst>
              <a:ext uri="{FF2B5EF4-FFF2-40B4-BE49-F238E27FC236}">
                <a16:creationId xmlns:a16="http://schemas.microsoft.com/office/drawing/2014/main" id="{D8750374-2868-4B3F-9022-CC573C845F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063" y="1553628"/>
            <a:ext cx="3571874" cy="4802722"/>
          </a:xfrm>
          <a:prstGeom prst="rect">
            <a:avLst/>
          </a:prstGeom>
        </p:spPr>
      </p:pic>
    </p:spTree>
    <p:extLst>
      <p:ext uri="{BB962C8B-B14F-4D97-AF65-F5344CB8AC3E}">
        <p14:creationId xmlns:p14="http://schemas.microsoft.com/office/powerpoint/2010/main" val="1114194192"/>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7" ma:contentTypeDescription="Create a new document." ma:contentTypeScope="" ma:versionID="00611a41a01b003aaf2b1b61d16da068">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a0b1357580d9e63c9fd1ef3c17439a69"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AB381E-2D07-4669-B53C-9D001AD398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3153</TotalTime>
  <Words>4205</Words>
  <Application>Microsoft Office PowerPoint</Application>
  <PresentationFormat>Widescreen</PresentationFormat>
  <Paragraphs>364</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Minnesota</vt:lpstr>
      <vt:lpstr>PowerPoint Presentation</vt:lpstr>
      <vt:lpstr>Introduce Yourself</vt:lpstr>
      <vt:lpstr>Agenda</vt:lpstr>
      <vt:lpstr>Many Ways to Compose a Resume</vt:lpstr>
      <vt:lpstr>A Good Resume…</vt:lpstr>
      <vt:lpstr>Best Practices</vt:lpstr>
      <vt:lpstr>Resume Formats</vt:lpstr>
      <vt:lpstr>Target Resumes To Job Postings</vt:lpstr>
      <vt:lpstr>Now You’re The Recruiter</vt:lpstr>
      <vt:lpstr>Determine Your Skills</vt:lpstr>
      <vt:lpstr>Four Required Sections</vt:lpstr>
      <vt:lpstr>Contact Information</vt:lpstr>
      <vt:lpstr>Example: Summary</vt:lpstr>
      <vt:lpstr>Employment History</vt:lpstr>
      <vt:lpstr>Example: Employment History Chronological Format</vt:lpstr>
      <vt:lpstr>Writing Accomplishment Statements</vt:lpstr>
      <vt:lpstr>Tasks vs. Accomplishments</vt:lpstr>
      <vt:lpstr>Write an Accomplishment Statement</vt:lpstr>
      <vt:lpstr>Education is a Key Aspect</vt:lpstr>
      <vt:lpstr>Education vs. Training</vt:lpstr>
      <vt:lpstr>Optional Sections</vt:lpstr>
      <vt:lpstr>Formatting</vt:lpstr>
      <vt:lpstr>Test Your Resume</vt:lpstr>
      <vt:lpstr>Cover Letter Outline</vt:lpstr>
      <vt:lpstr>Next Steps</vt:lpstr>
      <vt:lpstr>CareerForce Services</vt:lpstr>
      <vt:lpstr>Questions?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 Writing</dc:title>
  <dc:subject/>
  <dc:creator>CareerForce@state.mn.us</dc:creator>
  <cp:keywords/>
  <dc:description/>
  <cp:lastModifiedBy>Winge, Laura (DEED)</cp:lastModifiedBy>
  <cp:revision>74</cp:revision>
  <cp:lastPrinted>2017-03-14T16:27:36Z</cp:lastPrinted>
  <dcterms:created xsi:type="dcterms:W3CDTF">2019-08-09T15:36:59Z</dcterms:created>
  <dcterms:modified xsi:type="dcterms:W3CDTF">2020-09-23T03:42:13Z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y fmtid="{D5CDD505-2E9C-101B-9397-08002B2CF9AE}" pid="3" name="ContentTypeId">
    <vt:lpwstr>0x0101005284D9526CAB864C9DC248A6AA2C129E</vt:lpwstr>
  </property>
</Properties>
</file>