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Lst>
  <p:notesMasterIdLst>
    <p:notesMasterId r:id="rId22"/>
  </p:notesMasterIdLst>
  <p:handoutMasterIdLst>
    <p:handoutMasterId r:id="rId23"/>
  </p:handoutMasterIdLst>
  <p:sldIdLst>
    <p:sldId id="299" r:id="rId5"/>
    <p:sldId id="282" r:id="rId6"/>
    <p:sldId id="283" r:id="rId7"/>
    <p:sldId id="284" r:id="rId8"/>
    <p:sldId id="285" r:id="rId9"/>
    <p:sldId id="286" r:id="rId10"/>
    <p:sldId id="300" r:id="rId11"/>
    <p:sldId id="289" r:id="rId12"/>
    <p:sldId id="302" r:id="rId13"/>
    <p:sldId id="298" r:id="rId14"/>
    <p:sldId id="304" r:id="rId15"/>
    <p:sldId id="305" r:id="rId16"/>
    <p:sldId id="290" r:id="rId17"/>
    <p:sldId id="306" r:id="rId18"/>
    <p:sldId id="291" r:id="rId19"/>
    <p:sldId id="303" r:id="rId20"/>
    <p:sldId id="274" r:id="rId21"/>
  </p:sldIdLst>
  <p:sldSz cx="12192000" cy="6858000"/>
  <p:notesSz cx="7010400" cy="9296400"/>
  <p:defaultTextStyle>
    <a:defPPr>
      <a:defRPr lang="en-US"/>
    </a:defPPr>
    <a:lvl1pPr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1pPr>
    <a:lvl2pPr marL="455613" indent="1588"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2pPr>
    <a:lvl3pPr marL="912813" indent="1588"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3pPr>
    <a:lvl4pPr marL="1370013" indent="1588"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4pPr>
    <a:lvl5pPr marL="1827213" indent="1588" algn="l" defTabSz="912813" rtl="0" fontAlgn="base">
      <a:spcBef>
        <a:spcPct val="0"/>
      </a:spcBef>
      <a:spcAft>
        <a:spcPct val="0"/>
      </a:spcAft>
      <a:defRPr sz="1900" kern="1200">
        <a:solidFill>
          <a:schemeClr val="tx1"/>
        </a:solidFill>
        <a:latin typeface="Arial" panose="020B0604020202020204" pitchFamily="34" charset="0"/>
        <a:ea typeface="ヒラギノ角ゴ Pro W3" pitchFamily="-126" charset="-128"/>
        <a:cs typeface="+mn-cs"/>
      </a:defRPr>
    </a:lvl5pPr>
    <a:lvl6pPr marL="2286000" algn="l" defTabSz="914400" rtl="0" eaLnBrk="1" latinLnBrk="0" hangingPunct="1">
      <a:defRPr sz="1900" kern="1200">
        <a:solidFill>
          <a:schemeClr val="tx1"/>
        </a:solidFill>
        <a:latin typeface="Arial" panose="020B0604020202020204" pitchFamily="34" charset="0"/>
        <a:ea typeface="ヒラギノ角ゴ Pro W3" pitchFamily="-126" charset="-128"/>
        <a:cs typeface="+mn-cs"/>
      </a:defRPr>
    </a:lvl6pPr>
    <a:lvl7pPr marL="2743200" algn="l" defTabSz="914400" rtl="0" eaLnBrk="1" latinLnBrk="0" hangingPunct="1">
      <a:defRPr sz="1900" kern="1200">
        <a:solidFill>
          <a:schemeClr val="tx1"/>
        </a:solidFill>
        <a:latin typeface="Arial" panose="020B0604020202020204" pitchFamily="34" charset="0"/>
        <a:ea typeface="ヒラギノ角ゴ Pro W3" pitchFamily="-126" charset="-128"/>
        <a:cs typeface="+mn-cs"/>
      </a:defRPr>
    </a:lvl7pPr>
    <a:lvl8pPr marL="3200400" algn="l" defTabSz="914400" rtl="0" eaLnBrk="1" latinLnBrk="0" hangingPunct="1">
      <a:defRPr sz="1900" kern="1200">
        <a:solidFill>
          <a:schemeClr val="tx1"/>
        </a:solidFill>
        <a:latin typeface="Arial" panose="020B0604020202020204" pitchFamily="34" charset="0"/>
        <a:ea typeface="ヒラギノ角ゴ Pro W3" pitchFamily="-126" charset="-128"/>
        <a:cs typeface="+mn-cs"/>
      </a:defRPr>
    </a:lvl8pPr>
    <a:lvl9pPr marL="3657600" algn="l" defTabSz="914400" rtl="0" eaLnBrk="1" latinLnBrk="0" hangingPunct="1">
      <a:defRPr sz="1900" kern="1200">
        <a:solidFill>
          <a:schemeClr val="tx1"/>
        </a:solidFill>
        <a:latin typeface="Arial" panose="020B0604020202020204" pitchFamily="34" charset="0"/>
        <a:ea typeface="ヒラギノ角ゴ Pro W3" pitchFamily="-126"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CAB"/>
    <a:srgbClr val="000000"/>
    <a:srgbClr val="3FAE2A"/>
    <a:srgbClr val="003865"/>
    <a:srgbClr val="78BE21"/>
    <a:srgbClr val="E8E8E8"/>
    <a:srgbClr val="0D0D0D"/>
    <a:srgbClr val="B207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D5E77E-FB9D-4493-AEEF-E3D7037B5610}" v="88" dt="2020-09-21T22:39:52.988"/>
    <p1510:client id="{DCA00545-F027-4105-5BCA-D4EC645BE5E7}" v="12" dt="2020-09-23T03:18:15.1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0445" autoAdjust="0"/>
  </p:normalViewPr>
  <p:slideViewPr>
    <p:cSldViewPr snapToGrid="0">
      <p:cViewPr varScale="1">
        <p:scale>
          <a:sx n="47" d="100"/>
          <a:sy n="47" d="100"/>
        </p:scale>
        <p:origin x="1392" y="-1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40810C-5AD0-4A13-BB0A-703C7EA5E054}"/>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defTabSz="914354" fontAlgn="auto">
              <a:spcBef>
                <a:spcPts val="0"/>
              </a:spcBef>
              <a:spcAft>
                <a:spcPts val="0"/>
              </a:spcAft>
              <a:defRPr sz="1200" dirty="0">
                <a:latin typeface="Calibri" panose="020F0502020204030204" pitchFamily="34" charset="0"/>
                <a:ea typeface="+mn-ea"/>
              </a:defRPr>
            </a:lvl1pPr>
          </a:lstStyle>
          <a:p>
            <a:pPr>
              <a:defRPr/>
            </a:pPr>
            <a:endParaRPr lang="en-US"/>
          </a:p>
        </p:txBody>
      </p:sp>
      <p:sp>
        <p:nvSpPr>
          <p:cNvPr id="3" name="Date Placeholder 2">
            <a:extLst>
              <a:ext uri="{FF2B5EF4-FFF2-40B4-BE49-F238E27FC236}">
                <a16:creationId xmlns:a16="http://schemas.microsoft.com/office/drawing/2014/main" id="{7405B013-A1A5-413A-85B2-C89101F909A0}"/>
              </a:ext>
            </a:extLst>
          </p:cNvPr>
          <p:cNvSpPr>
            <a:spLocks noGrp="1"/>
          </p:cNvSpPr>
          <p:nvPr>
            <p:ph type="dt" sz="quarter" idx="1"/>
          </p:nvPr>
        </p:nvSpPr>
        <p:spPr>
          <a:xfrm>
            <a:off x="3970338" y="0"/>
            <a:ext cx="3038475" cy="466725"/>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anose="020F0502020204030204" pitchFamily="34" charset="0"/>
              </a:defRPr>
            </a:lvl1pPr>
          </a:lstStyle>
          <a:p>
            <a:fld id="{0732875F-03AB-4275-B6F7-9357DDA0354A}" type="datetimeFigureOut">
              <a:rPr lang="en-US" altLang="en-US"/>
              <a:pPr/>
              <a:t>9/22/2020</a:t>
            </a:fld>
            <a:endParaRPr lang="en-US" altLang="en-US"/>
          </a:p>
        </p:txBody>
      </p:sp>
      <p:sp>
        <p:nvSpPr>
          <p:cNvPr id="4" name="Footer Placeholder 3">
            <a:extLst>
              <a:ext uri="{FF2B5EF4-FFF2-40B4-BE49-F238E27FC236}">
                <a16:creationId xmlns:a16="http://schemas.microsoft.com/office/drawing/2014/main" id="{1D2E32DD-ADD3-495E-BD7F-F3094A1A8FC7}"/>
              </a:ext>
            </a:extLst>
          </p:cNvPr>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defTabSz="914354" fontAlgn="auto">
              <a:spcBef>
                <a:spcPts val="0"/>
              </a:spcBef>
              <a:spcAft>
                <a:spcPts val="0"/>
              </a:spcAft>
              <a:defRPr sz="1200" dirty="0">
                <a:latin typeface="Calibri" panose="020F0502020204030204" pitchFamily="34" charset="0"/>
                <a:ea typeface="+mn-ea"/>
              </a:defRPr>
            </a:lvl1pPr>
          </a:lstStyle>
          <a:p>
            <a:pPr>
              <a:defRPr/>
            </a:pPr>
            <a:endParaRPr lang="en-US"/>
          </a:p>
        </p:txBody>
      </p:sp>
      <p:sp>
        <p:nvSpPr>
          <p:cNvPr id="5" name="Slide Number Placeholder 4">
            <a:extLst>
              <a:ext uri="{FF2B5EF4-FFF2-40B4-BE49-F238E27FC236}">
                <a16:creationId xmlns:a16="http://schemas.microsoft.com/office/drawing/2014/main" id="{9D8B3B4C-229A-4BAD-BF46-35D52F9AB61D}"/>
              </a:ext>
            </a:extLst>
          </p:cNvPr>
          <p:cNvSpPr>
            <a:spLocks noGrp="1"/>
          </p:cNvSpPr>
          <p:nvPr>
            <p:ph type="sldNum" sz="quarter" idx="3"/>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6C008E41-23E0-4489-AC18-AA0B42E5303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59E4F8-3AE7-4EFA-8ACE-9F10DF39CC61}"/>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defTabSz="914354" fontAlgn="auto">
              <a:spcBef>
                <a:spcPts val="0"/>
              </a:spcBef>
              <a:spcAft>
                <a:spcPts val="0"/>
              </a:spcAft>
              <a:defRPr sz="1200" dirty="0">
                <a:latin typeface="Calibri" panose="020F0502020204030204" pitchFamily="34" charset="0"/>
                <a:ea typeface="+mn-ea"/>
              </a:defRPr>
            </a:lvl1pPr>
          </a:lstStyle>
          <a:p>
            <a:pPr>
              <a:defRPr/>
            </a:pPr>
            <a:endParaRPr lang="en-US"/>
          </a:p>
        </p:txBody>
      </p:sp>
      <p:sp>
        <p:nvSpPr>
          <p:cNvPr id="3" name="Date Placeholder 2">
            <a:extLst>
              <a:ext uri="{FF2B5EF4-FFF2-40B4-BE49-F238E27FC236}">
                <a16:creationId xmlns:a16="http://schemas.microsoft.com/office/drawing/2014/main" id="{03937599-0177-4C31-915C-41B88E9B5A92}"/>
              </a:ext>
            </a:extLst>
          </p:cNvPr>
          <p:cNvSpPr>
            <a:spLocks noGrp="1"/>
          </p:cNvSpPr>
          <p:nvPr>
            <p:ph type="dt" idx="1"/>
          </p:nvPr>
        </p:nvSpPr>
        <p:spPr>
          <a:xfrm>
            <a:off x="3970338" y="0"/>
            <a:ext cx="3038475" cy="466725"/>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anose="020F0502020204030204" pitchFamily="34" charset="0"/>
              </a:defRPr>
            </a:lvl1pPr>
          </a:lstStyle>
          <a:p>
            <a:fld id="{5F68FF17-555F-4613-865E-BA4CF0821CCC}" type="datetimeFigureOut">
              <a:rPr lang="en-US" altLang="en-US"/>
              <a:pPr/>
              <a:t>9/22/2020</a:t>
            </a:fld>
            <a:endParaRPr lang="en-US" altLang="en-US"/>
          </a:p>
        </p:txBody>
      </p:sp>
      <p:sp>
        <p:nvSpPr>
          <p:cNvPr id="4" name="Slide Image Placeholder 3">
            <a:extLst>
              <a:ext uri="{FF2B5EF4-FFF2-40B4-BE49-F238E27FC236}">
                <a16:creationId xmlns:a16="http://schemas.microsoft.com/office/drawing/2014/main" id="{B040EF67-5940-46BE-8EF7-F9E50E96987A}"/>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a:extLst>
              <a:ext uri="{FF2B5EF4-FFF2-40B4-BE49-F238E27FC236}">
                <a16:creationId xmlns:a16="http://schemas.microsoft.com/office/drawing/2014/main" id="{3D005180-02F5-4E10-AD08-5A39B785FEB4}"/>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F37C6F7D-E70E-4048-938C-1A5F99614724}"/>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defTabSz="914354" fontAlgn="auto">
              <a:spcBef>
                <a:spcPts val="0"/>
              </a:spcBef>
              <a:spcAft>
                <a:spcPts val="0"/>
              </a:spcAft>
              <a:defRPr sz="1200" dirty="0">
                <a:latin typeface="Calibri" panose="020F0502020204030204" pitchFamily="34"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7B4ADBE8-7C66-44D8-8B19-DCF2E3018705}"/>
              </a:ext>
            </a:extLst>
          </p:cNvPr>
          <p:cNvSpPr>
            <a:spLocks noGrp="1"/>
          </p:cNvSpPr>
          <p:nvPr>
            <p:ph type="sldNum" sz="quarter" idx="5"/>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46322669-ED0F-4404-9B79-B3E3FF2EFE37}"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1pPr>
    <a:lvl2pPr marL="455613"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2pPr>
    <a:lvl3pPr marL="912813"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3pPr>
    <a:lvl4pPr marL="1370013"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4pPr>
    <a:lvl5pPr marL="1827213" algn="l" defTabSz="912813" rtl="0" fontAlgn="base">
      <a:spcBef>
        <a:spcPct val="30000"/>
      </a:spcBef>
      <a:spcAft>
        <a:spcPct val="0"/>
      </a:spcAft>
      <a:defRPr sz="1200" kern="1200">
        <a:solidFill>
          <a:schemeClr val="tx1"/>
        </a:solidFill>
        <a:latin typeface="Calibri" panose="020F0502020204030204" pitchFamily="34" charset="0"/>
        <a:ea typeface="ヒラギノ角ゴ Pro W3" pitchFamily="-126" charset="-128"/>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Arial" panose="020B0604020202020204" pitchFamily="34" charset="0"/>
              <a:buChar char="•"/>
            </a:pPr>
            <a:r>
              <a:rPr lang="en-US" b="0" dirty="0"/>
              <a:t>Welcome everyone </a:t>
            </a:r>
          </a:p>
          <a:p>
            <a:pPr marL="171450" indent="-171450">
              <a:buFont typeface="Arial" panose="020B0604020202020204" pitchFamily="34" charset="0"/>
              <a:buChar char="•"/>
            </a:pPr>
            <a:r>
              <a:rPr lang="en-US" b="0" dirty="0"/>
              <a:t>Introduce yourself and mention your experience in working with resumes</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a:t>
            </a:fld>
            <a:endParaRPr lang="en-US" altLang="en-US"/>
          </a:p>
        </p:txBody>
      </p:sp>
    </p:spTree>
    <p:extLst>
      <p:ext uri="{BB962C8B-B14F-4D97-AF65-F5344CB8AC3E}">
        <p14:creationId xmlns:p14="http://schemas.microsoft.com/office/powerpoint/2010/main" val="2911550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Talking Points</a:t>
            </a:r>
          </a:p>
          <a:p>
            <a:pPr marL="171450" indent="-171450">
              <a:buFont typeface="Arial" panose="020B0604020202020204" pitchFamily="34" charset="0"/>
              <a:buChar char="•"/>
              <a:defRPr/>
            </a:pPr>
            <a:r>
              <a:rPr lang="en-US" dirty="0"/>
              <a:t>Your bu</a:t>
            </a:r>
            <a:r>
              <a:rPr lang="en-US" sz="1200" dirty="0"/>
              <a:t>llet points should be accomplishment</a:t>
            </a:r>
            <a:r>
              <a:rPr lang="en-US" sz="1200" baseline="0" dirty="0"/>
              <a:t> statements</a:t>
            </a:r>
            <a:r>
              <a:rPr lang="en-US" sz="1200" dirty="0"/>
              <a:t>  – a combination of tasks and skills that show your value.</a:t>
            </a:r>
          </a:p>
          <a:p>
            <a:pPr>
              <a:buFont typeface="Arial" pitchFamily="34" charset="0"/>
              <a:buChar char="•"/>
              <a:defRPr/>
            </a:pPr>
            <a:r>
              <a:rPr lang="en-US" sz="1200" dirty="0"/>
              <a:t>   To make your accomplishment statements more meaningful, use numbers </a:t>
            </a:r>
            <a:r>
              <a:rPr lang="en-US" dirty="0"/>
              <a:t>wherever </a:t>
            </a:r>
            <a:r>
              <a:rPr lang="en-US" sz="1200" dirty="0"/>
              <a:t>you can.</a:t>
            </a:r>
          </a:p>
          <a:p>
            <a:pPr lvl="1" eaLnBrk="1" hangingPunct="1">
              <a:buFontTx/>
              <a:buChar char="•"/>
              <a:defRPr/>
            </a:pPr>
            <a:r>
              <a:rPr lang="en-US" sz="1200" dirty="0"/>
              <a:t>You can quantify in</a:t>
            </a:r>
            <a:r>
              <a:rPr lang="en-US" sz="1200" baseline="0" dirty="0"/>
              <a:t> several ways</a:t>
            </a:r>
            <a:r>
              <a:rPr lang="en-US" sz="1200" dirty="0"/>
              <a:t>:  How much of something?  What was the change (i.e. 0 to 70)?  How often?(daily/weekly/monthly), etc.</a:t>
            </a:r>
          </a:p>
          <a:p>
            <a:pPr lvl="1" eaLnBrk="1" hangingPunct="1">
              <a:buFontTx/>
              <a:buChar char="•"/>
              <a:defRPr/>
            </a:pPr>
            <a:r>
              <a:rPr lang="en-US" dirty="0"/>
              <a:t> Using numbers may require some thought on your part, however most of us can come up with some types of measurements (size of the warehouse, number of people supervised, customer calls per day, etc.)</a:t>
            </a:r>
          </a:p>
          <a:p>
            <a:pPr lvl="1" eaLnBrk="1" hangingPunct="1">
              <a:buFontTx/>
              <a:buChar char="•"/>
              <a:defRPr/>
            </a:pPr>
            <a:r>
              <a:rPr lang="en-US" sz="1200" dirty="0"/>
              <a:t>Your numbers should </a:t>
            </a:r>
            <a:r>
              <a:rPr lang="en-US" sz="1200" u="sng" dirty="0"/>
              <a:t>not</a:t>
            </a:r>
            <a:r>
              <a:rPr lang="en-US" sz="1200" dirty="0"/>
              <a:t> include confidential or proprietary company information.</a:t>
            </a:r>
          </a:p>
          <a:p>
            <a:pPr lvl="1" eaLnBrk="1" hangingPunct="1">
              <a:buFontTx/>
              <a:buChar char="•"/>
              <a:defRPr/>
            </a:pPr>
            <a:r>
              <a:rPr lang="en-US" sz="1200" dirty="0"/>
              <a:t> If you don’t have exact numbers do your best to make a reasonable estimate.</a:t>
            </a:r>
          </a:p>
          <a:p>
            <a:pPr marL="171450" indent="-171450">
              <a:buFont typeface="Arial" panose="020B0604020202020204" pitchFamily="34" charset="0"/>
              <a:buChar char="•"/>
              <a:defRPr/>
            </a:pPr>
            <a:r>
              <a:rPr lang="en-US" dirty="0"/>
              <a:t> E</a:t>
            </a:r>
            <a:r>
              <a:rPr lang="en-US" sz="1200" dirty="0"/>
              <a:t>ven if you don’t have </a:t>
            </a:r>
            <a:r>
              <a:rPr lang="en-US" dirty="0"/>
              <a:t>numbers, accomplishment statements are still stronger than a task-based statement.</a:t>
            </a:r>
            <a:endParaRPr lang="en-US" sz="1200" dirty="0"/>
          </a:p>
          <a:p>
            <a:pPr lvl="1" eaLnBrk="1" hangingPunct="1">
              <a:buFont typeface="Arial" pitchFamily="34" charset="0"/>
              <a:buChar char="•"/>
              <a:defRPr/>
            </a:pPr>
            <a:r>
              <a:rPr lang="en-US" sz="1200" dirty="0"/>
              <a:t>Example:  Grew client base by effectively using cold call techniques</a:t>
            </a:r>
          </a:p>
          <a:p>
            <a:pPr lvl="1" eaLnBrk="1" hangingPunct="1">
              <a:buFont typeface="Arial" pitchFamily="34" charset="0"/>
              <a:buChar char="•"/>
              <a:defRPr/>
            </a:pPr>
            <a:r>
              <a:rPr lang="en-US" sz="1200" dirty="0"/>
              <a:t>Example: Worked with team members to inspect products for defects and reported findings to supervisors</a:t>
            </a:r>
          </a:p>
          <a:p>
            <a:pPr marL="171450" indent="-171450" eaLnBrk="1" hangingPunct="1">
              <a:buFont typeface="Arial" panose="020B0604020202020204" pitchFamily="34" charset="0"/>
              <a:buChar char="•"/>
              <a:defRPr/>
            </a:pPr>
            <a:r>
              <a:rPr lang="en-US" sz="1200" dirty="0"/>
              <a:t>Begin accomplishments with a good action verb that shows a skill – Example:  “Coordinated monthly schedule…. “ instead of  “</a:t>
            </a:r>
            <a:r>
              <a:rPr lang="en-US" sz="1200" u="sng" dirty="0"/>
              <a:t>Responsible</a:t>
            </a:r>
            <a:r>
              <a:rPr lang="en-US" sz="1200" dirty="0"/>
              <a:t> for coordinating the monthly schedule…”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10</a:t>
            </a:fld>
            <a:endParaRPr lang="en-US" altLang="en-US"/>
          </a:p>
        </p:txBody>
      </p:sp>
    </p:spTree>
    <p:extLst>
      <p:ext uri="{BB962C8B-B14F-4D97-AF65-F5344CB8AC3E}">
        <p14:creationId xmlns:p14="http://schemas.microsoft.com/office/powerpoint/2010/main" val="3321161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764"/>
              </a:spcAft>
              <a:buClrTx/>
              <a:buSzTx/>
              <a:buFontTx/>
              <a:buNone/>
              <a:tabLst/>
              <a:defRPr/>
            </a:pPr>
            <a:r>
              <a:rPr lang="en-US" sz="1200" b="1" dirty="0"/>
              <a:t>Talking Points</a:t>
            </a:r>
          </a:p>
          <a:p>
            <a:pPr marL="171450" indent="-171450">
              <a:spcAft>
                <a:spcPts val="764"/>
              </a:spcAft>
              <a:buFont typeface="Arial" panose="020B0604020202020204" pitchFamily="34" charset="0"/>
              <a:buChar char="•"/>
            </a:pPr>
            <a:r>
              <a:rPr lang="en-US" sz="1200" dirty="0"/>
              <a:t>Here are 4</a:t>
            </a:r>
            <a:r>
              <a:rPr lang="en-US" sz="1200" baseline="0" dirty="0"/>
              <a:t> solid considerations when you are writing your accomplishment statements. Of course there are more but let’s work with these for now.</a:t>
            </a:r>
          </a:p>
          <a:p>
            <a:pPr marL="171450" indent="-171450">
              <a:spcAft>
                <a:spcPts val="764"/>
              </a:spcAft>
              <a:buFont typeface="Arial" panose="020B0604020202020204" pitchFamily="34" charset="0"/>
              <a:buChar char="•"/>
            </a:pPr>
            <a:r>
              <a:rPr lang="en-US" sz="1200" baseline="0" dirty="0"/>
              <a:t> Writing accomplishment statements based on any of these will make your resume stronger. Specifically, accomplishment statements address the things the employer is interested in, which is the bottom line. They also give you much more credibility in terms of persuading the recruiter and manager that you are a great candidate.</a:t>
            </a:r>
            <a:endParaRPr lang="en-US" sz="1200" b="0" dirty="0"/>
          </a:p>
          <a:p>
            <a:pPr marL="109197" indent="-109197">
              <a:buFont typeface="Arial" panose="020B0604020202020204" pitchFamily="34" charset="0"/>
              <a:buChar char="•"/>
            </a:pPr>
            <a:r>
              <a:rPr lang="en-US" sz="1200" baseline="0" dirty="0"/>
              <a:t>In some cases the organization’s goals for </a:t>
            </a:r>
            <a:r>
              <a:rPr lang="en-US" sz="1200" dirty="0"/>
              <a:t>the job seeker may well be their</a:t>
            </a:r>
            <a:r>
              <a:rPr lang="en-US" sz="1200" baseline="0" dirty="0"/>
              <a:t> job duties. How well did they do their job duties is what </a:t>
            </a:r>
            <a:r>
              <a:rPr lang="en-US" sz="1200" dirty="0"/>
              <a:t>their</a:t>
            </a:r>
            <a:r>
              <a:rPr lang="en-US" sz="1200" baseline="0" dirty="0"/>
              <a:t> next employer wants </a:t>
            </a:r>
            <a:r>
              <a:rPr lang="en-US" sz="1200" dirty="0"/>
              <a:t>them</a:t>
            </a:r>
            <a:r>
              <a:rPr lang="en-US" sz="1200" baseline="0" dirty="0"/>
              <a:t> to articulate.</a:t>
            </a:r>
            <a:endParaRPr lang="en-US" sz="1200" baseline="0" dirty="0">
              <a:solidFill>
                <a:srgbClr val="FF0000"/>
              </a:solidFill>
            </a:endParaRPr>
          </a:p>
          <a:p>
            <a:pPr marL="171450" marR="0" lvl="0" indent="-171450" algn="l" defTabSz="914400" rtl="0" eaLnBrk="1" fontAlgn="auto" latinLnBrk="0" hangingPunct="1">
              <a:lnSpc>
                <a:spcPct val="100000"/>
              </a:lnSpc>
              <a:spcBef>
                <a:spcPts val="0"/>
              </a:spcBef>
              <a:spcAft>
                <a:spcPts val="764"/>
              </a:spcAft>
              <a:buClrTx/>
              <a:buSzTx/>
              <a:buFont typeface="Arial" panose="020B0604020202020204" pitchFamily="34" charset="0"/>
              <a:buChar char="•"/>
              <a:tabLst/>
              <a:defRPr/>
            </a:pPr>
            <a:r>
              <a:rPr lang="en-US" sz="1200" b="1" i="1" kern="0" dirty="0"/>
              <a:t>Note: Refer to HO examples of </a:t>
            </a:r>
            <a:r>
              <a:rPr lang="en-US" sz="1200" b="1" dirty="0"/>
              <a:t>strong </a:t>
            </a:r>
            <a:r>
              <a:rPr lang="en-US" b="1" dirty="0"/>
              <a:t>statements </a:t>
            </a:r>
            <a:r>
              <a:rPr lang="en-US" sz="1200" b="1" dirty="0"/>
              <a:t>from the resume </a:t>
            </a:r>
            <a:r>
              <a:rPr lang="en-US" b="1" dirty="0"/>
              <a:t>examples in the folder.</a:t>
            </a:r>
            <a:r>
              <a:rPr lang="en-US" sz="1200" b="1" dirty="0"/>
              <a:t> Point</a:t>
            </a:r>
            <a:r>
              <a:rPr lang="en-US" sz="1200" b="1" baseline="0" dirty="0"/>
              <a:t> out</a:t>
            </a:r>
            <a:r>
              <a:rPr lang="en-US" sz="1200" b="1" dirty="0"/>
              <a:t> the</a:t>
            </a:r>
            <a:r>
              <a:rPr lang="en-US" sz="1200" b="1" baseline="0" dirty="0"/>
              <a:t> strong accomplishment statements on a few of the resumes</a:t>
            </a:r>
          </a:p>
          <a:p>
            <a:pPr marL="171450" marR="0" lvl="0" indent="-171450" algn="l" defTabSz="914400" rtl="0" eaLnBrk="1" fontAlgn="auto" latinLnBrk="0" hangingPunct="1">
              <a:lnSpc>
                <a:spcPct val="100000"/>
              </a:lnSpc>
              <a:spcBef>
                <a:spcPts val="0"/>
              </a:spcBef>
              <a:spcAft>
                <a:spcPts val="764"/>
              </a:spcAft>
              <a:buClrTx/>
              <a:buSzTx/>
              <a:buFont typeface="Arial" panose="020B0604020202020204" pitchFamily="34" charset="0"/>
              <a:buChar char="•"/>
              <a:tabLst/>
              <a:defRPr/>
            </a:pPr>
            <a:r>
              <a:rPr lang="en-US" sz="1200" b="1" i="1" baseline="0" dirty="0"/>
              <a:t>Note: Refer to HO on strong accomplishment statements</a:t>
            </a:r>
          </a:p>
          <a:p>
            <a:pPr marL="0" marR="0" lvl="0" indent="0" algn="l" defTabSz="914400" rtl="0" eaLnBrk="1" fontAlgn="auto" latinLnBrk="0" hangingPunct="1">
              <a:lnSpc>
                <a:spcPct val="100000"/>
              </a:lnSpc>
              <a:spcBef>
                <a:spcPts val="0"/>
              </a:spcBef>
              <a:spcAft>
                <a:spcPts val="764"/>
              </a:spcAft>
              <a:buClrTx/>
              <a:buSzTx/>
              <a:buFont typeface="Arial" panose="020B0604020202020204" pitchFamily="34" charset="0"/>
              <a:buNone/>
              <a:tabLst/>
              <a:defRPr/>
            </a:pPr>
            <a:endParaRPr lang="en-US" sz="1200" b="1" baseline="0" dirty="0"/>
          </a:p>
          <a:p>
            <a:r>
              <a:rPr lang="en-US" sz="1200" b="1" dirty="0"/>
              <a:t>Activity: </a:t>
            </a:r>
            <a:r>
              <a:rPr lang="en-US" b="1" dirty="0"/>
              <a:t>Writing an Accomplishment Statement </a:t>
            </a:r>
            <a:r>
              <a:rPr lang="en-US" sz="1200" b="1" dirty="0"/>
              <a:t>10 min</a:t>
            </a:r>
          </a:p>
          <a:p>
            <a:pPr marL="0" marR="0" lvl="0" indent="0" algn="l" defTabSz="914400" rtl="0" eaLnBrk="1" fontAlgn="auto" latinLnBrk="0" hangingPunct="1">
              <a:lnSpc>
                <a:spcPct val="100000"/>
              </a:lnSpc>
              <a:spcBef>
                <a:spcPts val="0"/>
              </a:spcBef>
              <a:spcAft>
                <a:spcPts val="764"/>
              </a:spcAft>
              <a:buClrTx/>
              <a:buSzTx/>
              <a:buFont typeface="Arial" panose="020B0604020202020204" pitchFamily="34" charset="0"/>
              <a:buNone/>
              <a:tabLst/>
              <a:defRPr/>
            </a:pPr>
            <a:r>
              <a:rPr lang="en-US" sz="1200" dirty="0"/>
              <a:t>1.</a:t>
            </a:r>
            <a:r>
              <a:rPr lang="en-US" sz="1200" baseline="0" dirty="0"/>
              <a:t> Instruct </a:t>
            </a:r>
            <a:r>
              <a:rPr lang="en-US" sz="1200" dirty="0"/>
              <a:t>the participants to look at their own resume</a:t>
            </a:r>
            <a:r>
              <a:rPr lang="en-US" sz="1200" b="0" i="0" baseline="0" dirty="0"/>
              <a:t>. </a:t>
            </a:r>
            <a:r>
              <a:rPr lang="en-US" sz="1200" b="1" i="1" baseline="0" dirty="0"/>
              <a:t>Note: In case everyone does not have their resume with them you should be prepared with some task statements they could use to practice with.</a:t>
            </a:r>
            <a:endParaRPr lang="en-US" sz="1200" baseline="0" dirty="0"/>
          </a:p>
          <a:p>
            <a:pPr marL="0" marR="0" lvl="0" indent="0" algn="l" defTabSz="914400" rtl="0" eaLnBrk="1" fontAlgn="auto" latinLnBrk="0" hangingPunct="1">
              <a:lnSpc>
                <a:spcPct val="100000"/>
              </a:lnSpc>
              <a:spcBef>
                <a:spcPts val="0"/>
              </a:spcBef>
              <a:spcAft>
                <a:spcPts val="764"/>
              </a:spcAft>
              <a:buClrTx/>
              <a:buSzTx/>
              <a:buFont typeface="Arial" panose="020B0604020202020204" pitchFamily="34" charset="0"/>
              <a:buNone/>
              <a:tabLst/>
              <a:defRPr/>
            </a:pPr>
            <a:r>
              <a:rPr lang="en-US" sz="1200" baseline="0" dirty="0"/>
              <a:t>2. Ask </a:t>
            </a:r>
            <a:r>
              <a:rPr lang="en-US" sz="1200" dirty="0"/>
              <a:t>the participants to </a:t>
            </a:r>
            <a:r>
              <a:rPr lang="en-US" sz="1200" baseline="0" dirty="0"/>
              <a:t>select a task they think could be rewritten to better highlight their accomplishments. </a:t>
            </a:r>
          </a:p>
          <a:p>
            <a:pPr marL="0" indent="0">
              <a:spcAft>
                <a:spcPts val="764"/>
              </a:spcAft>
              <a:buFont typeface="Arial" panose="020B0604020202020204" pitchFamily="34" charset="0"/>
              <a:buNone/>
            </a:pPr>
            <a:r>
              <a:rPr lang="en-US" sz="1200" dirty="0"/>
              <a:t>3. Remind them of the above questions.</a:t>
            </a:r>
          </a:p>
          <a:p>
            <a:pPr marL="0" indent="0">
              <a:spcAft>
                <a:spcPts val="764"/>
              </a:spcAft>
              <a:buFont typeface="Arial" panose="020B0604020202020204" pitchFamily="34" charset="0"/>
              <a:buNone/>
            </a:pPr>
            <a:r>
              <a:rPr lang="en-US" sz="1200" b="0" baseline="0" dirty="0"/>
              <a:t>4. Have them r</a:t>
            </a:r>
            <a:r>
              <a:rPr lang="en-US" sz="1200" b="0" dirty="0"/>
              <a:t>ewrite a task from their resume changing it to an accomplishment. Assist those who may be having a difficult time.</a:t>
            </a:r>
          </a:p>
          <a:p>
            <a:pPr marL="0" indent="0" defTabSz="582381">
              <a:buFont typeface="Arial" panose="020B0604020202020204" pitchFamily="34" charset="0"/>
              <a:buNone/>
              <a:defRPr/>
            </a:pPr>
            <a:r>
              <a:rPr lang="en-US" sz="1200" baseline="0" dirty="0"/>
              <a:t>5. Ask for 2 or more people to share their rewrite as time permits. If a few people haven’t been able to complete one, ask the class members how they might approach it.</a:t>
            </a:r>
            <a:endParaRPr lang="en-US" sz="1200" dirty="0"/>
          </a:p>
          <a:p>
            <a:pPr marL="0" indent="0">
              <a:buFont typeface="Arial" panose="020B0604020202020204" pitchFamily="34" charset="0"/>
              <a:buNone/>
            </a:pPr>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11</a:t>
            </a:fld>
            <a:endParaRPr lang="en-US" altLang="en-US"/>
          </a:p>
        </p:txBody>
      </p:sp>
    </p:spTree>
    <p:extLst>
      <p:ext uri="{BB962C8B-B14F-4D97-AF65-F5344CB8AC3E}">
        <p14:creationId xmlns:p14="http://schemas.microsoft.com/office/powerpoint/2010/main" val="81927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0" dirty="0"/>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anose="020F0502020204030204" pitchFamily="34" charset="0"/>
                <a:ea typeface="ヒラギノ角ゴ Pro W3" pitchFamily="-126" charset="-128"/>
                <a:cs typeface="+mn-cs"/>
              </a:rPr>
              <a:t>An ATS (Applicant Tracking System) is a software application that enables electronic handling of the organization’s recruitment and hiring needs. In some respects they are similar to CRM (Customer Relationship Management) systems which allow organizations to manage their customer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anose="020F0502020204030204" pitchFamily="34" charset="0"/>
                <a:ea typeface="ヒラギノ角ゴ Pro W3" pitchFamily="-126" charset="-128"/>
                <a:cs typeface="+mn-cs"/>
              </a:rPr>
              <a:t>There are many kinds of ATS and they do things a little different. This make it challenging for job seekers as you don’t know what company has what kind of system and how they actually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anose="020F0502020204030204" pitchFamily="34" charset="0"/>
                <a:ea typeface="ヒラギノ角ゴ Pro W3" pitchFamily="-126" charset="-128"/>
                <a:cs typeface="+mn-cs"/>
              </a:rPr>
              <a:t>The other challenge ATS create for job seekers, is writing a resume that will get through the system while simultaneously being appealing to the human eye.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Calibri" panose="020F0502020204030204" pitchFamily="34" charset="0"/>
                <a:ea typeface="ヒラギノ角ゴ Pro W3" pitchFamily="-126" charset="-128"/>
                <a:cs typeface="+mn-cs"/>
              </a:rPr>
              <a:t>Most resumes are not seen by a human being because these systems are designed to weed through the unqualified to allow for focus on those who are qualified. In other words, they filter out those they determine to be unqualified.</a:t>
            </a:r>
          </a:p>
          <a:p>
            <a:endParaRPr lang="en-US" sz="1200" dirty="0">
              <a:solidFill>
                <a:srgbClr val="FF0000"/>
              </a:solidFill>
            </a:endParaRPr>
          </a:p>
          <a:p>
            <a:pPr marL="566397" lvl="1" indent="-109197">
              <a:buFont typeface="Arial" panose="020B0604020202020204" pitchFamily="34" charset="0"/>
              <a:buChar char="•"/>
            </a:pPr>
            <a:endParaRPr lang="en-US" sz="1200" baseline="0" dirty="0">
              <a:solidFill>
                <a:srgbClr val="FF0000"/>
              </a:solidFill>
            </a:endParaRPr>
          </a:p>
          <a:p>
            <a:pPr>
              <a:defRPr/>
            </a:pPr>
            <a:r>
              <a:rPr lang="en-US" dirty="0">
                <a:solidFill>
                  <a:srgbClr val="FF0000"/>
                </a:solidFill>
              </a:rPr>
              <a:t>This information was taken from the following articles/webpages:</a:t>
            </a:r>
            <a:endParaRPr lang="en-US" baseline="-25000" dirty="0">
              <a:solidFill>
                <a:srgbClr val="FF0000"/>
              </a:solidFill>
            </a:endParaRPr>
          </a:p>
          <a:p>
            <a:r>
              <a:rPr lang="en-US" sz="1200" u="sng" dirty="0">
                <a:solidFill>
                  <a:srgbClr val="005CAB"/>
                </a:solidFill>
              </a:rPr>
              <a:t>https://choosework.ssa.gov/blog/2018-10-25-applicant-tracking-systems-is-your-resume-hitting-the-mark</a:t>
            </a:r>
          </a:p>
          <a:p>
            <a:r>
              <a:rPr lang="en-US" sz="1200" u="sng" dirty="0">
                <a:solidFill>
                  <a:srgbClr val="005CAB"/>
                </a:solidFill>
              </a:rPr>
              <a:t>https://www.cio.com/article/3117052/4-tips-to-get-around-resume-filtering.html</a:t>
            </a:r>
          </a:p>
          <a:p>
            <a:r>
              <a:rPr lang="en-US" sz="1200" u="sng" dirty="0">
                <a:solidFill>
                  <a:srgbClr val="005CAB"/>
                </a:solidFill>
              </a:rPr>
              <a:t>https://www.glassdoor.com/blog/is-it-ever-okay-to-apply-for-a-job-if-youre-underqualified/</a:t>
            </a:r>
          </a:p>
          <a:p>
            <a:r>
              <a:rPr lang="en-US" sz="1200" u="sng" dirty="0">
                <a:solidFill>
                  <a:srgbClr val="005CAB"/>
                </a:solidFill>
              </a:rPr>
              <a:t>https://www.hloom.com/resumes/ats-resume-templates/</a:t>
            </a:r>
          </a:p>
          <a:p>
            <a:r>
              <a:rPr lang="en-US" sz="1200" u="sng" dirty="0">
                <a:solidFill>
                  <a:srgbClr val="005CAB"/>
                </a:solidFill>
              </a:rPr>
              <a:t>https://www.jobscan.co/blog/use-jobscan-to-get-past-an-applicant-tracking-system/</a:t>
            </a:r>
          </a:p>
          <a:p>
            <a:endParaRPr lang="en-US" sz="1200" dirty="0">
              <a:solidFill>
                <a:srgbClr val="FF0000"/>
              </a:solidFill>
            </a:endParaRP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12</a:t>
            </a:fld>
            <a:endParaRPr lang="en-US" altLang="en-US"/>
          </a:p>
        </p:txBody>
      </p:sp>
    </p:spTree>
    <p:extLst>
      <p:ext uri="{BB962C8B-B14F-4D97-AF65-F5344CB8AC3E}">
        <p14:creationId xmlns:p14="http://schemas.microsoft.com/office/powerpoint/2010/main" val="3571156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Talking Points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Keywords are terms that are related to the type of position you are looking for.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Applicant Tracking Systems (ATS) search for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keywords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which are entered by the recruiter or manager.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When the words on your resume match the keywords on the posting, you increase the likelihood that your resume will be seen by the recruiter or manager.</a:t>
            </a:r>
          </a:p>
          <a:p>
            <a:pPr marL="5441"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Applicant Tracking Systems (ATS) basically measure the percentage of skills and other keywords that match what the company is looking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Ask</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So how do we know what the keywords are for the job we want?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Look at multiple postings for the jobs you are interested in and qualified for and make a list.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Use onetonline.org.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Look on LinkedIn and see who has the kind of job you are after and look at their skills and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Use free online tools, which we will discuss next.</a:t>
            </a:r>
          </a:p>
          <a:p>
            <a:pPr marL="291191"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information was taken from the following articles/webpages: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5CAB"/>
                </a:solidFill>
                <a:effectLst/>
                <a:uLnTx/>
                <a:uFillTx/>
                <a:latin typeface="Calibri" panose="020F0502020204030204"/>
                <a:ea typeface="+mn-ea"/>
                <a:cs typeface="+mn-cs"/>
              </a:rPr>
              <a:t>https://choosework.ssa.gov/blog/2018-10-25-applicant-tracking-systems-is-your-resume-hitting-the-mark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5CAB"/>
                </a:solidFill>
                <a:effectLst/>
                <a:uLnTx/>
                <a:uFillTx/>
                <a:latin typeface="Calibri" panose="020F0502020204030204"/>
                <a:ea typeface="+mn-ea"/>
                <a:cs typeface="+mn-cs"/>
              </a:rPr>
              <a:t>https://www.cio.com/article/3117052/4-tips-to-get-around-resume-filtering.html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5CAB"/>
                </a:solidFill>
                <a:effectLst/>
                <a:uLnTx/>
                <a:uFillTx/>
                <a:latin typeface="Calibri" panose="020F0502020204030204"/>
                <a:ea typeface="+mn-ea"/>
                <a:cs typeface="+mn-cs"/>
              </a:rPr>
              <a:t>https://www.glassdoor.com/blog/is-it-ever-okay-to-apply-for-a-job-if-youre-underqualified/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5CAB"/>
                </a:solidFill>
                <a:effectLst/>
                <a:uLnTx/>
                <a:uFillTx/>
                <a:latin typeface="Calibri" panose="020F0502020204030204"/>
                <a:ea typeface="+mn-ea"/>
                <a:cs typeface="+mn-cs"/>
              </a:rPr>
              <a:t>https://www.hloom.com/resumes/ats-resume-templates/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5CAB"/>
                </a:solidFill>
                <a:effectLst/>
                <a:uLnTx/>
                <a:uFillTx/>
                <a:latin typeface="Calibri" panose="020F0502020204030204"/>
                <a:ea typeface="+mn-ea"/>
                <a:cs typeface="+mn-cs"/>
              </a:rPr>
              <a:t>https://www.jobscan.co/blog/use-jobscan-to-get-past-an-applicant-tracking-system/</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rPr>
              <a:t>Note: Distribute and Review HO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Why Keywords Matter” by John Shields.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The handout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points out different names for the same thing, job titles and the most important one, tense on page 2 of the handout.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ATS systems cannot read tense. Most job posting are in present tense. Mirror the tense too!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 be successful you need to mirror the language of the job posting. If you don't take the time to do this, you take significant risk that even though you are a great candidate, your resume is never seen.  </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13</a:t>
            </a:fld>
            <a:endParaRPr lang="en-US" altLang="en-US"/>
          </a:p>
        </p:txBody>
      </p:sp>
    </p:spTree>
    <p:extLst>
      <p:ext uri="{BB962C8B-B14F-4D97-AF65-F5344CB8AC3E}">
        <p14:creationId xmlns:p14="http://schemas.microsoft.com/office/powerpoint/2010/main" val="881721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Talking Points</a:t>
            </a:r>
          </a:p>
          <a:p>
            <a:pPr marL="171450" indent="-171450">
              <a:buFont typeface="Arial" panose="020B0604020202020204" pitchFamily="34" charset="0"/>
              <a:buChar char="•"/>
            </a:pPr>
            <a:r>
              <a:rPr lang="en-US" sz="1200" b="0" dirty="0"/>
              <a:t>Here</a:t>
            </a:r>
            <a:r>
              <a:rPr lang="en-US" sz="1200" b="0" baseline="0" dirty="0"/>
              <a:t> are a few sites that help w</a:t>
            </a:r>
            <a:r>
              <a:rPr lang="en-US" sz="1200" b="0" dirty="0"/>
              <a:t>ith skill words and keywords for Applicant</a:t>
            </a:r>
            <a:r>
              <a:rPr lang="en-US" sz="1200" b="0" baseline="0" dirty="0"/>
              <a:t> Tracking Systems.</a:t>
            </a:r>
          </a:p>
          <a:p>
            <a:pPr marL="171450" indent="-171450">
              <a:buFont typeface="Arial" panose="020B0604020202020204" pitchFamily="34" charset="0"/>
              <a:buChar char="•"/>
            </a:pPr>
            <a:r>
              <a:rPr lang="en-US" dirty="0">
                <a:solidFill>
                  <a:srgbClr val="FF0000"/>
                </a:solidFill>
                <a:latin typeface="Calibri"/>
                <a:ea typeface="ヒラギノ角ゴ Pro W3"/>
                <a:cs typeface="Calibri"/>
              </a:rPr>
              <a:t>Wordart.com was used to create the graphic</a:t>
            </a:r>
            <a:r>
              <a:rPr lang="en-US" sz="1200" baseline="0" dirty="0">
                <a:solidFill>
                  <a:srgbClr val="FF0000"/>
                </a:solidFill>
                <a:latin typeface="Calibri"/>
                <a:ea typeface="ヒラギノ角ゴ Pro W3"/>
                <a:cs typeface="Calibri"/>
              </a:rPr>
              <a:t> here</a:t>
            </a:r>
            <a:r>
              <a:rPr lang="en-US" dirty="0">
                <a:solidFill>
                  <a:srgbClr val="FF0000"/>
                </a:solidFill>
                <a:latin typeface="Calibri"/>
                <a:ea typeface="ヒラギノ角ゴ Pro W3"/>
                <a:cs typeface="Calibri"/>
              </a:rPr>
              <a:t> </a:t>
            </a:r>
            <a:endParaRPr lang="en-US" sz="1200" baseline="0" dirty="0">
              <a:solidFill>
                <a:srgbClr val="FF0000"/>
              </a:solidFill>
              <a:latin typeface="Calibri"/>
              <a:ea typeface="ヒラギノ角ゴ Pro W3"/>
              <a:cs typeface="Calibri"/>
            </a:endParaRPr>
          </a:p>
          <a:p>
            <a:pPr marL="0" indent="0">
              <a:buFont typeface="Arial" panose="020B0604020202020204" pitchFamily="34" charset="0"/>
              <a:buNone/>
            </a:pPr>
            <a:endParaRPr lang="en-US" sz="1200" baseline="0" dirty="0">
              <a:solidFill>
                <a:srgbClr val="FF0000"/>
              </a:solidFill>
            </a:endParaRPr>
          </a:p>
          <a:p>
            <a:pPr marL="109197" indent="-109197">
              <a:buFont typeface="Arial" panose="020B0604020202020204" pitchFamily="34" charset="0"/>
              <a:buChar char="•"/>
            </a:pPr>
            <a:r>
              <a:rPr lang="en-US" sz="1200" baseline="0" dirty="0"/>
              <a:t>TagCrowd.com is free and you can upload the job posting and it will show you the most used keywords</a:t>
            </a:r>
          </a:p>
          <a:p>
            <a:pPr marL="0" indent="0">
              <a:buFont typeface="Arial" panose="020B0604020202020204" pitchFamily="34" charset="0"/>
              <a:buNone/>
            </a:pPr>
            <a:endParaRPr lang="en-US" sz="1200" baseline="0" dirty="0"/>
          </a:p>
          <a:p>
            <a:pPr marL="109197" indent="-109197">
              <a:buFont typeface="Arial" panose="020B0604020202020204" pitchFamily="34" charset="0"/>
              <a:buChar char="•"/>
            </a:pPr>
            <a:r>
              <a:rPr lang="en-US" sz="1200" baseline="0" dirty="0"/>
              <a:t>JobScan.co gives you 5 free scans per week, you can upload both your resume and a job posting and it will tell you how</a:t>
            </a:r>
            <a:r>
              <a:rPr lang="en-US" sz="1200" dirty="0"/>
              <a:t> close of a match you are.</a:t>
            </a:r>
          </a:p>
          <a:p>
            <a:pPr marL="109197" indent="-109197">
              <a:buFont typeface="Arial" panose="020B0604020202020204" pitchFamily="34" charset="0"/>
              <a:buChar char="•"/>
            </a:pPr>
            <a:endParaRPr lang="en-US" sz="1200" dirty="0"/>
          </a:p>
          <a:p>
            <a:pPr marL="109197" marR="0" lvl="0" indent="-10919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 </a:t>
            </a:r>
            <a:r>
              <a:rPr lang="en-US" sz="1200" dirty="0"/>
              <a:t>Expert</a:t>
            </a:r>
            <a:r>
              <a:rPr lang="en-US" sz="1200" baseline="0" dirty="0"/>
              <a:t> opinions on </a:t>
            </a:r>
            <a:r>
              <a:rPr lang="en-US" sz="1200" dirty="0"/>
              <a:t>ATS systems vary on what match rate a jobseeker’s resume should aim for.  Some say as low as 70% and</a:t>
            </a:r>
            <a:r>
              <a:rPr lang="en-US" sz="1200" baseline="0" dirty="0"/>
              <a:t> others suggest as high as  </a:t>
            </a:r>
            <a:r>
              <a:rPr lang="en-US" sz="1200" dirty="0"/>
              <a:t>80-90%. We recommend you have a minimum of 80% match.</a:t>
            </a:r>
            <a:endParaRPr lang="en-US" b="1" kern="1200" dirty="0">
              <a:solidFill>
                <a:schemeClr val="tx1"/>
              </a:solidFill>
              <a:effectLst/>
            </a:endParaRPr>
          </a:p>
          <a:p>
            <a:pPr marL="109197" indent="-109197">
              <a:buFont typeface="Arial" panose="020B0604020202020204" pitchFamily="34" charset="0"/>
              <a:buChar char="•"/>
            </a:pPr>
            <a:endParaRPr lang="en-US" sz="1200" dirty="0"/>
          </a:p>
          <a:p>
            <a:pPr marL="171450" indent="-171450">
              <a:buFont typeface="Arial" panose="020B0604020202020204" pitchFamily="34" charset="0"/>
              <a:buChar char="•"/>
            </a:pPr>
            <a:r>
              <a:rPr lang="en-US" b="1" i="1" kern="1200" dirty="0">
                <a:solidFill>
                  <a:schemeClr val="tx1"/>
                </a:solidFill>
                <a:effectLst/>
              </a:rPr>
              <a:t>Ask if 1-2 people have brought their resumes</a:t>
            </a:r>
            <a:r>
              <a:rPr lang="en-US" b="1" i="1" kern="1200" baseline="0" dirty="0">
                <a:solidFill>
                  <a:schemeClr val="tx1"/>
                </a:solidFill>
                <a:effectLst/>
              </a:rPr>
              <a:t> and if they would want to use them as examples for how to match  job posting language using Jobscan.co It would be best if they also had access to a relevant job posting</a:t>
            </a:r>
          </a:p>
          <a:p>
            <a:pPr marL="171450" indent="-171450">
              <a:buFont typeface="Arial" panose="020B0604020202020204" pitchFamily="34" charset="0"/>
              <a:buChar char="•"/>
            </a:pPr>
            <a:r>
              <a:rPr lang="en-US" baseline="0" dirty="0"/>
              <a:t>Review how to </a:t>
            </a:r>
            <a:r>
              <a:rPr lang="en-US" dirty="0"/>
              <a:t>find keywords in </a:t>
            </a:r>
            <a:r>
              <a:rPr lang="en-US" baseline="0" dirty="0"/>
              <a:t>a job posting</a:t>
            </a:r>
          </a:p>
          <a:p>
            <a:pPr lvl="1" algn="ctr"/>
            <a:endParaRPr lang="en-US" b="1" dirty="0"/>
          </a:p>
          <a:p>
            <a:pPr lvl="1" algn="ctr"/>
            <a:r>
              <a:rPr lang="en-US" sz="1600" b="1" dirty="0"/>
              <a:t>OR</a:t>
            </a:r>
            <a:endParaRPr lang="en-US" b="1" baseline="0" dirty="0"/>
          </a:p>
          <a:p>
            <a:r>
              <a:rPr lang="en-US" b="1" i="1" dirty="0"/>
              <a:t>Log in to Jobscan.co, go to Tutorials and play the </a:t>
            </a:r>
            <a:r>
              <a:rPr lang="en-US" b="1" i="1" u="sng" dirty="0"/>
              <a:t>How to Beat the ATS with Job Scan</a:t>
            </a:r>
            <a:r>
              <a:rPr lang="en-US" b="1" i="1" dirty="0"/>
              <a:t> (2:02 min) and  the play </a:t>
            </a:r>
            <a:r>
              <a:rPr lang="en-US" b="1" i="1" u="sng" dirty="0"/>
              <a:t>Resume Match Report</a:t>
            </a:r>
            <a:r>
              <a:rPr lang="en-US" b="1" i="1" dirty="0"/>
              <a:t> (2.22 min). </a:t>
            </a:r>
          </a:p>
          <a:p>
            <a:endParaRPr lang="en-US" b="1" i="1" dirty="0"/>
          </a:p>
          <a:p>
            <a:r>
              <a:rPr lang="en-US" b="1" i="1" dirty="0"/>
              <a:t>HO</a:t>
            </a:r>
            <a:r>
              <a:rPr lang="en-US" i="1" dirty="0"/>
              <a:t> </a:t>
            </a:r>
            <a:r>
              <a:rPr lang="en-US" b="1" i="1" dirty="0"/>
              <a:t>How to Use Jobscan.co for Free and Tips for Getting Your Resume Through Applicant Tracking Systems and review briefly.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0"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14</a:t>
            </a:fld>
            <a:endParaRPr lang="en-US" altLang="en-US"/>
          </a:p>
        </p:txBody>
      </p:sp>
    </p:spTree>
    <p:extLst>
      <p:ext uri="{BB962C8B-B14F-4D97-AF65-F5344CB8AC3E}">
        <p14:creationId xmlns:p14="http://schemas.microsoft.com/office/powerpoint/2010/main" val="3429730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Talking Points</a:t>
            </a:r>
          </a:p>
          <a:p>
            <a:r>
              <a:rPr lang="en-US" sz="1200" b="1" i="1" u="none" dirty="0"/>
              <a:t>Note: Skip this if you are running out of time. They can take it home with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0" dirty="0"/>
              <a:t>Note: Distribute and Refer to HO Checklist-Advanced Resume.  Tell participants that this handout reviews key points to have on your resume and</a:t>
            </a:r>
            <a:r>
              <a:rPr lang="en-US" sz="1200" b="1" i="1" kern="0" baseline="0" dirty="0"/>
              <a:t> </a:t>
            </a:r>
            <a:r>
              <a:rPr lang="en-US" sz="1200" b="1" i="1" kern="0" dirty="0"/>
              <a:t>things to avoid on your resume. </a:t>
            </a:r>
            <a:r>
              <a:rPr lang="en-US" sz="1200" b="1" i="1" kern="0" baseline="0" dirty="0"/>
              <a:t> </a:t>
            </a:r>
            <a:endParaRPr lang="en-US" sz="1200" b="1" kern="0"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15</a:t>
            </a:fld>
            <a:endParaRPr lang="en-US" altLang="en-US"/>
          </a:p>
        </p:txBody>
      </p:sp>
    </p:spTree>
    <p:extLst>
      <p:ext uri="{BB962C8B-B14F-4D97-AF65-F5344CB8AC3E}">
        <p14:creationId xmlns:p14="http://schemas.microsoft.com/office/powerpoint/2010/main" val="1909011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t>Talking</a:t>
            </a:r>
            <a:r>
              <a:rPr lang="en-US" sz="1200" b="1" baseline="0" dirty="0"/>
              <a:t> Points</a:t>
            </a:r>
          </a:p>
          <a:p>
            <a:pPr marL="171450" indent="-171450">
              <a:buFont typeface="Arial" panose="020B0604020202020204" pitchFamily="34" charset="0"/>
              <a:buChar char="•"/>
            </a:pPr>
            <a:r>
              <a:rPr lang="en-US" sz="1200" b="0" baseline="0" dirty="0"/>
              <a:t>By applying the 3 strategies of Targeting, Accomplishment Statements and ATS, you will increase the chances that your resumes will get you in for the interviews.</a:t>
            </a:r>
            <a:endParaRPr lang="en-US" sz="1200" b="0" dirty="0"/>
          </a:p>
          <a:p>
            <a:pPr marL="170181" indent="-170181">
              <a:buFont typeface="Arial" panose="020B0604020202020204" pitchFamily="34" charset="0"/>
              <a:buChar char="•"/>
            </a:pPr>
            <a:r>
              <a:rPr lang="en-US" sz="1200" b="0" dirty="0"/>
              <a:t>Need More Resume Help? </a:t>
            </a:r>
            <a:r>
              <a:rPr lang="en-US" sz="1200" b="0" kern="0" dirty="0"/>
              <a:t>Register </a:t>
            </a:r>
            <a:r>
              <a:rPr lang="en-US" sz="1200" kern="0" dirty="0"/>
              <a:t>for one-on-one resume review session. </a:t>
            </a:r>
          </a:p>
          <a:p>
            <a:pPr marL="170181" indent="-170181">
              <a:buFont typeface="Arial" panose="020B0604020202020204" pitchFamily="34" charset="0"/>
              <a:buChar char="•"/>
            </a:pPr>
            <a:r>
              <a:rPr lang="en-US" sz="1200" b="1" i="1" kern="0" dirty="0"/>
              <a:t>Note: Tell them how they can do that as pertains to your location</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16</a:t>
            </a:fld>
            <a:endParaRPr lang="en-US" altLang="en-US"/>
          </a:p>
        </p:txBody>
      </p:sp>
    </p:spTree>
    <p:extLst>
      <p:ext uri="{BB962C8B-B14F-4D97-AF65-F5344CB8AC3E}">
        <p14:creationId xmlns:p14="http://schemas.microsoft.com/office/powerpoint/2010/main" val="284204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Welcome everyone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Introduce yourself and mention your experience in working with resumes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596"/>
              </a:spcAft>
              <a:buClrTx/>
              <a:buSzTx/>
              <a:buFont typeface="Arial" panose="020B0604020202020204" pitchFamily="34" charset="0"/>
              <a:buNone/>
              <a:tabLst/>
              <a:defRPr/>
            </a:pPr>
            <a:r>
              <a:rPr kumimoji="0" lang="en-US" sz="1200" b="1" i="1" u="none" strike="noStrike" kern="0" cap="none" spc="0" normalizeH="0" baseline="0" noProof="0" dirty="0">
                <a:ln>
                  <a:noFill/>
                </a:ln>
                <a:solidFill>
                  <a:prstClr val="black"/>
                </a:solidFill>
                <a:effectLst/>
                <a:uLnTx/>
                <a:uFillTx/>
                <a:latin typeface="Calibri" panose="020F0502020204030204"/>
                <a:ea typeface="+mn-ea"/>
                <a:cs typeface="+mn-cs"/>
              </a:rPr>
              <a:t>Note: Ask participants to introduce themselves by providing;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Their name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What job they are looking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One fun or interesting fact about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*Cut fun or interesting fact if time is a concern</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2</a:t>
            </a:fld>
            <a:endParaRPr lang="en-US" altLang="en-US"/>
          </a:p>
        </p:txBody>
      </p:sp>
    </p:spTree>
    <p:extLst>
      <p:ext uri="{BB962C8B-B14F-4D97-AF65-F5344CB8AC3E}">
        <p14:creationId xmlns:p14="http://schemas.microsoft.com/office/powerpoint/2010/main" val="14758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07633"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076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The goal of this workshop is for you to learn how to improve your resume by targeting your content more concisely to get noticed.  </a:t>
            </a:r>
          </a:p>
          <a:p>
            <a:pPr marL="171450" marR="0" lvl="0" indent="-171450" algn="l" defTabSz="9076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We’ll be covering;</a:t>
            </a:r>
          </a:p>
          <a:p>
            <a:pPr marL="628650" marR="0" lvl="1" indent="-171450" algn="l" defTabSz="9076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Resume formats</a:t>
            </a: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628650" marR="0" lvl="1" indent="-171450" algn="l" defTabSz="9076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Targeting your resume</a:t>
            </a:r>
          </a:p>
          <a:p>
            <a:pPr marL="628650" marR="0" lvl="1" indent="-171450" algn="l" defTabSz="9076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How to create strong accomplishment statements</a:t>
            </a:r>
          </a:p>
          <a:p>
            <a:pPr marL="628650" marR="0" lvl="1" indent="-171450" algn="l" defTabSz="9076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How to get past applicant tracking systems</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3</a:t>
            </a:fld>
            <a:endParaRPr lang="en-US" altLang="en-US"/>
          </a:p>
        </p:txBody>
      </p:sp>
    </p:spTree>
    <p:extLst>
      <p:ext uri="{BB962C8B-B14F-4D97-AF65-F5344CB8AC3E}">
        <p14:creationId xmlns:p14="http://schemas.microsoft.com/office/powerpoint/2010/main" val="2857960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There are many different opinions on and strategies for writing a resume; depending on who you ask, what type of job you are looking for,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provide you with best practices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bottom line is you have to be comfortable with it. You will have to love it enough to sell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Let’s start with a couple of tips</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4</a:t>
            </a:fld>
            <a:endParaRPr lang="en-US" altLang="en-US"/>
          </a:p>
        </p:txBody>
      </p:sp>
    </p:spTree>
    <p:extLst>
      <p:ext uri="{BB962C8B-B14F-4D97-AF65-F5344CB8AC3E}">
        <p14:creationId xmlns:p14="http://schemas.microsoft.com/office/powerpoint/2010/main" val="1087291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Tip 1: In order to create a good resume, you need to know your job skills, be able to articulate them, and be able to demonstrate how you have used them to create value for the organizations you have worked for in the past.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Remember, you are persuading the employer, that you have what it takes and that they can have confidence in you. They are focused on what we can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do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for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you are unsure about the skills necessary for your desired position you can: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Take the skills assessment on CareerForceMN.com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Find most used skill words for your profession on onetonline.org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Tip 2: Read the job posting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carefully</a:t>
            </a:r>
          </a:p>
          <a:p>
            <a:pPr marL="462641"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Which skills is this employer looking for? Highlight the skills the employer is looking for and compare those to your resume. Then make any necessary modifications to your resume.</a:t>
            </a:r>
          </a:p>
          <a:p>
            <a:pPr marL="462641"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brings us to the topic of Targeting your resume</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5</a:t>
            </a:fld>
            <a:endParaRPr lang="en-US" altLang="en-US"/>
          </a:p>
        </p:txBody>
      </p:sp>
    </p:spTree>
    <p:extLst>
      <p:ext uri="{BB962C8B-B14F-4D97-AF65-F5344CB8AC3E}">
        <p14:creationId xmlns:p14="http://schemas.microsoft.com/office/powerpoint/2010/main" val="1990794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FF0000"/>
                </a:solidFill>
                <a:effectLst/>
                <a:uLnTx/>
                <a:uFillTx/>
                <a:latin typeface="Calibri" panose="020F0502020204030204"/>
                <a:ea typeface="+mn-ea"/>
                <a:cs typeface="+mn-cs"/>
              </a:rPr>
              <a:t>Note: HO and refer to the </a:t>
            </a:r>
            <a:r>
              <a:rPr kumimoji="0" lang="en-US" sz="1200" b="1" i="1" u="none" strike="noStrike" kern="1200" cap="none" spc="0" normalizeH="0" baseline="0" noProof="0" dirty="0">
                <a:ln>
                  <a:noFill/>
                </a:ln>
                <a:solidFill>
                  <a:srgbClr val="FF0000"/>
                </a:solidFill>
                <a:effectLst/>
                <a:uLnTx/>
                <a:uFillTx/>
                <a:latin typeface="Calibri" panose="020F0502020204030204"/>
                <a:ea typeface="+mn-ea"/>
                <a:cs typeface="+mn-cs"/>
              </a:rPr>
              <a:t>Chronological (Robert Doyle) and the Combination (Susan Pope) as you share the information below</a:t>
            </a: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this Advanced class, we will do a quick reminder of the different styles of resume. A chronological resume focuses on your employment history chronologically starting with most recent employment. Most employers are familiar with a chronological resume and many Applicant Tracking Systems are set up for a chronological resume format.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It is important to evaluate and choose the most effective resume format depending on your particular situation.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 combination (or skills resume) focuses on your specific skills and can showcase aspects of your experience without highlighting gaps in employment or your 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focuses on skills most transferable to the job you are seeking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has less focus on your employment history than the chronological resume does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 clarify, your employment history will still be included in this format, but it will be placed at the bottom of your resume and will be a simple listing rather than detailing out what you accomplished at each position.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By focusing and highlighting your transferable skills, you shift the focus off of your previous positions and titles and put it on your relevant skills.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can make it easier for the employer to see what a good candidate you really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Now let’s look at targeting resumes</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6</a:t>
            </a:fld>
            <a:endParaRPr lang="en-US" altLang="en-US"/>
          </a:p>
        </p:txBody>
      </p:sp>
    </p:spTree>
    <p:extLst>
      <p:ext uri="{BB962C8B-B14F-4D97-AF65-F5344CB8AC3E}">
        <p14:creationId xmlns:p14="http://schemas.microsoft.com/office/powerpoint/2010/main" val="359752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ヒラギノ角ゴ Pro W3" pitchFamily="-126" charset="-128"/>
                <a:cs typeface="+mn-cs"/>
              </a:rPr>
              <a:t>Talking Points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Targeting your resume means to tailor or customize it. This will make a significant difference.  Its kind of like the difference between tailored suit and one that’s not. The tailored suit is going to fit and look and feel much better on you than one you might buy off the rack. </a:t>
            </a:r>
            <a:r>
              <a:rPr kumimoji="0" lang="en-US" sz="1800" b="0" i="0" u="none" strike="noStrike" kern="1200" cap="none" spc="0" normalizeH="0" baseline="0" noProof="0" dirty="0">
                <a:ln>
                  <a:noFill/>
                </a:ln>
                <a:solidFill>
                  <a:srgbClr val="FF0000"/>
                </a:solidFill>
                <a:effectLst/>
                <a:highlight>
                  <a:srgbClr val="FFFF00"/>
                </a:highlight>
                <a:uLnTx/>
                <a:uFillTx/>
                <a:latin typeface="Calibri" panose="020F0502020204030204"/>
                <a:ea typeface="ヒラギノ角ゴ Pro W3" pitchFamily="-126" charset="-128"/>
                <a:cs typeface="+mn-cs"/>
              </a:rPr>
              <a:t>In the case of a resume your targeted resume will “fit” the position much better.</a:t>
            </a:r>
            <a:endParaRPr kumimoji="0" lang="en-US" sz="1700" b="1" i="0" u="none" strike="noStrike" kern="1200" cap="none" spc="0" normalizeH="0" baseline="0" noProof="0" dirty="0">
              <a:ln>
                <a:noFill/>
              </a:ln>
              <a:solidFill>
                <a:srgbClr val="FF0000"/>
              </a:solidFill>
              <a:effectLst/>
              <a:highlight>
                <a:srgbClr val="FFFF00"/>
              </a:highlight>
              <a:uLnTx/>
              <a:uFillTx/>
              <a:latin typeface="Calibri" panose="020F0502020204030204"/>
              <a:ea typeface="ヒラギノ角ゴ Pro W3" pitchFamily="-126"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 targeted resume targets: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 specific occupation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  specific job posting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An industry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An employer</a:t>
            </a:r>
            <a:endParaRPr kumimoji="0" lang="en-US" sz="1200" b="1" i="1"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Note: Ask what are some ways you can take your generic or master resume for a type of job and change it into a targeted resume when you are applying? Why is this important?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The job of a resume is to get you an interview – don’t be afraid to change it, if you are applying for jobs you are qualified for and not getting interviews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6" charset="-128"/>
                <a:cs typeface="+mn-cs"/>
              </a:rPr>
              <a:t>How you communicate the value you bring to a job is also critical. Let’s examine the best way to do that.</a:t>
            </a:r>
          </a:p>
          <a:p>
            <a:endParaRPr lang="en-US" dirty="0"/>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7</a:t>
            </a:fld>
            <a:endParaRPr lang="en-US" altLang="en-US"/>
          </a:p>
        </p:txBody>
      </p:sp>
    </p:spTree>
    <p:extLst>
      <p:ext uri="{BB962C8B-B14F-4D97-AF65-F5344CB8AC3E}">
        <p14:creationId xmlns:p14="http://schemas.microsoft.com/office/powerpoint/2010/main" val="4202744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 typeface="Wingdings" pitchFamily="2" charset="2"/>
              <a:buNone/>
              <a:tabLst/>
              <a:defRPr/>
            </a:pPr>
            <a:r>
              <a:rPr lang="en-US" sz="1200" b="1" dirty="0"/>
              <a:t>Talking Points</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sz="1200" b="0" dirty="0"/>
              <a:t>Best practice is to write accomplishment statements, not simply a list of tasks.</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dirty="0"/>
              <a:t>There is an important distinction between a task and an accomplishment. </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dirty="0"/>
              <a:t>A task tells the reader</a:t>
            </a:r>
            <a:r>
              <a:rPr lang="en-US" u="sng" dirty="0"/>
              <a:t> what </a:t>
            </a:r>
            <a:r>
              <a:rPr lang="en-US" dirty="0"/>
              <a:t>you did. They are kind of like a job description (what the job is responsible to do)</a:t>
            </a:r>
            <a:endParaRPr lang="en-US" sz="1200" dirty="0"/>
          </a:p>
          <a:p>
            <a:pPr marL="171450" indent="-171450" eaLnBrk="1" hangingPunct="1">
              <a:lnSpc>
                <a:spcPct val="80000"/>
              </a:lnSpc>
              <a:buFont typeface="Arial" panose="020B0604020202020204" pitchFamily="34" charset="0"/>
              <a:buChar char="•"/>
              <a:defRPr/>
            </a:pPr>
            <a:r>
              <a:rPr lang="en-US" sz="1200" kern="1200" dirty="0">
                <a:solidFill>
                  <a:schemeClr val="tx1"/>
                </a:solidFill>
                <a:latin typeface="Calibri" panose="020F0502020204030204" pitchFamily="34" charset="0"/>
                <a:ea typeface="ヒラギノ角ゴ Pro W3" pitchFamily="-126" charset="-128"/>
                <a:cs typeface="Arial" pitchFamily="34" charset="0"/>
              </a:rPr>
              <a:t>Accomplishments tell </a:t>
            </a:r>
            <a:r>
              <a:rPr lang="en-US" sz="1200" u="sng" kern="1200" dirty="0">
                <a:solidFill>
                  <a:schemeClr val="tx1"/>
                </a:solidFill>
                <a:latin typeface="Calibri" panose="020F0502020204030204" pitchFamily="34" charset="0"/>
                <a:ea typeface="ヒラギノ角ゴ Pro W3" pitchFamily="-126" charset="-128"/>
                <a:cs typeface="Arial" pitchFamily="34" charset="0"/>
              </a:rPr>
              <a:t>how</a:t>
            </a:r>
            <a:r>
              <a:rPr lang="en-US" sz="1200" kern="1200" dirty="0">
                <a:solidFill>
                  <a:schemeClr val="tx1"/>
                </a:solidFill>
                <a:latin typeface="Calibri" panose="020F0502020204030204" pitchFamily="34" charset="0"/>
                <a:ea typeface="ヒラギノ角ゴ Pro W3" pitchFamily="-126" charset="-128"/>
                <a:cs typeface="Arial" pitchFamily="34" charset="0"/>
              </a:rPr>
              <a:t> you did on the job, the results</a:t>
            </a:r>
            <a:r>
              <a:rPr lang="en-US" dirty="0">
                <a:cs typeface="Arial" pitchFamily="34" charset="0"/>
              </a:rPr>
              <a:t> you obtained ( the difference you made for the organization)</a:t>
            </a:r>
            <a:endParaRPr lang="en-US" sz="1200" kern="1200" dirty="0">
              <a:solidFill>
                <a:schemeClr val="tx1"/>
              </a:solidFill>
              <a:latin typeface="Calibri" panose="020F0502020204030204" pitchFamily="34" charset="0"/>
              <a:ea typeface="ヒラギノ角ゴ Pro W3" pitchFamily="-126" charset="-128"/>
              <a:cs typeface="Arial" pitchFamily="34" charset="0"/>
            </a:endParaRP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8</a:t>
            </a:fld>
            <a:endParaRPr lang="en-US" altLang="en-US"/>
          </a:p>
        </p:txBody>
      </p:sp>
    </p:spTree>
    <p:extLst>
      <p:ext uri="{BB962C8B-B14F-4D97-AF65-F5344CB8AC3E}">
        <p14:creationId xmlns:p14="http://schemas.microsoft.com/office/powerpoint/2010/main" val="2302227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 typeface="Wingdings" pitchFamily="2" charset="2"/>
              <a:buNone/>
              <a:tabLst/>
              <a:defRPr/>
            </a:pPr>
            <a:r>
              <a:rPr lang="en-US" sz="1200" b="1" dirty="0"/>
              <a:t>Talking Points</a:t>
            </a:r>
          </a:p>
          <a:p>
            <a:pPr marL="171450" indent="-171450" eaLnBrk="1" hangingPunct="1">
              <a:lnSpc>
                <a:spcPct val="80000"/>
              </a:lnSpc>
              <a:buFont typeface="Arial" panose="020B0604020202020204" pitchFamily="34" charset="0"/>
              <a:buChar char="•"/>
              <a:defRPr/>
            </a:pPr>
            <a:r>
              <a:rPr lang="en-US" sz="1200" b="0" dirty="0">
                <a:cs typeface="Arial" pitchFamily="34" charset="0"/>
              </a:rPr>
              <a:t>Let’s look at an example of each. I am going to read one to you and you tell me if it’s an accomplishment or a task;</a:t>
            </a:r>
          </a:p>
          <a:p>
            <a:pPr marL="685800" lvl="1" indent="-228600">
              <a:lnSpc>
                <a:spcPct val="80000"/>
              </a:lnSpc>
              <a:buFont typeface="+mj-lt"/>
              <a:buAutoNum type="arabicPeriod"/>
              <a:defRPr/>
            </a:pPr>
            <a:r>
              <a:rPr lang="en-US" sz="1200" b="0" kern="1200" dirty="0">
                <a:solidFill>
                  <a:schemeClr val="tx1"/>
                </a:solidFill>
                <a:latin typeface="Calibri" panose="020F0502020204030204" pitchFamily="34" charset="0"/>
                <a:ea typeface="ヒラギノ角ゴ Pro W3" pitchFamily="-126" charset="-128"/>
                <a:cs typeface="Arial" pitchFamily="34" charset="0"/>
              </a:rPr>
              <a:t>Wrote weekly reports on sales and submitted these to home office. (task)</a:t>
            </a:r>
            <a:endParaRPr lang="en-US" dirty="0">
              <a:cs typeface="Arial" pitchFamily="34" charset="0"/>
            </a:endParaRPr>
          </a:p>
          <a:p>
            <a:pPr marL="685800" lvl="1" indent="-228600">
              <a:lnSpc>
                <a:spcPct val="80000"/>
              </a:lnSpc>
              <a:buFont typeface="+mj-lt"/>
              <a:buAutoNum type="arabicPeriod"/>
              <a:defRPr/>
            </a:pPr>
            <a:r>
              <a:rPr lang="en-US" sz="1200" b="0" kern="1200" dirty="0">
                <a:solidFill>
                  <a:schemeClr val="tx1"/>
                </a:solidFill>
                <a:latin typeface="Calibri" panose="020F0502020204030204" pitchFamily="34" charset="0"/>
                <a:ea typeface="ヒラギノ角ゴ Pro W3" pitchFamily="-126" charset="-128"/>
                <a:cs typeface="Arial" pitchFamily="34" charset="0"/>
              </a:rPr>
              <a:t>Completed 156 summary reports on sales, including weekly volume, percent of increase, new clients seen. (accomplishment) </a:t>
            </a:r>
          </a:p>
          <a:p>
            <a:pPr marL="171450" indent="-171450" eaLnBrk="1" hangingPunct="1">
              <a:lnSpc>
                <a:spcPct val="80000"/>
              </a:lnSpc>
              <a:buFont typeface="Arial" panose="020B0604020202020204" pitchFamily="34" charset="0"/>
              <a:buChar char="•"/>
              <a:defRPr/>
            </a:pPr>
            <a:r>
              <a:rPr lang="en-US" sz="1200" b="0" kern="1200" dirty="0">
                <a:solidFill>
                  <a:schemeClr val="tx1"/>
                </a:solidFill>
                <a:latin typeface="Calibri" panose="020F0502020204030204" pitchFamily="34" charset="0"/>
                <a:ea typeface="ヒラギノ角ゴ Pro W3" pitchFamily="-126" charset="-128"/>
                <a:cs typeface="Arial" pitchFamily="34" charset="0"/>
              </a:rPr>
              <a:t>Which do you think will impress an employer more? Why?</a:t>
            </a:r>
          </a:p>
          <a:p>
            <a:pPr marL="171450" indent="-171450">
              <a:lnSpc>
                <a:spcPct val="80000"/>
              </a:lnSpc>
              <a:buFont typeface="Arial" panose="020B0604020202020204" pitchFamily="34" charset="0"/>
              <a:buChar char="•"/>
              <a:defRPr/>
            </a:pPr>
            <a:r>
              <a:rPr lang="en-US" dirty="0"/>
              <a:t>Accomplishments give employers a much better idea of how you have contributed to the department and organization.</a:t>
            </a:r>
          </a:p>
        </p:txBody>
      </p:sp>
      <p:sp>
        <p:nvSpPr>
          <p:cNvPr id="4" name="Slide Number Placeholder 3"/>
          <p:cNvSpPr>
            <a:spLocks noGrp="1"/>
          </p:cNvSpPr>
          <p:nvPr>
            <p:ph type="sldNum" sz="quarter" idx="5"/>
          </p:nvPr>
        </p:nvSpPr>
        <p:spPr/>
        <p:txBody>
          <a:bodyPr/>
          <a:lstStyle/>
          <a:p>
            <a:fld id="{46322669-ED0F-4404-9B79-B3E3FF2EFE37}" type="slidenum">
              <a:rPr lang="en-US" altLang="en-US" smtClean="0"/>
              <a:pPr/>
              <a:t>9</a:t>
            </a:fld>
            <a:endParaRPr lang="en-US" altLang="en-US"/>
          </a:p>
        </p:txBody>
      </p:sp>
    </p:spTree>
    <p:extLst>
      <p:ext uri="{BB962C8B-B14F-4D97-AF65-F5344CB8AC3E}">
        <p14:creationId xmlns:p14="http://schemas.microsoft.com/office/powerpoint/2010/main" val="632322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pic>
        <p:nvPicPr>
          <p:cNvPr id="4" name="Picture 5" descr="Collage of Minnesota people and scenery">
            <a:extLst>
              <a:ext uri="{FF2B5EF4-FFF2-40B4-BE49-F238E27FC236}">
                <a16:creationId xmlns:a16="http://schemas.microsoft.com/office/drawing/2014/main" id="{71BAB98D-98D6-40B7-9188-837B4A13DE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86438" y="0"/>
            <a:ext cx="64293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C67A0AC-DB2A-43E2-A870-1D482B60E7E8}"/>
              </a:ext>
            </a:extLst>
          </p:cNvPr>
          <p:cNvSpPr/>
          <p:nvPr userDrawn="1"/>
        </p:nvSpPr>
        <p:spPr>
          <a:xfrm>
            <a:off x="0" y="2276475"/>
            <a:ext cx="12192000" cy="3055938"/>
          </a:xfrm>
          <a:prstGeom prst="rect">
            <a:avLst/>
          </a:prstGeom>
          <a:solidFill>
            <a:srgbClr val="005CAB"/>
          </a:solidFill>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pic>
        <p:nvPicPr>
          <p:cNvPr id="7" name="Picture 8" descr="CareerForce, Minnesota's Career Resource">
            <a:extLst>
              <a:ext uri="{FF2B5EF4-FFF2-40B4-BE49-F238E27FC236}">
                <a16:creationId xmlns:a16="http://schemas.microsoft.com/office/drawing/2014/main" id="{B4C5B5AF-679B-4FFC-A0C3-46449F743A5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3250" y="357188"/>
            <a:ext cx="4259263"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4"/>
          <p:cNvSpPr>
            <a:spLocks noGrp="1"/>
          </p:cNvSpPr>
          <p:nvPr>
            <p:ph type="body" sz="quarter" idx="17"/>
          </p:nvPr>
        </p:nvSpPr>
        <p:spPr bwMode="black">
          <a:xfrm>
            <a:off x="838200" y="4406289"/>
            <a:ext cx="10515600" cy="711465"/>
          </a:xfrm>
        </p:spPr>
        <p:txBody>
          <a:bodyPr>
            <a:normAutofit/>
          </a:bodyPr>
          <a:lstStyle>
            <a:lvl1pPr marL="0" indent="0" algn="ctr">
              <a:buNone/>
              <a:defRPr sz="1900">
                <a:solidFill>
                  <a:schemeClr val="bg1"/>
                </a:solidFill>
                <a:latin typeface="Arial"/>
              </a:defRPr>
            </a:lvl1pPr>
          </a:lstStyle>
          <a:p>
            <a:pPr lvl="0"/>
            <a:r>
              <a:rPr lang="en-US"/>
              <a:t>Click to edit Master text styles</a:t>
            </a:r>
          </a:p>
        </p:txBody>
      </p:sp>
      <p:sp>
        <p:nvSpPr>
          <p:cNvPr id="8" name="Date Placeholder 5">
            <a:extLst>
              <a:ext uri="{FF2B5EF4-FFF2-40B4-BE49-F238E27FC236}">
                <a16:creationId xmlns:a16="http://schemas.microsoft.com/office/drawing/2014/main" id="{AFB24F53-0000-4C5A-B326-3F89D5BA1604}"/>
              </a:ext>
            </a:extLst>
          </p:cNvPr>
          <p:cNvSpPr>
            <a:spLocks noGrp="1"/>
          </p:cNvSpPr>
          <p:nvPr>
            <p:ph type="dt" sz="half" idx="18"/>
          </p:nvPr>
        </p:nvSpPr>
        <p:spPr>
          <a:xfrm>
            <a:off x="274638" y="6356350"/>
            <a:ext cx="1358900" cy="365125"/>
          </a:xfrm>
        </p:spPr>
        <p:txBody>
          <a:bodyPr/>
          <a:lstStyle>
            <a:lvl1pPr>
              <a:defRPr dirty="0">
                <a:solidFill>
                  <a:schemeClr val="bg2">
                    <a:lumMod val="90000"/>
                  </a:schemeClr>
                </a:solidFill>
                <a:latin typeface="Arial"/>
              </a:defRPr>
            </a:lvl1pPr>
          </a:lstStyle>
          <a:p>
            <a:pPr>
              <a:defRPr/>
            </a:pPr>
            <a:endParaRPr lang="en-US"/>
          </a:p>
        </p:txBody>
      </p:sp>
      <p:sp>
        <p:nvSpPr>
          <p:cNvPr id="12" name="Title 2"/>
          <p:cNvSpPr>
            <a:spLocks noGrp="1"/>
          </p:cNvSpPr>
          <p:nvPr>
            <p:ph type="ctrTitle"/>
          </p:nvPr>
        </p:nvSpPr>
        <p:spPr bwMode="white">
          <a:xfrm>
            <a:off x="266700" y="2623984"/>
            <a:ext cx="11658600" cy="1485725"/>
          </a:xfrm>
          <a:noFill/>
        </p:spPr>
        <p:txBody>
          <a:bodyPr lIns="182870" tIns="91436" rIns="182870" bIns="91436">
            <a:normAutofit/>
          </a:bodyPr>
          <a:lstStyle>
            <a:lvl1pPr algn="ctr">
              <a:defRPr sz="3600" b="1">
                <a:solidFill>
                  <a:schemeClr val="bg1"/>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3409333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5DA9548B-593B-4A4F-AE3E-DF6CBFCEA98C}"/>
              </a:ext>
            </a:extLst>
          </p:cNvPr>
          <p:cNvSpPr/>
          <p:nvPr userDrawn="1"/>
        </p:nvSpPr>
        <p:spPr bwMode="black">
          <a:xfrm>
            <a:off x="0" y="0"/>
            <a:ext cx="12188825"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8" name="Rectangle 10">
            <a:extLst>
              <a:ext uri="{FF2B5EF4-FFF2-40B4-BE49-F238E27FC236}">
                <a16:creationId xmlns:a16="http://schemas.microsoft.com/office/drawing/2014/main" id="{A6766063-0B8A-4881-9428-DEF0BE2D815D}"/>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19" name="Picture Placeholder 3"/>
          <p:cNvSpPr>
            <a:spLocks noGrp="1"/>
          </p:cNvSpPr>
          <p:nvPr>
            <p:ph type="pic" sz="quarter" idx="13"/>
          </p:nvPr>
        </p:nvSpPr>
        <p:spPr bwMode="gray">
          <a:xfrm>
            <a:off x="806334" y="2571731"/>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4" name="Text Placeholder 4"/>
          <p:cNvSpPr>
            <a:spLocks noGrp="1"/>
          </p:cNvSpPr>
          <p:nvPr>
            <p:ph type="body" sz="quarter" idx="16"/>
          </p:nvPr>
        </p:nvSpPr>
        <p:spPr bwMode="black">
          <a:xfrm>
            <a:off x="2876551" y="2571733"/>
            <a:ext cx="2866328" cy="1858809"/>
          </a:xfrm>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5" name="Picture Placeholder 5"/>
          <p:cNvSpPr>
            <a:spLocks noGrp="1"/>
          </p:cNvSpPr>
          <p:nvPr>
            <p:ph type="pic" sz="quarter" idx="17"/>
          </p:nvPr>
        </p:nvSpPr>
        <p:spPr bwMode="gray">
          <a:xfrm>
            <a:off x="6199808" y="2571731"/>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6" name="Text Placeholder 6"/>
          <p:cNvSpPr>
            <a:spLocks noGrp="1"/>
          </p:cNvSpPr>
          <p:nvPr>
            <p:ph type="body" sz="quarter" idx="18"/>
          </p:nvPr>
        </p:nvSpPr>
        <p:spPr bwMode="black">
          <a:xfrm>
            <a:off x="8270023" y="2571733"/>
            <a:ext cx="2866328" cy="1858809"/>
          </a:xfrm>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9" name="Footer Placeholder 6">
            <a:extLst>
              <a:ext uri="{FF2B5EF4-FFF2-40B4-BE49-F238E27FC236}">
                <a16:creationId xmlns:a16="http://schemas.microsoft.com/office/drawing/2014/main" id="{1A9E069A-66C8-4F65-B63C-639994EA9174}"/>
              </a:ext>
            </a:extLst>
          </p:cNvPr>
          <p:cNvSpPr>
            <a:spLocks noGrp="1"/>
          </p:cNvSpPr>
          <p:nvPr>
            <p:ph type="ftr" sz="quarter" idx="19"/>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C4CA5A90-6F35-468B-AC22-C3C308DB8D0A}"/>
              </a:ext>
            </a:extLst>
          </p:cNvPr>
          <p:cNvSpPr>
            <a:spLocks noGrp="1"/>
          </p:cNvSpPr>
          <p:nvPr>
            <p:ph type="title"/>
          </p:nvPr>
        </p:nvSpPr>
        <p:spPr>
          <a:xfrm>
            <a:off x="806334" y="101155"/>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15020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Pr>
        <a:solidFill>
          <a:schemeClr val="bg1"/>
        </a:solidFill>
        <a:effectLst/>
      </p:bgPr>
    </p:bg>
    <p:spTree>
      <p:nvGrpSpPr>
        <p:cNvPr id="1" name=""/>
        <p:cNvGrpSpPr/>
        <p:nvPr/>
      </p:nvGrpSpPr>
      <p:grpSpPr>
        <a:xfrm>
          <a:off x="0" y="0"/>
          <a:ext cx="0" cy="0"/>
          <a:chOff x="0" y="0"/>
          <a:chExt cx="0" cy="0"/>
        </a:xfrm>
      </p:grpSpPr>
      <p:sp>
        <p:nvSpPr>
          <p:cNvPr id="16" name="Rectangle 1">
            <a:extLst>
              <a:ext uri="{FF2B5EF4-FFF2-40B4-BE49-F238E27FC236}">
                <a16:creationId xmlns:a16="http://schemas.microsoft.com/office/drawing/2014/main" id="{07CF8ABA-2986-4AF4-AEE4-CB3427F9803D}"/>
              </a:ext>
            </a:extLst>
          </p:cNvPr>
          <p:cNvSpPr/>
          <p:nvPr userDrawn="1"/>
        </p:nvSpPr>
        <p:spPr bwMode="black">
          <a:xfrm>
            <a:off x="-3174" y="0"/>
            <a:ext cx="12191999"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17" name="Rectangle 14">
            <a:extLst>
              <a:ext uri="{FF2B5EF4-FFF2-40B4-BE49-F238E27FC236}">
                <a16:creationId xmlns:a16="http://schemas.microsoft.com/office/drawing/2014/main" id="{7BCB21C6-69B7-474D-B0C7-56A9CA25C9F8}"/>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6" name="Picture Placeholder 3"/>
          <p:cNvSpPr>
            <a:spLocks noGrp="1"/>
          </p:cNvSpPr>
          <p:nvPr>
            <p:ph type="pic" sz="quarter" idx="13"/>
          </p:nvPr>
        </p:nvSpPr>
        <p:spPr bwMode="gray">
          <a:xfrm>
            <a:off x="806332" y="1981900"/>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7" name="Text Placeholder 4"/>
          <p:cNvSpPr>
            <a:spLocks noGrp="1"/>
          </p:cNvSpPr>
          <p:nvPr>
            <p:ph type="body" sz="quarter" idx="15"/>
          </p:nvPr>
        </p:nvSpPr>
        <p:spPr bwMode="black">
          <a:xfrm>
            <a:off x="581720" y="4345148"/>
            <a:ext cx="2542477" cy="1623853"/>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0" name="Picture Placeholder 5"/>
          <p:cNvSpPr>
            <a:spLocks noGrp="1"/>
          </p:cNvSpPr>
          <p:nvPr>
            <p:ph type="pic" sz="quarter" idx="16"/>
          </p:nvPr>
        </p:nvSpPr>
        <p:spPr bwMode="gray">
          <a:xfrm>
            <a:off x="3646177"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1" name="Text Placeholder 6"/>
          <p:cNvSpPr>
            <a:spLocks noGrp="1"/>
          </p:cNvSpPr>
          <p:nvPr>
            <p:ph type="body" sz="quarter" idx="17"/>
          </p:nvPr>
        </p:nvSpPr>
        <p:spPr bwMode="black">
          <a:xfrm>
            <a:off x="3421564"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2" name="Picture Placeholder 7"/>
          <p:cNvSpPr>
            <a:spLocks noGrp="1"/>
          </p:cNvSpPr>
          <p:nvPr>
            <p:ph type="pic" sz="quarter" idx="18"/>
          </p:nvPr>
        </p:nvSpPr>
        <p:spPr bwMode="gray">
          <a:xfrm>
            <a:off x="6486021"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3" name="Text Placeholder 8"/>
          <p:cNvSpPr>
            <a:spLocks noGrp="1"/>
          </p:cNvSpPr>
          <p:nvPr>
            <p:ph type="body" sz="quarter" idx="19"/>
          </p:nvPr>
        </p:nvSpPr>
        <p:spPr bwMode="black">
          <a:xfrm>
            <a:off x="6261408"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4" name="Picture Placeholder 9"/>
          <p:cNvSpPr>
            <a:spLocks noGrp="1"/>
          </p:cNvSpPr>
          <p:nvPr>
            <p:ph type="pic" sz="quarter" idx="20"/>
          </p:nvPr>
        </p:nvSpPr>
        <p:spPr bwMode="gray">
          <a:xfrm>
            <a:off x="9325865"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5" name="Text Placeholder 10"/>
          <p:cNvSpPr>
            <a:spLocks noGrp="1"/>
          </p:cNvSpPr>
          <p:nvPr>
            <p:ph type="body" sz="quarter" idx="21"/>
          </p:nvPr>
        </p:nvSpPr>
        <p:spPr bwMode="black">
          <a:xfrm>
            <a:off x="9101252" y="4341163"/>
            <a:ext cx="2542477" cy="1627839"/>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8" name="Footer Placeholder 6">
            <a:extLst>
              <a:ext uri="{FF2B5EF4-FFF2-40B4-BE49-F238E27FC236}">
                <a16:creationId xmlns:a16="http://schemas.microsoft.com/office/drawing/2014/main" id="{4DA569E6-2B5C-4E2C-BA52-5C269F1EB8C3}"/>
              </a:ext>
            </a:extLst>
          </p:cNvPr>
          <p:cNvSpPr>
            <a:spLocks noGrp="1"/>
          </p:cNvSpPr>
          <p:nvPr>
            <p:ph type="ftr" sz="quarter" idx="22"/>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E8657A61-BF5D-4E45-9162-A3294DE5D29F}"/>
              </a:ext>
            </a:extLst>
          </p:cNvPr>
          <p:cNvSpPr>
            <a:spLocks noGrp="1"/>
          </p:cNvSpPr>
          <p:nvPr>
            <p:ph type="title"/>
          </p:nvPr>
        </p:nvSpPr>
        <p:spPr>
          <a:xfrm>
            <a:off x="706241" y="9525"/>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06898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Pr>
        <a:solidFill>
          <a:schemeClr val="bg1"/>
        </a:solidFill>
        <a:effectLst/>
      </p:bgPr>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DCA200C-EE20-4F54-81B6-FE8DAF4FA1C8}"/>
              </a:ext>
            </a:extLst>
          </p:cNvPr>
          <p:cNvSpPr/>
          <p:nvPr userDrawn="1"/>
        </p:nvSpPr>
        <p:spPr bwMode="black">
          <a:xfrm>
            <a:off x="-3174" y="0"/>
            <a:ext cx="12191999"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14" name="Rectangle 12">
            <a:extLst>
              <a:ext uri="{FF2B5EF4-FFF2-40B4-BE49-F238E27FC236}">
                <a16:creationId xmlns:a16="http://schemas.microsoft.com/office/drawing/2014/main" id="{0E5CBC90-21B0-42FE-9214-90B151804418}"/>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6" name="Picture Placeholder 3"/>
          <p:cNvSpPr>
            <a:spLocks noGrp="1"/>
          </p:cNvSpPr>
          <p:nvPr>
            <p:ph type="pic" sz="quarter" idx="13"/>
          </p:nvPr>
        </p:nvSpPr>
        <p:spPr bwMode="gray">
          <a:xfrm>
            <a:off x="1697856" y="1981900"/>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7" name="Text Placeholder 4"/>
          <p:cNvSpPr>
            <a:spLocks noGrp="1"/>
          </p:cNvSpPr>
          <p:nvPr>
            <p:ph type="body" sz="quarter" idx="15"/>
          </p:nvPr>
        </p:nvSpPr>
        <p:spPr bwMode="black">
          <a:xfrm>
            <a:off x="1473244" y="4345148"/>
            <a:ext cx="2542477" cy="1623853"/>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0" name="Picture Placeholder 5"/>
          <p:cNvSpPr>
            <a:spLocks noGrp="1"/>
          </p:cNvSpPr>
          <p:nvPr>
            <p:ph type="pic" sz="quarter" idx="16"/>
          </p:nvPr>
        </p:nvSpPr>
        <p:spPr bwMode="gray">
          <a:xfrm>
            <a:off x="4936053"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1" name="Text Placeholder 6"/>
          <p:cNvSpPr>
            <a:spLocks noGrp="1"/>
          </p:cNvSpPr>
          <p:nvPr>
            <p:ph type="body" sz="quarter" idx="17"/>
          </p:nvPr>
        </p:nvSpPr>
        <p:spPr bwMode="black">
          <a:xfrm>
            <a:off x="4712236"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2" name="Picture Placeholder 7"/>
          <p:cNvSpPr>
            <a:spLocks noGrp="1"/>
          </p:cNvSpPr>
          <p:nvPr>
            <p:ph type="pic" sz="quarter" idx="18"/>
          </p:nvPr>
        </p:nvSpPr>
        <p:spPr bwMode="gray">
          <a:xfrm>
            <a:off x="8174248" y="1967573"/>
            <a:ext cx="2094843" cy="2094843"/>
          </a:xfrm>
          <a:prstGeom prst="rect">
            <a:avLst/>
          </a:prstGeom>
          <a:solidFill>
            <a:schemeClr val="bg1"/>
          </a:solid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3" name="Text Placeholder 8"/>
          <p:cNvSpPr>
            <a:spLocks noGrp="1"/>
          </p:cNvSpPr>
          <p:nvPr>
            <p:ph type="body" sz="quarter" idx="19"/>
          </p:nvPr>
        </p:nvSpPr>
        <p:spPr bwMode="black">
          <a:xfrm>
            <a:off x="7949636" y="4345147"/>
            <a:ext cx="2542477" cy="1623852"/>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p:txBody>
      </p:sp>
      <p:sp>
        <p:nvSpPr>
          <p:cNvPr id="15" name="Footer Placeholder 6">
            <a:extLst>
              <a:ext uri="{FF2B5EF4-FFF2-40B4-BE49-F238E27FC236}">
                <a16:creationId xmlns:a16="http://schemas.microsoft.com/office/drawing/2014/main" id="{5D122BA2-E987-4E11-9C0E-535B0E8B2FDF}"/>
              </a:ext>
            </a:extLst>
          </p:cNvPr>
          <p:cNvSpPr>
            <a:spLocks noGrp="1"/>
          </p:cNvSpPr>
          <p:nvPr>
            <p:ph type="ftr" sz="quarter" idx="20"/>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181474F8-3906-4E79-AC80-6FFC08430222}"/>
              </a:ext>
            </a:extLst>
          </p:cNvPr>
          <p:cNvSpPr>
            <a:spLocks noGrp="1"/>
          </p:cNvSpPr>
          <p:nvPr>
            <p:ph type="title"/>
          </p:nvPr>
        </p:nvSpPr>
        <p:spPr>
          <a:xfrm>
            <a:off x="836612" y="-6488"/>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94319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Pr>
        <a:solidFill>
          <a:schemeClr val="bg1"/>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59F6E0E1-6D2D-47A3-A553-5B2906257B71}"/>
              </a:ext>
            </a:extLst>
          </p:cNvPr>
          <p:cNvSpPr/>
          <p:nvPr userDrawn="1"/>
        </p:nvSpPr>
        <p:spPr bwMode="black">
          <a:xfrm>
            <a:off x="0" y="0"/>
            <a:ext cx="12188825"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8" name="Rectangle 10">
            <a:extLst>
              <a:ext uri="{FF2B5EF4-FFF2-40B4-BE49-F238E27FC236}">
                <a16:creationId xmlns:a16="http://schemas.microsoft.com/office/drawing/2014/main" id="{101AB0BF-6C67-4F79-91D4-956632212107}"/>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12" name="Picture Placeholder 3"/>
          <p:cNvSpPr>
            <a:spLocks noGrp="1"/>
          </p:cNvSpPr>
          <p:nvPr>
            <p:ph type="pic" sz="quarter" idx="13"/>
          </p:nvPr>
        </p:nvSpPr>
        <p:spPr bwMode="gray">
          <a:xfrm>
            <a:off x="806334" y="2800330"/>
            <a:ext cx="1858809" cy="1858809"/>
          </a:xfrm>
          <a:prstGeom prst="rect">
            <a:avLst/>
          </a:prstGeom>
          <a:no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5" name="Text Placeholder 4"/>
          <p:cNvSpPr>
            <a:spLocks noGrp="1"/>
          </p:cNvSpPr>
          <p:nvPr>
            <p:ph type="body" sz="quarter" idx="16"/>
          </p:nvPr>
        </p:nvSpPr>
        <p:spPr bwMode="black">
          <a:xfrm>
            <a:off x="2876551" y="2800331"/>
            <a:ext cx="2866328" cy="1858809"/>
          </a:xfrm>
          <a:noFill/>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16" name="Picture Placeholder 5"/>
          <p:cNvSpPr>
            <a:spLocks noGrp="1"/>
          </p:cNvSpPr>
          <p:nvPr>
            <p:ph type="pic" sz="quarter" idx="17"/>
          </p:nvPr>
        </p:nvSpPr>
        <p:spPr bwMode="gray">
          <a:xfrm>
            <a:off x="6199808" y="2800330"/>
            <a:ext cx="1858809" cy="1858809"/>
          </a:xfrm>
          <a:prstGeom prst="rect">
            <a:avLst/>
          </a:prstGeom>
          <a:noFill/>
          <a:ln w="28575">
            <a:no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7" name="Text Placeholder 6"/>
          <p:cNvSpPr>
            <a:spLocks noGrp="1"/>
          </p:cNvSpPr>
          <p:nvPr>
            <p:ph type="body" sz="quarter" idx="18"/>
          </p:nvPr>
        </p:nvSpPr>
        <p:spPr bwMode="black">
          <a:xfrm>
            <a:off x="8270023" y="2800331"/>
            <a:ext cx="2866328" cy="1858809"/>
          </a:xfrm>
          <a:noFill/>
        </p:spPr>
        <p:txBody>
          <a:bodyPr anchor="ctr">
            <a:noAutofit/>
          </a:bodyPr>
          <a:lstStyle>
            <a:lvl1pPr marL="0" indent="0">
              <a:spcBef>
                <a:spcPts val="0"/>
              </a:spcBef>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9" name="Footer Placeholder 6">
            <a:extLst>
              <a:ext uri="{FF2B5EF4-FFF2-40B4-BE49-F238E27FC236}">
                <a16:creationId xmlns:a16="http://schemas.microsoft.com/office/drawing/2014/main" id="{2611578C-1039-4159-A789-A43CEC5570AB}"/>
              </a:ext>
            </a:extLst>
          </p:cNvPr>
          <p:cNvSpPr>
            <a:spLocks noGrp="1"/>
          </p:cNvSpPr>
          <p:nvPr>
            <p:ph type="ftr" sz="quarter" idx="19"/>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22F7A195-A31C-4C55-8FFD-58F754C3EEB1}"/>
              </a:ext>
            </a:extLst>
          </p:cNvPr>
          <p:cNvSpPr>
            <a:spLocks noGrp="1"/>
          </p:cNvSpPr>
          <p:nvPr>
            <p:ph type="title"/>
          </p:nvPr>
        </p:nvSpPr>
        <p:spPr>
          <a:xfrm>
            <a:off x="806334" y="9525"/>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99562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rgbClr val="005CAB"/>
        </a:solidFill>
        <a:effectLst/>
      </p:bgPr>
    </p:bg>
    <p:spTree>
      <p:nvGrpSpPr>
        <p:cNvPr id="1" name=""/>
        <p:cNvGrpSpPr/>
        <p:nvPr/>
      </p:nvGrpSpPr>
      <p:grpSpPr>
        <a:xfrm>
          <a:off x="0" y="0"/>
          <a:ext cx="0" cy="0"/>
          <a:chOff x="0" y="0"/>
          <a:chExt cx="0" cy="0"/>
        </a:xfrm>
      </p:grpSpPr>
      <p:sp>
        <p:nvSpPr>
          <p:cNvPr id="4" name="Rounded Rectangular Callout 1">
            <a:extLst>
              <a:ext uri="{FF2B5EF4-FFF2-40B4-BE49-F238E27FC236}">
                <a16:creationId xmlns:a16="http://schemas.microsoft.com/office/drawing/2014/main" id="{1D279CAB-A9D0-46F2-BEB8-B182261C8BB2}"/>
              </a:ext>
            </a:extLst>
          </p:cNvPr>
          <p:cNvSpPr/>
          <p:nvPr userDrawn="1"/>
        </p:nvSpPr>
        <p:spPr bwMode="white">
          <a:xfrm>
            <a:off x="866775" y="601663"/>
            <a:ext cx="10515600" cy="5449887"/>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8" name="Text Placeholder 3"/>
          <p:cNvSpPr>
            <a:spLocks noGrp="1"/>
          </p:cNvSpPr>
          <p:nvPr>
            <p:ph type="body" sz="quarter" idx="13"/>
          </p:nvPr>
        </p:nvSpPr>
        <p:spPr bwMode="black">
          <a:xfrm>
            <a:off x="1387736" y="4126417"/>
            <a:ext cx="9488245" cy="1015739"/>
          </a:xfrm>
        </p:spPr>
        <p:txBody>
          <a:bodyPr anchor="ctr">
            <a:normAutofit/>
          </a:bodyPr>
          <a:lstStyle>
            <a:lvl1pPr marL="0" indent="0" algn="ctr">
              <a:buNone/>
              <a:defRPr sz="2400" i="1" baseline="0">
                <a:solidFill>
                  <a:schemeClr val="tx2"/>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BBE8E9AC-C6A5-4100-8B4C-2639B556268C}"/>
              </a:ext>
            </a:extLst>
          </p:cNvPr>
          <p:cNvSpPr>
            <a:spLocks noGrp="1"/>
          </p:cNvSpPr>
          <p:nvPr>
            <p:ph type="dt" sz="half" idx="14"/>
          </p:nvPr>
        </p:nvSpPr>
        <p:spPr bwMode="white"/>
        <p:txBody>
          <a:bodyPr/>
          <a:lstStyle>
            <a:lvl1pPr>
              <a:defRPr dirty="0">
                <a:solidFill>
                  <a:schemeClr val="bg1"/>
                </a:solidFill>
              </a:defRPr>
            </a:lvl1pPr>
          </a:lstStyle>
          <a:p>
            <a:pPr>
              <a:defRPr/>
            </a:pPr>
            <a:endParaRPr lang="en-US"/>
          </a:p>
        </p:txBody>
      </p:sp>
      <p:sp>
        <p:nvSpPr>
          <p:cNvPr id="6" name="Footer Placeholder 6">
            <a:extLst>
              <a:ext uri="{FF2B5EF4-FFF2-40B4-BE49-F238E27FC236}">
                <a16:creationId xmlns:a16="http://schemas.microsoft.com/office/drawing/2014/main" id="{05DCA605-D258-4647-AA6D-092D036E3DDA}"/>
              </a:ext>
            </a:extLst>
          </p:cNvPr>
          <p:cNvSpPr>
            <a:spLocks noGrp="1"/>
          </p:cNvSpPr>
          <p:nvPr>
            <p:ph type="ftr" sz="quarter" idx="15"/>
          </p:nvPr>
        </p:nvSpPr>
        <p:spPr/>
        <p:txBody>
          <a:bodyPr/>
          <a:lstStyle>
            <a:lvl1pPr algn="r">
              <a:defRPr sz="1200">
                <a:solidFill>
                  <a:schemeClr val="bg1"/>
                </a:solidFil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6C077153-B00F-4A57-95BA-4D95C076A3E2}"/>
              </a:ext>
            </a:extLst>
          </p:cNvPr>
          <p:cNvSpPr>
            <a:spLocks noGrp="1"/>
          </p:cNvSpPr>
          <p:nvPr>
            <p:ph type="title"/>
          </p:nvPr>
        </p:nvSpPr>
        <p:spPr>
          <a:xfrm>
            <a:off x="866775" y="1701259"/>
            <a:ext cx="10515600" cy="1325563"/>
          </a:xfrm>
        </p:spPr>
        <p:txBody>
          <a:bodyPr/>
          <a:lstStyle>
            <a:lvl1pPr algn="ctr">
              <a:defRPr>
                <a:solidFill>
                  <a:srgbClr val="0070C0"/>
                </a:solidFill>
              </a:defRPr>
            </a:lvl1pPr>
          </a:lstStyle>
          <a:p>
            <a:r>
              <a:rPr lang="en-US" dirty="0"/>
              <a:t>Click to edit Master title style</a:t>
            </a:r>
          </a:p>
        </p:txBody>
      </p:sp>
    </p:spTree>
    <p:extLst>
      <p:ext uri="{BB962C8B-B14F-4D97-AF65-F5344CB8AC3E}">
        <p14:creationId xmlns:p14="http://schemas.microsoft.com/office/powerpoint/2010/main" val="569811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solidFill>
          <a:srgbClr val="005CAB"/>
        </a:solidFill>
        <a:effectLst/>
      </p:bgPr>
    </p:bg>
    <p:spTree>
      <p:nvGrpSpPr>
        <p:cNvPr id="1" name=""/>
        <p:cNvGrpSpPr/>
        <p:nvPr/>
      </p:nvGrpSpPr>
      <p:grpSpPr>
        <a:xfrm>
          <a:off x="0" y="0"/>
          <a:ext cx="0" cy="0"/>
          <a:chOff x="0" y="0"/>
          <a:chExt cx="0" cy="0"/>
        </a:xfrm>
      </p:grpSpPr>
      <p:sp>
        <p:nvSpPr>
          <p:cNvPr id="10" name="Text Placeholder 2"/>
          <p:cNvSpPr>
            <a:spLocks noGrp="1"/>
          </p:cNvSpPr>
          <p:nvPr>
            <p:ph type="body" sz="quarter" idx="13"/>
          </p:nvPr>
        </p:nvSpPr>
        <p:spPr bwMode="white">
          <a:xfrm>
            <a:off x="838200" y="2925701"/>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0501CEC8-D352-40FC-9193-B101074A2DC0}"/>
              </a:ext>
            </a:extLst>
          </p:cNvPr>
          <p:cNvSpPr>
            <a:spLocks noGrp="1"/>
          </p:cNvSpPr>
          <p:nvPr>
            <p:ph type="dt" sz="half" idx="14"/>
          </p:nvPr>
        </p:nvSpPr>
        <p:spPr bwMode="white"/>
        <p:txBody>
          <a:bodyPr/>
          <a:lstStyle>
            <a:lvl1pPr>
              <a:defRPr dirty="0">
                <a:solidFill>
                  <a:schemeClr val="bg1"/>
                </a:solidFill>
              </a:defRPr>
            </a:lvl1pPr>
          </a:lstStyle>
          <a:p>
            <a:pPr>
              <a:defRPr/>
            </a:pPr>
            <a:endParaRPr lang="en-US"/>
          </a:p>
        </p:txBody>
      </p:sp>
      <p:sp>
        <p:nvSpPr>
          <p:cNvPr id="5" name="Footer Placeholder 6">
            <a:extLst>
              <a:ext uri="{FF2B5EF4-FFF2-40B4-BE49-F238E27FC236}">
                <a16:creationId xmlns:a16="http://schemas.microsoft.com/office/drawing/2014/main" id="{B087A432-4E3D-4CD4-8C11-E4BA97EA6FC2}"/>
              </a:ext>
            </a:extLst>
          </p:cNvPr>
          <p:cNvSpPr>
            <a:spLocks noGrp="1"/>
          </p:cNvSpPr>
          <p:nvPr>
            <p:ph type="ftr" sz="quarter" idx="15"/>
          </p:nvPr>
        </p:nvSpPr>
        <p:spPr/>
        <p:txBody>
          <a:bodyPr/>
          <a:lstStyle>
            <a:lvl1pPr algn="r">
              <a:defRPr sz="1200">
                <a:solidFill>
                  <a:schemeClr val="bg1"/>
                </a:solidFil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54CB84B2-F6FD-4EC5-98D8-3CED66809435}"/>
              </a:ext>
            </a:extLst>
          </p:cNvPr>
          <p:cNvSpPr>
            <a:spLocks noGrp="1"/>
          </p:cNvSpPr>
          <p:nvPr>
            <p:ph type="title"/>
          </p:nvPr>
        </p:nvSpPr>
        <p:spPr>
          <a:xfrm>
            <a:off x="838200" y="772629"/>
            <a:ext cx="10515600" cy="1325563"/>
          </a:xfrm>
          <a:solidFill>
            <a:srgbClr val="92D050"/>
          </a:solidFill>
        </p:spPr>
        <p:txBody>
          <a:bodyPr/>
          <a:lstStyle>
            <a:lvl1pPr algn="ct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92894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or Statement (Light Gray Backgroun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D95A55F-63C5-475F-9C0D-C7538ACEEB56}"/>
              </a:ext>
            </a:extLst>
          </p:cNvPr>
          <p:cNvSpPr txBox="1">
            <a:spLocks/>
          </p:cNvSpPr>
          <p:nvPr userDrawn="1"/>
        </p:nvSpPr>
        <p:spPr bwMode="black">
          <a:xfrm>
            <a:off x="0" y="1389063"/>
            <a:ext cx="12192000" cy="1341437"/>
          </a:xfrm>
          <a:prstGeom prst="rect">
            <a:avLst/>
          </a:prstGeom>
          <a:solidFill>
            <a:srgbClr val="005CAB"/>
          </a:solidFill>
        </p:spPr>
        <p:txBody>
          <a:bodyPr lIns="0" tIns="0" rIns="0" bIns="0" anchor="ct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pPr fontAlgn="auto">
              <a:spcAft>
                <a:spcPts val="0"/>
              </a:spcAft>
              <a:defRPr/>
            </a:pPr>
            <a:endParaRPr lang="en-US" dirty="0"/>
          </a:p>
        </p:txBody>
      </p:sp>
      <p:pic>
        <p:nvPicPr>
          <p:cNvPr id="5" name="Picture 7" descr="CF_MN Career Resource tagline.eps">
            <a:extLst>
              <a:ext uri="{FF2B5EF4-FFF2-40B4-BE49-F238E27FC236}">
                <a16:creationId xmlns:a16="http://schemas.microsoft.com/office/drawing/2014/main" id="{C6552487-869D-4B13-95C8-7F5A800D9D0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538" y="5922963"/>
            <a:ext cx="22447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quarter" idx="13"/>
          </p:nvPr>
        </p:nvSpPr>
        <p:spPr bwMode="black">
          <a:xfrm>
            <a:off x="838200" y="2925701"/>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Click to edit Master text styles</a:t>
            </a:r>
          </a:p>
        </p:txBody>
      </p:sp>
      <p:sp>
        <p:nvSpPr>
          <p:cNvPr id="6" name="Footer Placeholder 5">
            <a:extLst>
              <a:ext uri="{FF2B5EF4-FFF2-40B4-BE49-F238E27FC236}">
                <a16:creationId xmlns:a16="http://schemas.microsoft.com/office/drawing/2014/main" id="{FF5E1D90-F495-4C50-8843-5649E39EE207}"/>
              </a:ext>
            </a:extLst>
          </p:cNvPr>
          <p:cNvSpPr>
            <a:spLocks noGrp="1"/>
          </p:cNvSpPr>
          <p:nvPr>
            <p:ph type="ftr" sz="quarter" idx="14"/>
          </p:nvPr>
        </p:nvSpPr>
        <p:spPr>
          <a:xfrm>
            <a:off x="6265863" y="6356350"/>
            <a:ext cx="5588000" cy="365125"/>
          </a:xfrm>
        </p:spPr>
        <p:txBody>
          <a:bodyPr/>
          <a:lstStyle>
            <a:lvl1pPr>
              <a:defRPr dirty="0">
                <a:solidFill>
                  <a:srgbClr val="005CAB"/>
                </a:solidFill>
              </a:defRPr>
            </a:lvl1pPr>
          </a:lstStyle>
          <a:p>
            <a:pPr>
              <a:defRPr/>
            </a:pPr>
            <a:r>
              <a:rPr lang="en-US"/>
              <a:t>CareerForceMN.com</a:t>
            </a:r>
          </a:p>
        </p:txBody>
      </p:sp>
      <p:sp>
        <p:nvSpPr>
          <p:cNvPr id="2" name="Title 1">
            <a:extLst>
              <a:ext uri="{FF2B5EF4-FFF2-40B4-BE49-F238E27FC236}">
                <a16:creationId xmlns:a16="http://schemas.microsoft.com/office/drawing/2014/main" id="{CDC58ECE-DAB0-4F03-A169-2D9785031399}"/>
              </a:ext>
            </a:extLst>
          </p:cNvPr>
          <p:cNvSpPr>
            <a:spLocks noGrp="1"/>
          </p:cNvSpPr>
          <p:nvPr>
            <p:ph type="title"/>
          </p:nvPr>
        </p:nvSpPr>
        <p:spPr>
          <a:xfrm>
            <a:off x="838200" y="1380160"/>
            <a:ext cx="10515600" cy="1325563"/>
          </a:xfrm>
        </p:spPr>
        <p:txBody>
          <a:bodyP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17066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4E72C6B-7CA6-4D44-B1C1-EB4F17FA3DC5}"/>
              </a:ext>
            </a:extLst>
          </p:cNvPr>
          <p:cNvSpPr txBox="1">
            <a:spLocks/>
          </p:cNvSpPr>
          <p:nvPr userDrawn="1"/>
        </p:nvSpPr>
        <p:spPr bwMode="black">
          <a:xfrm>
            <a:off x="0" y="2092325"/>
            <a:ext cx="12192000" cy="1731963"/>
          </a:xfrm>
          <a:prstGeom prst="rect">
            <a:avLst/>
          </a:prstGeom>
          <a:solidFill>
            <a:srgbClr val="005CAB"/>
          </a:solidFill>
        </p:spPr>
        <p:txBody>
          <a:bodyPr lIns="0" tIns="0" rIns="0" bIns="0" anchor="ct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pPr fontAlgn="auto">
              <a:spcAft>
                <a:spcPts val="0"/>
              </a:spcAft>
              <a:defRPr/>
            </a:pPr>
            <a:endParaRPr lang="en-US" dirty="0"/>
          </a:p>
        </p:txBody>
      </p:sp>
      <p:sp>
        <p:nvSpPr>
          <p:cNvPr id="5" name="Rectangle 6">
            <a:extLst>
              <a:ext uri="{FF2B5EF4-FFF2-40B4-BE49-F238E27FC236}">
                <a16:creationId xmlns:a16="http://schemas.microsoft.com/office/drawing/2014/main" id="{3A132005-E346-43B9-AC21-C5ABA38F6392}"/>
              </a:ext>
            </a:extLst>
          </p:cNvPr>
          <p:cNvSpPr/>
          <p:nvPr userDrawn="1"/>
        </p:nvSpPr>
        <p:spPr bwMode="white">
          <a:xfrm>
            <a:off x="0" y="0"/>
            <a:ext cx="12192000" cy="2049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pic>
        <p:nvPicPr>
          <p:cNvPr id="6" name="Picture 8" descr="CareerForce_RGB.png">
            <a:extLst>
              <a:ext uri="{FF2B5EF4-FFF2-40B4-BE49-F238E27FC236}">
                <a16:creationId xmlns:a16="http://schemas.microsoft.com/office/drawing/2014/main" id="{691CDF3D-33FC-46D9-ABFB-9ED91EA519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5163" y="657225"/>
            <a:ext cx="36020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a:spLocks noGrp="1"/>
          </p:cNvSpPr>
          <p:nvPr>
            <p:ph type="body" sz="quarter" idx="13"/>
          </p:nvPr>
        </p:nvSpPr>
        <p:spPr bwMode="black">
          <a:xfrm>
            <a:off x="838200" y="3521125"/>
            <a:ext cx="10515600" cy="2681375"/>
          </a:xfrm>
        </p:spPr>
        <p:txBody>
          <a:bodyPr anchor="ctr"/>
          <a:lstStyle>
            <a:lvl1pPr marL="0" indent="0" algn="ctr">
              <a:lnSpc>
                <a:spcPct val="100000"/>
              </a:lnSpc>
              <a:spcBef>
                <a:spcPts val="0"/>
              </a:spcBef>
              <a:buNone/>
              <a:defRPr baseline="0">
                <a:solidFill>
                  <a:schemeClr val="tx2"/>
                </a:solidFill>
              </a:defRPr>
            </a:lvl1pPr>
          </a:lstStyle>
          <a:p>
            <a:pPr lvl="0"/>
            <a:r>
              <a:rPr lang="en-US"/>
              <a:t>Click to edit Master text styles</a:t>
            </a:r>
          </a:p>
          <a:p>
            <a:pPr lvl="1"/>
            <a:r>
              <a:rPr lang="en-US"/>
              <a:t>Second level</a:t>
            </a:r>
          </a:p>
          <a:p>
            <a:pPr lvl="2"/>
            <a:r>
              <a:rPr lang="en-US"/>
              <a:t>Third level</a:t>
            </a:r>
          </a:p>
        </p:txBody>
      </p:sp>
      <p:sp>
        <p:nvSpPr>
          <p:cNvPr id="9" name="Date Placeholder 3">
            <a:extLst>
              <a:ext uri="{FF2B5EF4-FFF2-40B4-BE49-F238E27FC236}">
                <a16:creationId xmlns:a16="http://schemas.microsoft.com/office/drawing/2014/main" id="{238167D9-C2C1-49DE-B4FC-B09EA3A177BE}"/>
              </a:ext>
            </a:extLst>
          </p:cNvPr>
          <p:cNvSpPr>
            <a:spLocks noGrp="1"/>
          </p:cNvSpPr>
          <p:nvPr>
            <p:ph type="dt" sz="half" idx="14"/>
          </p:nvPr>
        </p:nvSpPr>
        <p:spPr/>
        <p:txBody>
          <a:bodyPr/>
          <a:lstStyle>
            <a:lvl1pPr>
              <a:defRPr dirty="0">
                <a:solidFill>
                  <a:schemeClr val="tx2"/>
                </a:solidFill>
              </a:defRPr>
            </a:lvl1pPr>
          </a:lstStyle>
          <a:p>
            <a:pPr>
              <a:defRPr/>
            </a:pPr>
            <a:endParaRPr lang="en-US"/>
          </a:p>
        </p:txBody>
      </p:sp>
      <p:sp>
        <p:nvSpPr>
          <p:cNvPr id="10" name="Footer Placeholder 4">
            <a:extLst>
              <a:ext uri="{FF2B5EF4-FFF2-40B4-BE49-F238E27FC236}">
                <a16:creationId xmlns:a16="http://schemas.microsoft.com/office/drawing/2014/main" id="{F692615B-81A2-40D2-8CB7-B7FA6BE8B4E6}"/>
              </a:ext>
            </a:extLst>
          </p:cNvPr>
          <p:cNvSpPr>
            <a:spLocks noGrp="1"/>
          </p:cNvSpPr>
          <p:nvPr>
            <p:ph type="ftr" sz="quarter" idx="15"/>
          </p:nvPr>
        </p:nvSpPr>
        <p:spPr>
          <a:xfrm>
            <a:off x="6230938" y="6356350"/>
            <a:ext cx="5588000" cy="365125"/>
          </a:xfrm>
        </p:spPr>
        <p:txBody>
          <a:bodyPr/>
          <a:lstStyle>
            <a:lvl1pPr>
              <a:defRPr>
                <a:solidFill>
                  <a:srgbClr val="005CAB"/>
                </a:solidFil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0C63007B-2B0C-4634-89BE-5EBDC43BDC70}"/>
              </a:ext>
            </a:extLst>
          </p:cNvPr>
          <p:cNvSpPr>
            <a:spLocks noGrp="1"/>
          </p:cNvSpPr>
          <p:nvPr>
            <p:ph type="title"/>
          </p:nvPr>
        </p:nvSpPr>
        <p:spPr>
          <a:xfrm>
            <a:off x="973138" y="2124074"/>
            <a:ext cx="10515600" cy="1325563"/>
          </a:xfrm>
        </p:spPr>
        <p:txBody>
          <a:bodyP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18886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solidFill>
          <a:srgbClr val="005CA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F22918-BF61-4E88-8809-3E0F2C62D35C}"/>
              </a:ext>
            </a:extLst>
          </p:cNvPr>
          <p:cNvSpPr/>
          <p:nvPr userDrawn="1"/>
        </p:nvSpPr>
        <p:spPr bwMode="white">
          <a:xfrm>
            <a:off x="0" y="0"/>
            <a:ext cx="12192000" cy="165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pic>
        <p:nvPicPr>
          <p:cNvPr id="5" name="Picture 7" descr="CareerForce_RGB.png">
            <a:extLst>
              <a:ext uri="{FF2B5EF4-FFF2-40B4-BE49-F238E27FC236}">
                <a16:creationId xmlns:a16="http://schemas.microsoft.com/office/drawing/2014/main" id="{342F0C75-4C48-44DC-9BC9-5DE7FADAA8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638" y="334963"/>
            <a:ext cx="3603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6"/>
          <p:cNvSpPr>
            <a:spLocks noGrp="1"/>
          </p:cNvSpPr>
          <p:nvPr>
            <p:ph type="body" sz="quarter" idx="13"/>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a:t>Click to edit Master text styles</a:t>
            </a:r>
          </a:p>
          <a:p>
            <a:pPr lvl="1"/>
            <a:r>
              <a:rPr lang="en-US"/>
              <a:t>Second level</a:t>
            </a:r>
          </a:p>
          <a:p>
            <a:pPr lvl="2"/>
            <a:r>
              <a:rPr lang="en-US"/>
              <a:t>Third level</a:t>
            </a:r>
          </a:p>
        </p:txBody>
      </p:sp>
      <p:sp>
        <p:nvSpPr>
          <p:cNvPr id="6" name="Date Placeholder 2">
            <a:extLst>
              <a:ext uri="{FF2B5EF4-FFF2-40B4-BE49-F238E27FC236}">
                <a16:creationId xmlns:a16="http://schemas.microsoft.com/office/drawing/2014/main" id="{14FF32F8-8DE9-4EE4-A429-E42F289C3CB2}"/>
              </a:ext>
            </a:extLst>
          </p:cNvPr>
          <p:cNvSpPr>
            <a:spLocks noGrp="1"/>
          </p:cNvSpPr>
          <p:nvPr>
            <p:ph type="dt" sz="half" idx="14"/>
          </p:nvPr>
        </p:nvSpPr>
        <p:spPr bwMode="white">
          <a:xfrm>
            <a:off x="363538" y="6356350"/>
            <a:ext cx="1358900" cy="365125"/>
          </a:xfrm>
        </p:spPr>
        <p:txBody>
          <a:bodyPr/>
          <a:lstStyle>
            <a:lvl1pPr>
              <a:defRPr dirty="0">
                <a:solidFill>
                  <a:schemeClr val="bg1"/>
                </a:solidFill>
              </a:defRPr>
            </a:lvl1pPr>
          </a:lstStyle>
          <a:p>
            <a:pPr>
              <a:defRPr/>
            </a:pPr>
            <a:endParaRPr lang="en-US"/>
          </a:p>
        </p:txBody>
      </p:sp>
      <p:sp>
        <p:nvSpPr>
          <p:cNvPr id="8" name="Footer Placeholder 4">
            <a:extLst>
              <a:ext uri="{FF2B5EF4-FFF2-40B4-BE49-F238E27FC236}">
                <a16:creationId xmlns:a16="http://schemas.microsoft.com/office/drawing/2014/main" id="{2A9490E4-C2EC-4B12-8EC9-17C510425BDE}"/>
              </a:ext>
            </a:extLst>
          </p:cNvPr>
          <p:cNvSpPr>
            <a:spLocks noGrp="1"/>
          </p:cNvSpPr>
          <p:nvPr>
            <p:ph type="ftr" sz="quarter" idx="15"/>
          </p:nvPr>
        </p:nvSpPr>
        <p:spPr bwMode="white">
          <a:xfrm>
            <a:off x="6146800" y="6356350"/>
            <a:ext cx="5588000" cy="365125"/>
          </a:xfrm>
        </p:spPr>
        <p:txBody>
          <a:bodyPr/>
          <a:lstStyle>
            <a:lvl1pPr>
              <a:defRPr>
                <a:solidFill>
                  <a:schemeClr val="bg1"/>
                </a:solidFil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563507AF-E594-4B50-BFD4-3319AE364C6B}"/>
              </a:ext>
            </a:extLst>
          </p:cNvPr>
          <p:cNvSpPr>
            <a:spLocks noGrp="1"/>
          </p:cNvSpPr>
          <p:nvPr>
            <p:ph type="title"/>
          </p:nvPr>
        </p:nvSpPr>
        <p:spPr>
          <a:xfrm>
            <a:off x="838200" y="1985963"/>
            <a:ext cx="10515600" cy="1325563"/>
          </a:xfrm>
        </p:spPr>
        <p:txBody>
          <a:bodyP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51505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rgbClr val="005CAB"/>
        </a:solidFill>
        <a:effectLst/>
      </p:bgPr>
    </p:bg>
    <p:spTree>
      <p:nvGrpSpPr>
        <p:cNvPr id="1" name=""/>
        <p:cNvGrpSpPr/>
        <p:nvPr/>
      </p:nvGrpSpPr>
      <p:grpSpPr>
        <a:xfrm>
          <a:off x="0" y="0"/>
          <a:ext cx="0" cy="0"/>
          <a:chOff x="0" y="0"/>
          <a:chExt cx="0" cy="0"/>
        </a:xfrm>
      </p:grpSpPr>
      <p:pic>
        <p:nvPicPr>
          <p:cNvPr id="4" name="Picture 5" descr="Title slides4.png">
            <a:extLst>
              <a:ext uri="{FF2B5EF4-FFF2-40B4-BE49-F238E27FC236}">
                <a16:creationId xmlns:a16="http://schemas.microsoft.com/office/drawing/2014/main" id="{DC2DA637-59C8-4DF3-B5F9-447AC4332E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areerForce, Minnesota's Career Resource" title="CareerForce">
            <a:extLst>
              <a:ext uri="{FF2B5EF4-FFF2-40B4-BE49-F238E27FC236}">
                <a16:creationId xmlns:a16="http://schemas.microsoft.com/office/drawing/2014/main" id="{04D49E34-2B4A-436F-AAA6-9CDB335056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1325" y="309563"/>
            <a:ext cx="4178300" cy="1595437"/>
          </a:xfrm>
          <a:prstGeom prst="rect">
            <a:avLst/>
          </a:prstGeom>
        </p:spPr>
      </p:pic>
      <p:sp>
        <p:nvSpPr>
          <p:cNvPr id="13" name="Title 2"/>
          <p:cNvSpPr>
            <a:spLocks noGrp="1"/>
          </p:cNvSpPr>
          <p:nvPr>
            <p:ph type="ctrTitle"/>
          </p:nvPr>
        </p:nvSpPr>
        <p:spPr bwMode="black">
          <a:xfrm>
            <a:off x="6194777" y="2300112"/>
            <a:ext cx="5518856" cy="2242813"/>
          </a:xfrm>
          <a:noFill/>
        </p:spPr>
        <p:txBody>
          <a:bodyPr lIns="182870" tIns="91436" rIns="182870" bIns="91436">
            <a:normAutofit/>
          </a:bodyPr>
          <a:lstStyle>
            <a:lvl1pPr algn="ctr">
              <a:defRPr sz="3600" b="1">
                <a:solidFill>
                  <a:schemeClr val="bg1"/>
                </a:solidFill>
                <a:latin typeface="Arial"/>
              </a:defRPr>
            </a:lvl1pPr>
          </a:lstStyle>
          <a:p>
            <a:r>
              <a:rPr lang="en-US"/>
              <a:t>Click to edit Master title style</a:t>
            </a:r>
            <a:endParaRPr lang="en-US" dirty="0"/>
          </a:p>
        </p:txBody>
      </p:sp>
      <p:sp>
        <p:nvSpPr>
          <p:cNvPr id="8" name="Text Placeholder 4"/>
          <p:cNvSpPr>
            <a:spLocks noGrp="1"/>
          </p:cNvSpPr>
          <p:nvPr>
            <p:ph type="body" sz="quarter" idx="17"/>
          </p:nvPr>
        </p:nvSpPr>
        <p:spPr bwMode="black">
          <a:xfrm>
            <a:off x="6194778" y="5104187"/>
            <a:ext cx="5159022" cy="539175"/>
          </a:xfrm>
        </p:spPr>
        <p:txBody>
          <a:bodyPr>
            <a:normAutofit/>
          </a:bodyPr>
          <a:lstStyle>
            <a:lvl1pPr marL="0" indent="0" algn="ctr">
              <a:buNone/>
              <a:defRPr sz="2400">
                <a:solidFill>
                  <a:schemeClr val="bg1"/>
                </a:solidFill>
                <a:latin typeface="Arial"/>
              </a:defRPr>
            </a:lvl1pPr>
          </a:lstStyle>
          <a:p>
            <a:pPr lvl="0"/>
            <a:r>
              <a:rPr lang="en-US"/>
              <a:t>Click to edit Master text styles</a:t>
            </a:r>
          </a:p>
        </p:txBody>
      </p:sp>
      <p:sp>
        <p:nvSpPr>
          <p:cNvPr id="6" name="Date Placeholder 5">
            <a:extLst>
              <a:ext uri="{FF2B5EF4-FFF2-40B4-BE49-F238E27FC236}">
                <a16:creationId xmlns:a16="http://schemas.microsoft.com/office/drawing/2014/main" id="{C92E1FD8-3F92-4E16-BA12-DB7D703FDEF0}"/>
              </a:ext>
            </a:extLst>
          </p:cNvPr>
          <p:cNvSpPr>
            <a:spLocks noGrp="1"/>
          </p:cNvSpPr>
          <p:nvPr>
            <p:ph type="dt" sz="half" idx="18"/>
          </p:nvPr>
        </p:nvSpPr>
        <p:spPr>
          <a:xfrm>
            <a:off x="274638" y="6356350"/>
            <a:ext cx="1358900" cy="365125"/>
          </a:xfrm>
        </p:spPr>
        <p:txBody>
          <a:bodyPr/>
          <a:lstStyle>
            <a:lvl1pPr>
              <a:defRPr dirty="0">
                <a:solidFill>
                  <a:schemeClr val="bg1"/>
                </a:solidFill>
                <a:latin typeface="Arial"/>
              </a:defRPr>
            </a:lvl1pPr>
          </a:lstStyle>
          <a:p>
            <a:pPr>
              <a:defRPr/>
            </a:pPr>
            <a:endParaRPr lang="en-US"/>
          </a:p>
        </p:txBody>
      </p:sp>
      <p:sp>
        <p:nvSpPr>
          <p:cNvPr id="7" name="Footer Placeholder 6">
            <a:extLst>
              <a:ext uri="{FF2B5EF4-FFF2-40B4-BE49-F238E27FC236}">
                <a16:creationId xmlns:a16="http://schemas.microsoft.com/office/drawing/2014/main" id="{AEB14671-BE95-4BE4-B0CA-0C60C620251B}"/>
              </a:ext>
            </a:extLst>
          </p:cNvPr>
          <p:cNvSpPr>
            <a:spLocks noGrp="1"/>
          </p:cNvSpPr>
          <p:nvPr>
            <p:ph type="ftr" sz="quarter" idx="19"/>
          </p:nvPr>
        </p:nvSpPr>
        <p:spPr/>
        <p:txBody>
          <a:bodyPr/>
          <a:lstStyle>
            <a:lvl1pPr algn="r">
              <a:defRPr sz="1200">
                <a:solidFill>
                  <a:schemeClr val="bg1"/>
                </a:solidFill>
                <a:latin typeface="Arial"/>
              </a:defRPr>
            </a:lvl1pPr>
          </a:lstStyle>
          <a:p>
            <a:pPr>
              <a:defRPr/>
            </a:pPr>
            <a:r>
              <a:rPr lang="en-US"/>
              <a:t>CareerForceMN.com</a:t>
            </a:r>
            <a:endParaRPr lang="en-US" dirty="0"/>
          </a:p>
        </p:txBody>
      </p:sp>
    </p:spTree>
    <p:extLst>
      <p:ext uri="{BB962C8B-B14F-4D97-AF65-F5344CB8AC3E}">
        <p14:creationId xmlns:p14="http://schemas.microsoft.com/office/powerpoint/2010/main" val="4063120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rgbClr val="005CAB"/>
        </a:solidFill>
        <a:effectLst/>
      </p:bgPr>
    </p:bg>
    <p:spTree>
      <p:nvGrpSpPr>
        <p:cNvPr id="1" name=""/>
        <p:cNvGrpSpPr/>
        <p:nvPr/>
      </p:nvGrpSpPr>
      <p:grpSpPr>
        <a:xfrm>
          <a:off x="0" y="0"/>
          <a:ext cx="0" cy="0"/>
          <a:chOff x="0" y="0"/>
          <a:chExt cx="0" cy="0"/>
        </a:xfrm>
      </p:grpSpPr>
      <p:pic>
        <p:nvPicPr>
          <p:cNvPr id="4" name="Picture 3" descr="Image of Woman on headset" title="CareerForce, Minnesota's Career Resource">
            <a:extLst>
              <a:ext uri="{FF2B5EF4-FFF2-40B4-BE49-F238E27FC236}">
                <a16:creationId xmlns:a16="http://schemas.microsoft.com/office/drawing/2014/main" id="{1D563BA8-F2B6-414B-A99E-D75118E278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5" name="Rectangle 4">
            <a:extLst>
              <a:ext uri="{FF2B5EF4-FFF2-40B4-BE49-F238E27FC236}">
                <a16:creationId xmlns:a16="http://schemas.microsoft.com/office/drawing/2014/main" id="{110D5314-B350-496F-A225-124FEB21DF88}"/>
              </a:ext>
            </a:extLst>
          </p:cNvPr>
          <p:cNvSpPr/>
          <p:nvPr userDrawn="1"/>
        </p:nvSpPr>
        <p:spPr>
          <a:xfrm>
            <a:off x="4600575" y="4529138"/>
            <a:ext cx="7591425" cy="862012"/>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6" name="Date Placeholder 5">
            <a:extLst>
              <a:ext uri="{FF2B5EF4-FFF2-40B4-BE49-F238E27FC236}">
                <a16:creationId xmlns:a16="http://schemas.microsoft.com/office/drawing/2014/main" id="{B1C8858F-D308-4FFE-90A8-54F6FC9F071D}"/>
              </a:ext>
            </a:extLst>
          </p:cNvPr>
          <p:cNvSpPr txBox="1">
            <a:spLocks/>
          </p:cNvSpPr>
          <p:nvPr userDrawn="1"/>
        </p:nvSpPr>
        <p:spPr bwMode="black">
          <a:xfrm>
            <a:off x="274638" y="6356350"/>
            <a:ext cx="1358900" cy="365125"/>
          </a:xfrm>
          <a:prstGeom prst="rect">
            <a:avLst/>
          </a:prstGeom>
        </p:spPr>
        <p:txBody>
          <a:bodyPr lIns="91436" tIns="45718" rIns="91436" bIns="45718" anchor="ctr"/>
          <a:lstStyle>
            <a:lvl1pPr>
              <a:defRPr sz="1900">
                <a:solidFill>
                  <a:schemeClr val="tx1"/>
                </a:solidFill>
                <a:latin typeface="Arial" panose="020B0604020202020204" pitchFamily="34" charset="0"/>
                <a:ea typeface="ヒラギノ角ゴ Pro W3" pitchFamily="-126" charset="-128"/>
              </a:defRPr>
            </a:lvl1pPr>
            <a:lvl2pPr marL="742950" indent="-285750">
              <a:defRPr sz="1900">
                <a:solidFill>
                  <a:schemeClr val="tx1"/>
                </a:solidFill>
                <a:latin typeface="Arial" panose="020B0604020202020204" pitchFamily="34" charset="0"/>
                <a:ea typeface="ヒラギノ角ゴ Pro W3" pitchFamily="-126" charset="-128"/>
              </a:defRPr>
            </a:lvl2pPr>
            <a:lvl3pPr marL="1143000" indent="-228600">
              <a:defRPr sz="1900">
                <a:solidFill>
                  <a:schemeClr val="tx1"/>
                </a:solidFill>
                <a:latin typeface="Arial" panose="020B0604020202020204" pitchFamily="34" charset="0"/>
                <a:ea typeface="ヒラギノ角ゴ Pro W3" pitchFamily="-126" charset="-128"/>
              </a:defRPr>
            </a:lvl3pPr>
            <a:lvl4pPr marL="1600200" indent="-228600">
              <a:defRPr sz="1900">
                <a:solidFill>
                  <a:schemeClr val="tx1"/>
                </a:solidFill>
                <a:latin typeface="Arial" panose="020B0604020202020204" pitchFamily="34" charset="0"/>
                <a:ea typeface="ヒラギノ角ゴ Pro W3" pitchFamily="-126" charset="-128"/>
              </a:defRPr>
            </a:lvl4pPr>
            <a:lvl5pPr marL="2057400" indent="-228600">
              <a:defRPr sz="1900">
                <a:solidFill>
                  <a:schemeClr val="tx1"/>
                </a:solidFill>
                <a:latin typeface="Arial" panose="020B0604020202020204" pitchFamily="34" charset="0"/>
                <a:ea typeface="ヒラギノ角ゴ Pro W3" pitchFamily="-126" charset="-128"/>
              </a:defRPr>
            </a:lvl5pPr>
            <a:lvl6pPr marL="25146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6pPr>
            <a:lvl7pPr marL="29718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7pPr>
            <a:lvl8pPr marL="34290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8pPr>
            <a:lvl9pPr marL="38862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9pPr>
          </a:lstStyle>
          <a:p>
            <a:fld id="{923E855E-BD0C-47E9-9EE2-A9914D92FA2A}" type="datetime1">
              <a:rPr lang="en-US" altLang="en-US" sz="1200">
                <a:solidFill>
                  <a:srgbClr val="C8C8C3"/>
                </a:solidFill>
              </a:rPr>
              <a:pPr/>
              <a:t>9/22/2020</a:t>
            </a:fld>
            <a:endParaRPr lang="en-US" altLang="en-US" sz="1200">
              <a:solidFill>
                <a:srgbClr val="C8C8C3"/>
              </a:solidFill>
            </a:endParaRPr>
          </a:p>
        </p:txBody>
      </p:sp>
      <p:sp>
        <p:nvSpPr>
          <p:cNvPr id="7" name="Footer Placeholder 6">
            <a:extLst>
              <a:ext uri="{FF2B5EF4-FFF2-40B4-BE49-F238E27FC236}">
                <a16:creationId xmlns:a16="http://schemas.microsoft.com/office/drawing/2014/main" id="{86BCD135-8690-4D5C-B003-80440B8B731F}"/>
              </a:ext>
            </a:extLst>
          </p:cNvPr>
          <p:cNvSpPr txBox="1">
            <a:spLocks/>
          </p:cNvSpPr>
          <p:nvPr userDrawn="1"/>
        </p:nvSpPr>
        <p:spPr bwMode="black">
          <a:xfrm>
            <a:off x="6324600" y="6356350"/>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rgbClr val="005CAB"/>
                </a:solidFill>
                <a:latin typeface="Arial"/>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dirty="0" err="1"/>
              <a:t>CareerForceMN.com</a:t>
            </a:r>
            <a:endParaRPr lang="en-US" dirty="0"/>
          </a:p>
        </p:txBody>
      </p:sp>
      <p:pic>
        <p:nvPicPr>
          <p:cNvPr id="8" name="Picture 7" title="CareerForce, Minnesota's Career Resource">
            <a:extLst>
              <a:ext uri="{FF2B5EF4-FFF2-40B4-BE49-F238E27FC236}">
                <a16:creationId xmlns:a16="http://schemas.microsoft.com/office/drawing/2014/main" id="{3411698F-871B-46B1-A28E-EE6594CA05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250" y="188913"/>
            <a:ext cx="3892550" cy="1485900"/>
          </a:xfrm>
          <a:prstGeom prst="rect">
            <a:avLst/>
          </a:prstGeom>
        </p:spPr>
      </p:pic>
      <p:sp>
        <p:nvSpPr>
          <p:cNvPr id="10" name="Text Placeholder 4"/>
          <p:cNvSpPr>
            <a:spLocks noGrp="1"/>
          </p:cNvSpPr>
          <p:nvPr>
            <p:ph type="body" sz="quarter" idx="17"/>
          </p:nvPr>
        </p:nvSpPr>
        <p:spPr bwMode="black">
          <a:xfrm>
            <a:off x="4572000" y="4684889"/>
            <a:ext cx="7620000" cy="662139"/>
          </a:xfrm>
        </p:spPr>
        <p:txBody>
          <a:bodyPr>
            <a:normAutofit/>
          </a:bodyPr>
          <a:lstStyle>
            <a:lvl1pPr marL="0" indent="0" algn="ctr">
              <a:buNone/>
              <a:defRPr sz="2400">
                <a:solidFill>
                  <a:schemeClr val="bg1"/>
                </a:solidFill>
                <a:latin typeface="Arial"/>
              </a:defRPr>
            </a:lvl1pPr>
          </a:lstStyle>
          <a:p>
            <a:pPr lvl="0"/>
            <a:r>
              <a:rPr lang="en-US"/>
              <a:t>Click to edit Master text styles</a:t>
            </a:r>
          </a:p>
        </p:txBody>
      </p:sp>
      <p:sp>
        <p:nvSpPr>
          <p:cNvPr id="17" name="Title 2"/>
          <p:cNvSpPr>
            <a:spLocks noGrp="1"/>
          </p:cNvSpPr>
          <p:nvPr>
            <p:ph type="ctrTitle"/>
          </p:nvPr>
        </p:nvSpPr>
        <p:spPr bwMode="black">
          <a:xfrm>
            <a:off x="5051778" y="2505275"/>
            <a:ext cx="6845300" cy="1317983"/>
          </a:xfrm>
          <a:noFill/>
        </p:spPr>
        <p:txBody>
          <a:bodyPr lIns="182870" tIns="91436" rIns="182870" bIns="91436">
            <a:normAutofit/>
          </a:bodyPr>
          <a:lstStyle>
            <a:lvl1pPr algn="ctr">
              <a:defRPr sz="4800" b="0" baseline="0">
                <a:solidFill>
                  <a:schemeClr val="bg1"/>
                </a:solidFill>
                <a:latin typeface="Arial"/>
              </a:defRPr>
            </a:lvl1pPr>
          </a:lstStyle>
          <a:p>
            <a:r>
              <a:rPr lang="en-US" dirty="0"/>
              <a:t>Click to edit Master title style</a:t>
            </a:r>
          </a:p>
        </p:txBody>
      </p:sp>
      <p:sp>
        <p:nvSpPr>
          <p:cNvPr id="9" name="Date Placeholder 5">
            <a:extLst>
              <a:ext uri="{FF2B5EF4-FFF2-40B4-BE49-F238E27FC236}">
                <a16:creationId xmlns:a16="http://schemas.microsoft.com/office/drawing/2014/main" id="{4ABDDB09-F41F-445E-B7EC-E43FAEBE4A2F}"/>
              </a:ext>
            </a:extLst>
          </p:cNvPr>
          <p:cNvSpPr>
            <a:spLocks noGrp="1"/>
          </p:cNvSpPr>
          <p:nvPr>
            <p:ph type="dt" sz="half" idx="18"/>
          </p:nvPr>
        </p:nvSpPr>
        <p:spPr>
          <a:xfrm>
            <a:off x="274638" y="6356350"/>
            <a:ext cx="1358900" cy="365125"/>
          </a:xfrm>
        </p:spPr>
        <p:txBody>
          <a:bodyPr/>
          <a:lstStyle>
            <a:lvl1pPr>
              <a:defRPr dirty="0">
                <a:solidFill>
                  <a:schemeClr val="bg1"/>
                </a:solidFill>
                <a:latin typeface="Arial"/>
              </a:defRPr>
            </a:lvl1pPr>
          </a:lstStyle>
          <a:p>
            <a:pPr>
              <a:defRPr/>
            </a:pPr>
            <a:endParaRPr lang="en-US"/>
          </a:p>
        </p:txBody>
      </p:sp>
      <p:sp>
        <p:nvSpPr>
          <p:cNvPr id="11" name="Footer Placeholder 6">
            <a:extLst>
              <a:ext uri="{FF2B5EF4-FFF2-40B4-BE49-F238E27FC236}">
                <a16:creationId xmlns:a16="http://schemas.microsoft.com/office/drawing/2014/main" id="{F48C89F6-9E83-44B6-9E80-CC26CBBD7F7A}"/>
              </a:ext>
            </a:extLst>
          </p:cNvPr>
          <p:cNvSpPr>
            <a:spLocks noGrp="1"/>
          </p:cNvSpPr>
          <p:nvPr>
            <p:ph type="ftr" sz="quarter" idx="19"/>
          </p:nvPr>
        </p:nvSpPr>
        <p:spPr/>
        <p:txBody>
          <a:bodyPr/>
          <a:lstStyle>
            <a:lvl1pPr algn="r">
              <a:defRPr sz="1200">
                <a:solidFill>
                  <a:schemeClr val="bg1"/>
                </a:solidFill>
                <a:latin typeface="Arial"/>
              </a:defRPr>
            </a:lvl1pPr>
          </a:lstStyle>
          <a:p>
            <a:pPr>
              <a:defRPr/>
            </a:pPr>
            <a:r>
              <a:rPr lang="en-US"/>
              <a:t>CareerForceMN.com</a:t>
            </a:r>
            <a:endParaRPr lang="en-US" dirty="0"/>
          </a:p>
        </p:txBody>
      </p:sp>
    </p:spTree>
    <p:extLst>
      <p:ext uri="{BB962C8B-B14F-4D97-AF65-F5344CB8AC3E}">
        <p14:creationId xmlns:p14="http://schemas.microsoft.com/office/powerpoint/2010/main" val="2629372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7D319-AB06-4BB5-87BB-3D573B8DC3CB}"/>
              </a:ext>
            </a:extLst>
          </p:cNvPr>
          <p:cNvSpPr/>
          <p:nvPr userDrawn="1"/>
        </p:nvSpPr>
        <p:spPr>
          <a:xfrm>
            <a:off x="0" y="1168400"/>
            <a:ext cx="12192000" cy="119063"/>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54" fontAlgn="auto">
              <a:spcBef>
                <a:spcPts val="0"/>
              </a:spcBef>
              <a:spcAft>
                <a:spcPts val="0"/>
              </a:spcAft>
              <a:defRPr/>
            </a:pPr>
            <a:endParaRPr lang="en-US"/>
          </a:p>
        </p:txBody>
      </p:sp>
      <p:sp>
        <p:nvSpPr>
          <p:cNvPr id="5" name="Footer Placeholder 6">
            <a:extLst>
              <a:ext uri="{FF2B5EF4-FFF2-40B4-BE49-F238E27FC236}">
                <a16:creationId xmlns:a16="http://schemas.microsoft.com/office/drawing/2014/main" id="{53A94EFA-2A29-4909-86A3-291E7D13B8FD}"/>
              </a:ext>
            </a:extLst>
          </p:cNvPr>
          <p:cNvSpPr>
            <a:spLocks noGrp="1"/>
          </p:cNvSpPr>
          <p:nvPr>
            <p:ph type="ftr" sz="quarter" idx="10"/>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Rectangle 1">
            <a:extLst>
              <a:ext uri="{FF2B5EF4-FFF2-40B4-BE49-F238E27FC236}">
                <a16:creationId xmlns:a16="http://schemas.microsoft.com/office/drawing/2014/main" id="{385269EC-F8D0-4B48-9175-2CE4667D94C6}"/>
              </a:ext>
            </a:extLst>
          </p:cNvPr>
          <p:cNvSpPr/>
          <p:nvPr userDrawn="1"/>
        </p:nvSpPr>
        <p:spPr bwMode="black">
          <a:xfrm>
            <a:off x="1" y="0"/>
            <a:ext cx="12192000"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13" name="Title 12">
            <a:extLst>
              <a:ext uri="{FF2B5EF4-FFF2-40B4-BE49-F238E27FC236}">
                <a16:creationId xmlns:a16="http://schemas.microsoft.com/office/drawing/2014/main" id="{1C668F34-907F-47F5-835C-F2DE9EF73C76}"/>
              </a:ext>
            </a:extLst>
          </p:cNvPr>
          <p:cNvSpPr>
            <a:spLocks noGrp="1"/>
          </p:cNvSpPr>
          <p:nvPr>
            <p:ph type="title"/>
          </p:nvPr>
        </p:nvSpPr>
        <p:spPr>
          <a:xfrm>
            <a:off x="838200" y="0"/>
            <a:ext cx="10515600" cy="1325563"/>
          </a:xfrm>
        </p:spPr>
        <p:txBody>
          <a:bodyPr/>
          <a:lstStyle>
            <a:lvl1pPr algn="r">
              <a:defRPr>
                <a:solidFill>
                  <a:schemeClr val="bg1"/>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45C05183-8B90-43CC-AC82-8DCDA6128D5E}"/>
              </a:ext>
            </a:extLst>
          </p:cNvPr>
          <p:cNvSpPr>
            <a:spLocks noGrp="1"/>
          </p:cNvSpPr>
          <p:nvPr>
            <p:ph type="body" sz="quarter" idx="11"/>
          </p:nvPr>
        </p:nvSpPr>
        <p:spPr>
          <a:xfrm>
            <a:off x="1093788" y="1928813"/>
            <a:ext cx="4322762" cy="3760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5D1711B1-A09A-427C-8C45-4DB2C9D187BC}"/>
              </a:ext>
            </a:extLst>
          </p:cNvPr>
          <p:cNvSpPr>
            <a:spLocks noGrp="1"/>
          </p:cNvSpPr>
          <p:nvPr>
            <p:ph type="pic" sz="quarter" idx="12"/>
          </p:nvPr>
        </p:nvSpPr>
        <p:spPr>
          <a:xfrm>
            <a:off x="7573963" y="2097088"/>
            <a:ext cx="2901950" cy="2374900"/>
          </a:xfrm>
        </p:spPr>
        <p:txBody>
          <a:bodyPr/>
          <a:lstStyle/>
          <a:p>
            <a:endParaRPr lang="en-US"/>
          </a:p>
        </p:txBody>
      </p:sp>
    </p:spTree>
    <p:extLst>
      <p:ext uri="{BB962C8B-B14F-4D97-AF65-F5344CB8AC3E}">
        <p14:creationId xmlns:p14="http://schemas.microsoft.com/office/powerpoint/2010/main" val="2842005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5" descr="laptop.png">
            <a:extLst>
              <a:ext uri="{FF2B5EF4-FFF2-40B4-BE49-F238E27FC236}">
                <a16:creationId xmlns:a16="http://schemas.microsoft.com/office/drawing/2014/main" id="{2F4103C0-E1B9-4213-94D2-011DCE0022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38663" y="1706563"/>
            <a:ext cx="6888162"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a:extLst>
              <a:ext uri="{FF2B5EF4-FFF2-40B4-BE49-F238E27FC236}">
                <a16:creationId xmlns:a16="http://schemas.microsoft.com/office/drawing/2014/main" id="{FD2417DA-FCD9-4DEE-8B42-9E0B8F91A54F}"/>
              </a:ext>
            </a:extLst>
          </p:cNvPr>
          <p:cNvSpPr txBox="1">
            <a:spLocks noChangeArrowheads="1"/>
          </p:cNvSpPr>
          <p:nvPr userDrawn="1"/>
        </p:nvSpPr>
        <p:spPr bwMode="auto">
          <a:xfrm>
            <a:off x="762000" y="1930400"/>
            <a:ext cx="397986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ヒラギノ角ゴ Pro W3" pitchFamily="-126" charset="-128"/>
              </a:defRPr>
            </a:lvl1pPr>
            <a:lvl2pPr marL="742950" indent="-285750">
              <a:defRPr sz="1900">
                <a:solidFill>
                  <a:schemeClr val="tx1"/>
                </a:solidFill>
                <a:latin typeface="Arial" panose="020B0604020202020204" pitchFamily="34" charset="0"/>
                <a:ea typeface="ヒラギノ角ゴ Pro W3" pitchFamily="-126" charset="-128"/>
              </a:defRPr>
            </a:lvl2pPr>
            <a:lvl3pPr marL="1143000" indent="-228600">
              <a:defRPr sz="1900">
                <a:solidFill>
                  <a:schemeClr val="tx1"/>
                </a:solidFill>
                <a:latin typeface="Arial" panose="020B0604020202020204" pitchFamily="34" charset="0"/>
                <a:ea typeface="ヒラギノ角ゴ Pro W3" pitchFamily="-126" charset="-128"/>
              </a:defRPr>
            </a:lvl3pPr>
            <a:lvl4pPr marL="1600200" indent="-228600">
              <a:defRPr sz="1900">
                <a:solidFill>
                  <a:schemeClr val="tx1"/>
                </a:solidFill>
                <a:latin typeface="Arial" panose="020B0604020202020204" pitchFamily="34" charset="0"/>
                <a:ea typeface="ヒラギノ角ゴ Pro W3" pitchFamily="-126" charset="-128"/>
              </a:defRPr>
            </a:lvl4pPr>
            <a:lvl5pPr marL="2057400" indent="-228600">
              <a:defRPr sz="1900">
                <a:solidFill>
                  <a:schemeClr val="tx1"/>
                </a:solidFill>
                <a:latin typeface="Arial" panose="020B0604020202020204" pitchFamily="34" charset="0"/>
                <a:ea typeface="ヒラギノ角ゴ Pro W3" pitchFamily="-126" charset="-128"/>
              </a:defRPr>
            </a:lvl5pPr>
            <a:lvl6pPr marL="25146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6pPr>
            <a:lvl7pPr marL="29718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7pPr>
            <a:lvl8pPr marL="34290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8pPr>
            <a:lvl9pPr marL="38862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9pPr>
          </a:lstStyle>
          <a:p>
            <a:r>
              <a:rPr lang="en-US" altLang="en-US" sz="2800" b="1">
                <a:solidFill>
                  <a:srgbClr val="005CAB"/>
                </a:solidFill>
              </a:rPr>
              <a:t>Subhead</a:t>
            </a:r>
          </a:p>
          <a:p>
            <a:r>
              <a:rPr lang="en-US" altLang="en-US"/>
              <a:t>Bullet 1</a:t>
            </a:r>
          </a:p>
          <a:p>
            <a:r>
              <a:rPr lang="en-US" altLang="en-US"/>
              <a:t>Bullet 2</a:t>
            </a:r>
          </a:p>
          <a:p>
            <a:r>
              <a:rPr lang="en-US" altLang="en-US"/>
              <a:t>Bullet 3</a:t>
            </a:r>
          </a:p>
          <a:p>
            <a:r>
              <a:rPr lang="en-US" altLang="en-US"/>
              <a:t>Bullet 4</a:t>
            </a:r>
          </a:p>
        </p:txBody>
      </p:sp>
      <p:sp>
        <p:nvSpPr>
          <p:cNvPr id="4" name="Rectangle 1">
            <a:extLst>
              <a:ext uri="{FF2B5EF4-FFF2-40B4-BE49-F238E27FC236}">
                <a16:creationId xmlns:a16="http://schemas.microsoft.com/office/drawing/2014/main" id="{0048E972-D78E-4372-A70C-C0AB92B06FD6}"/>
              </a:ext>
            </a:extLst>
          </p:cNvPr>
          <p:cNvSpPr/>
          <p:nvPr userDrawn="1"/>
        </p:nvSpPr>
        <p:spPr bwMode="black">
          <a:xfrm>
            <a:off x="-3174" y="0"/>
            <a:ext cx="12192000"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6" name="Rectangle 5">
            <a:extLst>
              <a:ext uri="{FF2B5EF4-FFF2-40B4-BE49-F238E27FC236}">
                <a16:creationId xmlns:a16="http://schemas.microsoft.com/office/drawing/2014/main" id="{1A2BB3E9-E4B5-4B55-B632-385FC38C6653}"/>
              </a:ext>
            </a:extLst>
          </p:cNvPr>
          <p:cNvSpPr/>
          <p:nvPr userDrawn="1"/>
        </p:nvSpPr>
        <p:spPr>
          <a:xfrm>
            <a:off x="0" y="1168400"/>
            <a:ext cx="12192000" cy="119063"/>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54" fontAlgn="auto">
              <a:spcBef>
                <a:spcPts val="0"/>
              </a:spcBef>
              <a:spcAft>
                <a:spcPts val="0"/>
              </a:spcAft>
              <a:defRPr/>
            </a:pPr>
            <a:endParaRPr lang="en-US"/>
          </a:p>
        </p:txBody>
      </p:sp>
      <p:pic>
        <p:nvPicPr>
          <p:cNvPr id="7" name="Picture 11" descr="Screen Shot 2020-09-15 at 3.27.26 PM.png">
            <a:extLst>
              <a:ext uri="{FF2B5EF4-FFF2-40B4-BE49-F238E27FC236}">
                <a16:creationId xmlns:a16="http://schemas.microsoft.com/office/drawing/2014/main" id="{F941EA4D-7546-49E6-AAD3-E7779D57F26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1038" y="2017713"/>
            <a:ext cx="460851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2">
            <a:extLst>
              <a:ext uri="{FF2B5EF4-FFF2-40B4-BE49-F238E27FC236}">
                <a16:creationId xmlns:a16="http://schemas.microsoft.com/office/drawing/2014/main" id="{448ABCF5-4AFB-4382-A7BA-8BFBE1D8BA09}"/>
              </a:ext>
            </a:extLst>
          </p:cNvPr>
          <p:cNvSpPr>
            <a:spLocks noGrp="1"/>
          </p:cNvSpPr>
          <p:nvPr>
            <p:ph type="dt" sz="half" idx="10"/>
          </p:nvPr>
        </p:nvSpPr>
        <p:spPr/>
        <p:txBody>
          <a:bodyPr/>
          <a:lstStyle>
            <a:lvl1pPr>
              <a:defRPr/>
            </a:lvl1pPr>
          </a:lstStyle>
          <a:p>
            <a:pPr>
              <a:defRPr/>
            </a:pPr>
            <a:endParaRPr lang="en-US"/>
          </a:p>
        </p:txBody>
      </p:sp>
      <p:sp>
        <p:nvSpPr>
          <p:cNvPr id="9" name="Footer Placeholder 3">
            <a:extLst>
              <a:ext uri="{FF2B5EF4-FFF2-40B4-BE49-F238E27FC236}">
                <a16:creationId xmlns:a16="http://schemas.microsoft.com/office/drawing/2014/main" id="{28712FF4-03E6-43A9-AE47-2857719F8DD3}"/>
              </a:ext>
            </a:extLst>
          </p:cNvPr>
          <p:cNvSpPr>
            <a:spLocks noGrp="1"/>
          </p:cNvSpPr>
          <p:nvPr>
            <p:ph type="ftr" sz="quarter" idx="11"/>
          </p:nvPr>
        </p:nvSpPr>
        <p:spPr/>
        <p:txBody>
          <a:bodyPr/>
          <a:lstStyle>
            <a:lvl1pPr>
              <a:defRPr smtClean="0"/>
            </a:lvl1pPr>
          </a:lstStyle>
          <a:p>
            <a:pPr>
              <a:defRPr/>
            </a:pPr>
            <a:r>
              <a:rPr lang="en-US"/>
              <a:t>CareerForceMN.com</a:t>
            </a:r>
            <a:endParaRPr lang="en-US" dirty="0"/>
          </a:p>
        </p:txBody>
      </p:sp>
      <p:sp>
        <p:nvSpPr>
          <p:cNvPr id="11" name="Title 10">
            <a:extLst>
              <a:ext uri="{FF2B5EF4-FFF2-40B4-BE49-F238E27FC236}">
                <a16:creationId xmlns:a16="http://schemas.microsoft.com/office/drawing/2014/main" id="{F748BE92-C56F-4FBF-8472-E10A321AA690}"/>
              </a:ext>
            </a:extLst>
          </p:cNvPr>
          <p:cNvSpPr>
            <a:spLocks noGrp="1"/>
          </p:cNvSpPr>
          <p:nvPr>
            <p:ph type="title"/>
          </p:nvPr>
        </p:nvSpPr>
        <p:spPr>
          <a:xfrm>
            <a:off x="796028" y="-11906"/>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09610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75FF5829-0DC8-4257-8A61-4EF061DA5BEE}"/>
              </a:ext>
            </a:extLst>
          </p:cNvPr>
          <p:cNvSpPr txBox="1">
            <a:spLocks/>
          </p:cNvSpPr>
          <p:nvPr userDrawn="1"/>
        </p:nvSpPr>
        <p:spPr bwMode="black">
          <a:xfrm>
            <a:off x="6324600" y="5961063"/>
            <a:ext cx="5588000" cy="365125"/>
          </a:xfrm>
          <a:prstGeom prst="rect">
            <a:avLst/>
          </a:prstGeom>
        </p:spPr>
        <p:txBody>
          <a:bodyPr lIns="91436" tIns="45718" rIns="91436" bIns="45718" anchor="ctr"/>
          <a:lstStyle>
            <a:defPPr>
              <a:defRPr lang="en-US"/>
            </a:defPPr>
            <a:lvl1pPr marL="0" algn="r" defTabSz="914354" rtl="0" eaLnBrk="1" latinLnBrk="0" hangingPunct="1">
              <a:defRPr sz="1200" kern="1200">
                <a:solidFill>
                  <a:schemeClr val="tx2"/>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pPr fontAlgn="auto">
              <a:spcBef>
                <a:spcPts val="0"/>
              </a:spcBef>
              <a:spcAft>
                <a:spcPts val="0"/>
              </a:spcAft>
              <a:defRPr/>
            </a:pPr>
            <a:r>
              <a:rPr lang="en-US"/>
              <a:t>CareerForceMN.com</a:t>
            </a:r>
            <a:endParaRPr lang="en-US" dirty="0"/>
          </a:p>
        </p:txBody>
      </p:sp>
      <p:sp>
        <p:nvSpPr>
          <p:cNvPr id="3" name="TextBox 7">
            <a:extLst>
              <a:ext uri="{FF2B5EF4-FFF2-40B4-BE49-F238E27FC236}">
                <a16:creationId xmlns:a16="http://schemas.microsoft.com/office/drawing/2014/main" id="{3D550A50-7A7B-4ADF-866E-42EBAD503255}"/>
              </a:ext>
            </a:extLst>
          </p:cNvPr>
          <p:cNvSpPr txBox="1">
            <a:spLocks noChangeArrowheads="1"/>
          </p:cNvSpPr>
          <p:nvPr userDrawn="1"/>
        </p:nvSpPr>
        <p:spPr bwMode="auto">
          <a:xfrm>
            <a:off x="762000" y="1535113"/>
            <a:ext cx="392271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ヒラギノ角ゴ Pro W3" pitchFamily="-126" charset="-128"/>
              </a:defRPr>
            </a:lvl1pPr>
            <a:lvl2pPr marL="742950" indent="-285750">
              <a:defRPr sz="1900">
                <a:solidFill>
                  <a:schemeClr val="tx1"/>
                </a:solidFill>
                <a:latin typeface="Arial" panose="020B0604020202020204" pitchFamily="34" charset="0"/>
                <a:ea typeface="ヒラギノ角ゴ Pro W3" pitchFamily="-126" charset="-128"/>
              </a:defRPr>
            </a:lvl2pPr>
            <a:lvl3pPr marL="1143000" indent="-228600">
              <a:defRPr sz="1900">
                <a:solidFill>
                  <a:schemeClr val="tx1"/>
                </a:solidFill>
                <a:latin typeface="Arial" panose="020B0604020202020204" pitchFamily="34" charset="0"/>
                <a:ea typeface="ヒラギノ角ゴ Pro W3" pitchFamily="-126" charset="-128"/>
              </a:defRPr>
            </a:lvl3pPr>
            <a:lvl4pPr marL="1600200" indent="-228600">
              <a:defRPr sz="1900">
                <a:solidFill>
                  <a:schemeClr val="tx1"/>
                </a:solidFill>
                <a:latin typeface="Arial" panose="020B0604020202020204" pitchFamily="34" charset="0"/>
                <a:ea typeface="ヒラギノ角ゴ Pro W3" pitchFamily="-126" charset="-128"/>
              </a:defRPr>
            </a:lvl4pPr>
            <a:lvl5pPr marL="2057400" indent="-228600">
              <a:defRPr sz="1900">
                <a:solidFill>
                  <a:schemeClr val="tx1"/>
                </a:solidFill>
                <a:latin typeface="Arial" panose="020B0604020202020204" pitchFamily="34" charset="0"/>
                <a:ea typeface="ヒラギノ角ゴ Pro W3" pitchFamily="-126" charset="-128"/>
              </a:defRPr>
            </a:lvl5pPr>
            <a:lvl6pPr marL="25146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6pPr>
            <a:lvl7pPr marL="29718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7pPr>
            <a:lvl8pPr marL="34290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8pPr>
            <a:lvl9pPr marL="38862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9pPr>
          </a:lstStyle>
          <a:p>
            <a:r>
              <a:rPr lang="en-US" altLang="en-US" sz="2800" b="1">
                <a:solidFill>
                  <a:srgbClr val="005CAB"/>
                </a:solidFill>
              </a:rPr>
              <a:t>Subhead</a:t>
            </a:r>
          </a:p>
          <a:p>
            <a:r>
              <a:rPr lang="en-US" altLang="en-US"/>
              <a:t>Bullet 1</a:t>
            </a:r>
          </a:p>
          <a:p>
            <a:r>
              <a:rPr lang="en-US" altLang="en-US"/>
              <a:t>Bullet 2</a:t>
            </a:r>
          </a:p>
          <a:p>
            <a:r>
              <a:rPr lang="en-US" altLang="en-US"/>
              <a:t>Bullet 3</a:t>
            </a:r>
          </a:p>
          <a:p>
            <a:r>
              <a:rPr lang="en-US" altLang="en-US"/>
              <a:t>Bullet 4</a:t>
            </a:r>
          </a:p>
        </p:txBody>
      </p:sp>
      <p:pic>
        <p:nvPicPr>
          <p:cNvPr id="4" name="Picture 8" descr="monitor.png">
            <a:extLst>
              <a:ext uri="{FF2B5EF4-FFF2-40B4-BE49-F238E27FC236}">
                <a16:creationId xmlns:a16="http://schemas.microsoft.com/office/drawing/2014/main" id="{406E26BA-FD12-450C-AA57-F967AA67A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21300" y="1570038"/>
            <a:ext cx="5854700"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Screen Shot 2020-09-15 at 3.27.26 PM.png">
            <a:extLst>
              <a:ext uri="{FF2B5EF4-FFF2-40B4-BE49-F238E27FC236}">
                <a16:creationId xmlns:a16="http://schemas.microsoft.com/office/drawing/2014/main" id="{65D027EC-28F9-4350-ADCB-B8759FE07A1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89600" y="1754188"/>
            <a:ext cx="5097463"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1F8E2F2E-AB26-4574-AB0A-61546166BAAF}"/>
              </a:ext>
            </a:extLst>
          </p:cNvPr>
          <p:cNvSpPr/>
          <p:nvPr userDrawn="1"/>
        </p:nvSpPr>
        <p:spPr bwMode="black">
          <a:xfrm>
            <a:off x="0" y="0"/>
            <a:ext cx="12188825"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8" name="Rectangle 7">
            <a:extLst>
              <a:ext uri="{FF2B5EF4-FFF2-40B4-BE49-F238E27FC236}">
                <a16:creationId xmlns:a16="http://schemas.microsoft.com/office/drawing/2014/main" id="{67F015F9-B99E-46F1-95C6-6B5F170E9DE2}"/>
              </a:ext>
            </a:extLst>
          </p:cNvPr>
          <p:cNvSpPr/>
          <p:nvPr userDrawn="1"/>
        </p:nvSpPr>
        <p:spPr>
          <a:xfrm>
            <a:off x="0" y="1168400"/>
            <a:ext cx="12192000" cy="119063"/>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54" fontAlgn="auto">
              <a:spcBef>
                <a:spcPts val="0"/>
              </a:spcBef>
              <a:spcAft>
                <a:spcPts val="0"/>
              </a:spcAft>
              <a:defRPr/>
            </a:pPr>
            <a:endParaRPr lang="en-US"/>
          </a:p>
        </p:txBody>
      </p:sp>
      <p:sp>
        <p:nvSpPr>
          <p:cNvPr id="9" name="Date Placeholder 2">
            <a:extLst>
              <a:ext uri="{FF2B5EF4-FFF2-40B4-BE49-F238E27FC236}">
                <a16:creationId xmlns:a16="http://schemas.microsoft.com/office/drawing/2014/main" id="{D9B3E162-0E1B-44A8-8C35-0E966BEA7C06}"/>
              </a:ext>
            </a:extLst>
          </p:cNvPr>
          <p:cNvSpPr>
            <a:spLocks noGrp="1"/>
          </p:cNvSpPr>
          <p:nvPr>
            <p:ph type="dt" sz="half" idx="10"/>
          </p:nvPr>
        </p:nvSpPr>
        <p:spPr/>
        <p:txBody>
          <a:bodyPr/>
          <a:lstStyle>
            <a:lvl1pPr>
              <a:defRPr/>
            </a:lvl1pPr>
          </a:lstStyle>
          <a:p>
            <a:pPr>
              <a:defRPr/>
            </a:pPr>
            <a:endParaRPr lang="en-US"/>
          </a:p>
        </p:txBody>
      </p:sp>
      <p:sp>
        <p:nvSpPr>
          <p:cNvPr id="10" name="Footer Placeholder 3">
            <a:extLst>
              <a:ext uri="{FF2B5EF4-FFF2-40B4-BE49-F238E27FC236}">
                <a16:creationId xmlns:a16="http://schemas.microsoft.com/office/drawing/2014/main" id="{C1422412-8758-4445-94DD-350B062C3D8D}"/>
              </a:ext>
            </a:extLst>
          </p:cNvPr>
          <p:cNvSpPr>
            <a:spLocks noGrp="1"/>
          </p:cNvSpPr>
          <p:nvPr>
            <p:ph type="ftr" sz="quarter" idx="11"/>
          </p:nvPr>
        </p:nvSpPr>
        <p:spPr/>
        <p:txBody>
          <a:bodyPr/>
          <a:lstStyle>
            <a:lvl1pPr>
              <a:defRPr smtClean="0"/>
            </a:lvl1pPr>
          </a:lstStyle>
          <a:p>
            <a:pPr>
              <a:defRPr/>
            </a:pPr>
            <a:r>
              <a:rPr lang="en-US"/>
              <a:t>CareerForceMN.com</a:t>
            </a:r>
            <a:endParaRPr lang="en-US" dirty="0"/>
          </a:p>
        </p:txBody>
      </p:sp>
      <p:sp>
        <p:nvSpPr>
          <p:cNvPr id="11" name="Title 10">
            <a:extLst>
              <a:ext uri="{FF2B5EF4-FFF2-40B4-BE49-F238E27FC236}">
                <a16:creationId xmlns:a16="http://schemas.microsoft.com/office/drawing/2014/main" id="{FF16C6C8-9920-4537-9D97-D6BAEA2F6F7E}"/>
              </a:ext>
            </a:extLst>
          </p:cNvPr>
          <p:cNvSpPr>
            <a:spLocks noGrp="1"/>
          </p:cNvSpPr>
          <p:nvPr>
            <p:ph type="title"/>
          </p:nvPr>
        </p:nvSpPr>
        <p:spPr>
          <a:xfrm>
            <a:off x="762000" y="13493"/>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387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49CA6121-06B4-4A5E-8FA9-8004236E0850}"/>
              </a:ext>
            </a:extLst>
          </p:cNvPr>
          <p:cNvSpPr txBox="1">
            <a:spLocks noChangeArrowheads="1"/>
          </p:cNvSpPr>
          <p:nvPr userDrawn="1"/>
        </p:nvSpPr>
        <p:spPr bwMode="auto">
          <a:xfrm>
            <a:off x="762000" y="1930400"/>
            <a:ext cx="519906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ヒラギノ角ゴ Pro W3" pitchFamily="-126" charset="-128"/>
              </a:defRPr>
            </a:lvl1pPr>
            <a:lvl2pPr marL="742950" indent="-285750">
              <a:defRPr sz="1900">
                <a:solidFill>
                  <a:schemeClr val="tx1"/>
                </a:solidFill>
                <a:latin typeface="Arial" panose="020B0604020202020204" pitchFamily="34" charset="0"/>
                <a:ea typeface="ヒラギノ角ゴ Pro W3" pitchFamily="-126" charset="-128"/>
              </a:defRPr>
            </a:lvl2pPr>
            <a:lvl3pPr marL="1143000" indent="-228600">
              <a:defRPr sz="1900">
                <a:solidFill>
                  <a:schemeClr val="tx1"/>
                </a:solidFill>
                <a:latin typeface="Arial" panose="020B0604020202020204" pitchFamily="34" charset="0"/>
                <a:ea typeface="ヒラギノ角ゴ Pro W3" pitchFamily="-126" charset="-128"/>
              </a:defRPr>
            </a:lvl3pPr>
            <a:lvl4pPr marL="1600200" indent="-228600">
              <a:defRPr sz="1900">
                <a:solidFill>
                  <a:schemeClr val="tx1"/>
                </a:solidFill>
                <a:latin typeface="Arial" panose="020B0604020202020204" pitchFamily="34" charset="0"/>
                <a:ea typeface="ヒラギノ角ゴ Pro W3" pitchFamily="-126" charset="-128"/>
              </a:defRPr>
            </a:lvl4pPr>
            <a:lvl5pPr marL="2057400" indent="-228600">
              <a:defRPr sz="1900">
                <a:solidFill>
                  <a:schemeClr val="tx1"/>
                </a:solidFill>
                <a:latin typeface="Arial" panose="020B0604020202020204" pitchFamily="34" charset="0"/>
                <a:ea typeface="ヒラギノ角ゴ Pro W3" pitchFamily="-126" charset="-128"/>
              </a:defRPr>
            </a:lvl5pPr>
            <a:lvl6pPr marL="25146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6pPr>
            <a:lvl7pPr marL="29718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7pPr>
            <a:lvl8pPr marL="34290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8pPr>
            <a:lvl9pPr marL="38862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9pPr>
          </a:lstStyle>
          <a:p>
            <a:r>
              <a:rPr lang="en-US" altLang="en-US" sz="2800" b="1">
                <a:solidFill>
                  <a:srgbClr val="005CAB"/>
                </a:solidFill>
              </a:rPr>
              <a:t>Subhead</a:t>
            </a:r>
          </a:p>
          <a:p>
            <a:r>
              <a:rPr lang="en-US" altLang="en-US"/>
              <a:t>Bullet 1</a:t>
            </a:r>
          </a:p>
          <a:p>
            <a:r>
              <a:rPr lang="en-US" altLang="en-US"/>
              <a:t>Bullet 2</a:t>
            </a:r>
          </a:p>
          <a:p>
            <a:r>
              <a:rPr lang="en-US" altLang="en-US"/>
              <a:t>Bullet 3</a:t>
            </a:r>
          </a:p>
          <a:p>
            <a:r>
              <a:rPr lang="en-US" altLang="en-US"/>
              <a:t>Bullet 4</a:t>
            </a:r>
          </a:p>
        </p:txBody>
      </p:sp>
      <p:pic>
        <p:nvPicPr>
          <p:cNvPr id="3" name="Picture 7" descr="cell phone.png">
            <a:extLst>
              <a:ext uri="{FF2B5EF4-FFF2-40B4-BE49-F238E27FC236}">
                <a16:creationId xmlns:a16="http://schemas.microsoft.com/office/drawing/2014/main" id="{01BB8D16-81FA-4464-BD08-B5B73FB138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01163" y="1620838"/>
            <a:ext cx="1612900"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ablet computer.png">
            <a:extLst>
              <a:ext uri="{FF2B5EF4-FFF2-40B4-BE49-F238E27FC236}">
                <a16:creationId xmlns:a16="http://schemas.microsoft.com/office/drawing/2014/main" id="{B0607E13-1EFF-4737-8E9C-83C9640105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56100" y="1828800"/>
            <a:ext cx="43132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Screen Shot 2020-09-15 at 3.27.26 PM.png">
            <a:extLst>
              <a:ext uri="{FF2B5EF4-FFF2-40B4-BE49-F238E27FC236}">
                <a16:creationId xmlns:a16="http://schemas.microsoft.com/office/drawing/2014/main" id="{191E62EF-EAEF-457A-8B4E-03680C42CFC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75200" y="2100263"/>
            <a:ext cx="3506788"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Screenshot_20200915-154902_Chrome.jpg">
            <a:extLst>
              <a:ext uri="{FF2B5EF4-FFF2-40B4-BE49-F238E27FC236}">
                <a16:creationId xmlns:a16="http://schemas.microsoft.com/office/drawing/2014/main" id="{150BFDCB-82D6-470C-B5C0-2C53167C4B5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431338" y="1981200"/>
            <a:ext cx="1362075"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a:extLst>
              <a:ext uri="{FF2B5EF4-FFF2-40B4-BE49-F238E27FC236}">
                <a16:creationId xmlns:a16="http://schemas.microsoft.com/office/drawing/2014/main" id="{BA402289-B9BD-4298-BBD8-1948B67B96E1}"/>
              </a:ext>
            </a:extLst>
          </p:cNvPr>
          <p:cNvSpPr/>
          <p:nvPr userDrawn="1"/>
        </p:nvSpPr>
        <p:spPr bwMode="black">
          <a:xfrm>
            <a:off x="-3174" y="0"/>
            <a:ext cx="12192000"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9" name="Rectangle 8">
            <a:extLst>
              <a:ext uri="{FF2B5EF4-FFF2-40B4-BE49-F238E27FC236}">
                <a16:creationId xmlns:a16="http://schemas.microsoft.com/office/drawing/2014/main" id="{BAE3E3DF-0E3A-4027-B0F1-1BEEAD63E102}"/>
              </a:ext>
            </a:extLst>
          </p:cNvPr>
          <p:cNvSpPr/>
          <p:nvPr userDrawn="1"/>
        </p:nvSpPr>
        <p:spPr>
          <a:xfrm>
            <a:off x="0" y="1168400"/>
            <a:ext cx="12192000" cy="119063"/>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54" fontAlgn="auto">
              <a:spcBef>
                <a:spcPts val="0"/>
              </a:spcBef>
              <a:spcAft>
                <a:spcPts val="0"/>
              </a:spcAft>
              <a:defRPr/>
            </a:pPr>
            <a:endParaRPr lang="en-US"/>
          </a:p>
        </p:txBody>
      </p:sp>
      <p:sp>
        <p:nvSpPr>
          <p:cNvPr id="10" name="Date Placeholder 2">
            <a:extLst>
              <a:ext uri="{FF2B5EF4-FFF2-40B4-BE49-F238E27FC236}">
                <a16:creationId xmlns:a16="http://schemas.microsoft.com/office/drawing/2014/main" id="{2BD341B5-3A71-4D77-91E4-C5C7CF40B8CB}"/>
              </a:ext>
            </a:extLst>
          </p:cNvPr>
          <p:cNvSpPr>
            <a:spLocks noGrp="1"/>
          </p:cNvSpPr>
          <p:nvPr>
            <p:ph type="dt" sz="half" idx="10"/>
          </p:nvPr>
        </p:nvSpPr>
        <p:spPr/>
        <p:txBody>
          <a:bodyPr/>
          <a:lstStyle>
            <a:lvl1pPr>
              <a:defRPr/>
            </a:lvl1pPr>
          </a:lstStyle>
          <a:p>
            <a:pPr>
              <a:defRPr/>
            </a:pPr>
            <a:endParaRPr lang="en-US"/>
          </a:p>
        </p:txBody>
      </p:sp>
      <p:sp>
        <p:nvSpPr>
          <p:cNvPr id="11" name="Footer Placeholder 3">
            <a:extLst>
              <a:ext uri="{FF2B5EF4-FFF2-40B4-BE49-F238E27FC236}">
                <a16:creationId xmlns:a16="http://schemas.microsoft.com/office/drawing/2014/main" id="{D4539EF4-E57F-42DE-9526-85F858F836B5}"/>
              </a:ext>
            </a:extLst>
          </p:cNvPr>
          <p:cNvSpPr>
            <a:spLocks noGrp="1"/>
          </p:cNvSpPr>
          <p:nvPr>
            <p:ph type="ftr" sz="quarter" idx="11"/>
          </p:nvPr>
        </p:nvSpPr>
        <p:spPr/>
        <p:txBody>
          <a:bodyPr/>
          <a:lstStyle>
            <a:lvl1pPr>
              <a:defRPr smtClean="0"/>
            </a:lvl1pPr>
          </a:lstStyle>
          <a:p>
            <a:pPr>
              <a:defRPr/>
            </a:pPr>
            <a:r>
              <a:rPr lang="en-US"/>
              <a:t>CareerForceMN.com</a:t>
            </a:r>
            <a:endParaRPr lang="en-US" dirty="0"/>
          </a:p>
        </p:txBody>
      </p:sp>
      <p:sp>
        <p:nvSpPr>
          <p:cNvPr id="12" name="Title 11">
            <a:extLst>
              <a:ext uri="{FF2B5EF4-FFF2-40B4-BE49-F238E27FC236}">
                <a16:creationId xmlns:a16="http://schemas.microsoft.com/office/drawing/2014/main" id="{7D97BB50-ACFC-4AA1-A117-70F712C622BA}"/>
              </a:ext>
            </a:extLst>
          </p:cNvPr>
          <p:cNvSpPr>
            <a:spLocks noGrp="1"/>
          </p:cNvSpPr>
          <p:nvPr>
            <p:ph type="title"/>
          </p:nvPr>
        </p:nvSpPr>
        <p:spPr>
          <a:xfrm>
            <a:off x="836612" y="-38100"/>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75782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CE3FCF15-0E64-4E82-B14E-1241F4D27268}"/>
              </a:ext>
            </a:extLst>
          </p:cNvPr>
          <p:cNvSpPr/>
          <p:nvPr userDrawn="1"/>
        </p:nvSpPr>
        <p:spPr bwMode="black">
          <a:xfrm>
            <a:off x="-3174" y="0"/>
            <a:ext cx="12192000"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14" name="Rectangle 12">
            <a:extLst>
              <a:ext uri="{FF2B5EF4-FFF2-40B4-BE49-F238E27FC236}">
                <a16:creationId xmlns:a16="http://schemas.microsoft.com/office/drawing/2014/main" id="{BE86B779-8FE2-40F3-9853-FE0855EC1F33}"/>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6" name="Picture Placeholder 3"/>
          <p:cNvSpPr>
            <a:spLocks noGrp="1"/>
          </p:cNvSpPr>
          <p:nvPr>
            <p:ph type="pic" sz="quarter" idx="13"/>
          </p:nvPr>
        </p:nvSpPr>
        <p:spPr bwMode="gray">
          <a:xfrm>
            <a:off x="1572815" y="1964394"/>
            <a:ext cx="2332191" cy="2332191"/>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7" name="Text Placeholder 4"/>
          <p:cNvSpPr>
            <a:spLocks noGrp="1"/>
          </p:cNvSpPr>
          <p:nvPr>
            <p:ph type="body" sz="quarter" idx="15"/>
          </p:nvPr>
        </p:nvSpPr>
        <p:spPr bwMode="black">
          <a:xfrm>
            <a:off x="1469227" y="4564990"/>
            <a:ext cx="2542477" cy="723900"/>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a:p>
            <a:pPr lvl="1"/>
            <a:r>
              <a:rPr lang="en-US"/>
              <a:t>Second level</a:t>
            </a:r>
          </a:p>
        </p:txBody>
      </p:sp>
      <p:sp>
        <p:nvSpPr>
          <p:cNvPr id="10" name="Picture Placeholder 5"/>
          <p:cNvSpPr>
            <a:spLocks noGrp="1"/>
          </p:cNvSpPr>
          <p:nvPr>
            <p:ph type="pic" sz="quarter" idx="16"/>
          </p:nvPr>
        </p:nvSpPr>
        <p:spPr bwMode="gray">
          <a:xfrm>
            <a:off x="4824541" y="1964392"/>
            <a:ext cx="2317864" cy="2317864"/>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1" name="Text Placeholder 6"/>
          <p:cNvSpPr>
            <a:spLocks noGrp="1"/>
          </p:cNvSpPr>
          <p:nvPr>
            <p:ph type="body" sz="quarter" idx="17"/>
          </p:nvPr>
        </p:nvSpPr>
        <p:spPr bwMode="black">
          <a:xfrm>
            <a:off x="4712236" y="4564990"/>
            <a:ext cx="2542477" cy="723900"/>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a:p>
            <a:pPr lvl="1"/>
            <a:r>
              <a:rPr lang="en-US"/>
              <a:t>Second level</a:t>
            </a:r>
          </a:p>
        </p:txBody>
      </p:sp>
      <p:sp>
        <p:nvSpPr>
          <p:cNvPr id="12" name="Picture Placeholder 7"/>
          <p:cNvSpPr>
            <a:spLocks noGrp="1"/>
          </p:cNvSpPr>
          <p:nvPr>
            <p:ph type="pic" sz="quarter" idx="18"/>
          </p:nvPr>
        </p:nvSpPr>
        <p:spPr bwMode="gray">
          <a:xfrm>
            <a:off x="8067551" y="1964392"/>
            <a:ext cx="2317864" cy="2317864"/>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13" name="Text Placeholder 8"/>
          <p:cNvSpPr>
            <a:spLocks noGrp="1"/>
          </p:cNvSpPr>
          <p:nvPr>
            <p:ph type="body" sz="quarter" idx="19"/>
          </p:nvPr>
        </p:nvSpPr>
        <p:spPr bwMode="black">
          <a:xfrm>
            <a:off x="7955247" y="4564990"/>
            <a:ext cx="2542477" cy="723900"/>
          </a:xfrm>
        </p:spPr>
        <p:txBody>
          <a:bodyPr>
            <a:normAutofit/>
          </a:bodyPr>
          <a:lstStyle>
            <a:lvl1pPr marL="0" indent="0" algn="ctr">
              <a:lnSpc>
                <a:spcPct val="100000"/>
              </a:lnSpc>
              <a:spcBef>
                <a:spcPts val="0"/>
              </a:spcBef>
              <a:buNone/>
              <a:defRPr sz="1900" b="0">
                <a:solidFill>
                  <a:schemeClr val="tx2"/>
                </a:solidFill>
              </a:defRPr>
            </a:lvl1pPr>
          </a:lstStyle>
          <a:p>
            <a:pPr lvl="0"/>
            <a:r>
              <a:rPr lang="en-US"/>
              <a:t>Click to edit Master text styles</a:t>
            </a:r>
          </a:p>
          <a:p>
            <a:pPr lvl="1"/>
            <a:r>
              <a:rPr lang="en-US"/>
              <a:t>Second level</a:t>
            </a:r>
          </a:p>
        </p:txBody>
      </p:sp>
      <p:sp>
        <p:nvSpPr>
          <p:cNvPr id="15" name="Footer Placeholder 6">
            <a:extLst>
              <a:ext uri="{FF2B5EF4-FFF2-40B4-BE49-F238E27FC236}">
                <a16:creationId xmlns:a16="http://schemas.microsoft.com/office/drawing/2014/main" id="{1B733844-FE8B-4376-A93B-362723AB2810}"/>
              </a:ext>
            </a:extLst>
          </p:cNvPr>
          <p:cNvSpPr>
            <a:spLocks noGrp="1"/>
          </p:cNvSpPr>
          <p:nvPr>
            <p:ph type="ftr" sz="quarter" idx="20"/>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8F9E6F7D-01EA-41BF-8C68-17EC94066A8C}"/>
              </a:ext>
            </a:extLst>
          </p:cNvPr>
          <p:cNvSpPr>
            <a:spLocks noGrp="1"/>
          </p:cNvSpPr>
          <p:nvPr>
            <p:ph type="title"/>
          </p:nvPr>
        </p:nvSpPr>
        <p:spPr>
          <a:xfrm>
            <a:off x="836612" y="9525"/>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4392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538141F2-B57C-4FD6-8600-89547BACCFF7}"/>
              </a:ext>
            </a:extLst>
          </p:cNvPr>
          <p:cNvSpPr/>
          <p:nvPr userDrawn="1"/>
        </p:nvSpPr>
        <p:spPr bwMode="black">
          <a:xfrm>
            <a:off x="0" y="0"/>
            <a:ext cx="12188825" cy="1216025"/>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54" fontAlgn="auto">
              <a:spcBef>
                <a:spcPts val="0"/>
              </a:spcBef>
              <a:spcAft>
                <a:spcPts val="0"/>
              </a:spcAft>
              <a:defRPr/>
            </a:pPr>
            <a:endParaRPr lang="en-US"/>
          </a:p>
        </p:txBody>
      </p:sp>
      <p:sp>
        <p:nvSpPr>
          <p:cNvPr id="12" name="Rectangle 12">
            <a:extLst>
              <a:ext uri="{FF2B5EF4-FFF2-40B4-BE49-F238E27FC236}">
                <a16:creationId xmlns:a16="http://schemas.microsoft.com/office/drawing/2014/main" id="{8DF0DD48-2E40-4D39-97BF-32A90EE46BB6}"/>
              </a:ext>
            </a:extLst>
          </p:cNvPr>
          <p:cNvSpPr/>
          <p:nvPr userDrawn="1"/>
        </p:nvSpPr>
        <p:spPr bwMode="auto">
          <a:xfrm>
            <a:off x="0" y="1216025"/>
            <a:ext cx="12192000" cy="119063"/>
          </a:xfrm>
          <a:prstGeom prst="rect">
            <a:avLst/>
          </a:prstGeom>
          <a:solidFill>
            <a:srgbClr val="3FAE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354" fontAlgn="auto">
              <a:spcBef>
                <a:spcPts val="0"/>
              </a:spcBef>
              <a:spcAft>
                <a:spcPts val="0"/>
              </a:spcAft>
              <a:defRPr/>
            </a:pPr>
            <a:endParaRPr lang="en-US"/>
          </a:p>
        </p:txBody>
      </p:sp>
      <p:sp>
        <p:nvSpPr>
          <p:cNvPr id="19" name="Picture Placeholder 3"/>
          <p:cNvSpPr>
            <a:spLocks noGrp="1"/>
          </p:cNvSpPr>
          <p:nvPr>
            <p:ph type="pic" sz="quarter" idx="13"/>
          </p:nvPr>
        </p:nvSpPr>
        <p:spPr bwMode="gray">
          <a:xfrm>
            <a:off x="806334" y="1674774"/>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4" name="Text Placeholder 4"/>
          <p:cNvSpPr>
            <a:spLocks noGrp="1"/>
          </p:cNvSpPr>
          <p:nvPr>
            <p:ph type="body" sz="quarter" idx="16"/>
          </p:nvPr>
        </p:nvSpPr>
        <p:spPr bwMode="black">
          <a:xfrm>
            <a:off x="2876551" y="1674774"/>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3" name="Picture Placeholder 5"/>
          <p:cNvSpPr>
            <a:spLocks noGrp="1"/>
          </p:cNvSpPr>
          <p:nvPr>
            <p:ph type="pic" sz="quarter" idx="14"/>
          </p:nvPr>
        </p:nvSpPr>
        <p:spPr bwMode="gray">
          <a:xfrm>
            <a:off x="806334" y="3939364"/>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4" name="Text Placeholder 6"/>
          <p:cNvSpPr>
            <a:spLocks noGrp="1"/>
          </p:cNvSpPr>
          <p:nvPr>
            <p:ph type="body" sz="quarter" idx="15"/>
          </p:nvPr>
        </p:nvSpPr>
        <p:spPr bwMode="black">
          <a:xfrm>
            <a:off x="2876551" y="3939364"/>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5" name="Picture Placeholder 7"/>
          <p:cNvSpPr>
            <a:spLocks noGrp="1"/>
          </p:cNvSpPr>
          <p:nvPr>
            <p:ph type="pic" sz="quarter" idx="17"/>
          </p:nvPr>
        </p:nvSpPr>
        <p:spPr bwMode="gray">
          <a:xfrm>
            <a:off x="6199808" y="1674774"/>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6" name="Text Placeholder 8"/>
          <p:cNvSpPr>
            <a:spLocks noGrp="1"/>
          </p:cNvSpPr>
          <p:nvPr>
            <p:ph type="body" sz="quarter" idx="18"/>
          </p:nvPr>
        </p:nvSpPr>
        <p:spPr bwMode="black">
          <a:xfrm>
            <a:off x="8270023" y="1674774"/>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27" name="Picture Placeholder 9"/>
          <p:cNvSpPr>
            <a:spLocks noGrp="1"/>
          </p:cNvSpPr>
          <p:nvPr>
            <p:ph type="pic" sz="quarter" idx="19"/>
          </p:nvPr>
        </p:nvSpPr>
        <p:spPr bwMode="gray">
          <a:xfrm>
            <a:off x="6199808" y="3939364"/>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900"/>
            </a:lvl1pPr>
          </a:lstStyle>
          <a:p>
            <a:pPr lvl="0"/>
            <a:r>
              <a:rPr lang="en-US" noProof="0"/>
              <a:t>Drag picture to placeholder or click icon to add</a:t>
            </a:r>
            <a:endParaRPr lang="en-US" noProof="0" dirty="0"/>
          </a:p>
        </p:txBody>
      </p:sp>
      <p:sp>
        <p:nvSpPr>
          <p:cNvPr id="28" name="Text Placeholder 10"/>
          <p:cNvSpPr>
            <a:spLocks noGrp="1"/>
          </p:cNvSpPr>
          <p:nvPr>
            <p:ph type="body" sz="quarter" idx="20"/>
          </p:nvPr>
        </p:nvSpPr>
        <p:spPr bwMode="black">
          <a:xfrm>
            <a:off x="8270023" y="3939362"/>
            <a:ext cx="2866328" cy="1858809"/>
          </a:xfrm>
        </p:spPr>
        <p:txBody>
          <a:bodyPr anchor="ctr">
            <a:noAutofit/>
          </a:bodyPr>
          <a:lstStyle>
            <a:lvl1pPr marL="0" indent="0">
              <a:buFont typeface="Arial" panose="020B0604020202020204" pitchFamily="34" charset="0"/>
              <a:buNone/>
              <a:defRPr sz="1900"/>
            </a:lvl1pPr>
            <a:lvl2pPr marL="457178" indent="0">
              <a:buFont typeface="Arial" panose="020B0604020202020204" pitchFamily="34" charset="0"/>
              <a:buNone/>
              <a:defRPr sz="1900"/>
            </a:lvl2pPr>
            <a:lvl3pPr marL="914354" indent="0">
              <a:buFont typeface="Arial" panose="020B0604020202020204" pitchFamily="34" charset="0"/>
              <a:buNone/>
              <a:defRPr sz="1900"/>
            </a:lvl3pPr>
            <a:lvl4pPr marL="1371532" indent="0">
              <a:buFont typeface="Arial" panose="020B0604020202020204" pitchFamily="34" charset="0"/>
              <a:buNone/>
              <a:defRPr sz="1900"/>
            </a:lvl4pPr>
            <a:lvl5pPr marL="1828709" indent="0">
              <a:buFont typeface="Arial" panose="020B0604020202020204" pitchFamily="34" charset="0"/>
              <a:buNone/>
              <a:defRPr sz="1900"/>
            </a:lvl5pPr>
          </a:lstStyle>
          <a:p>
            <a:pPr lvl="0"/>
            <a:r>
              <a:rPr lang="en-US"/>
              <a:t>Click to edit Master text styles</a:t>
            </a:r>
          </a:p>
        </p:txBody>
      </p:sp>
      <p:sp>
        <p:nvSpPr>
          <p:cNvPr id="13" name="Footer Placeholder 6">
            <a:extLst>
              <a:ext uri="{FF2B5EF4-FFF2-40B4-BE49-F238E27FC236}">
                <a16:creationId xmlns:a16="http://schemas.microsoft.com/office/drawing/2014/main" id="{68E434BA-64B0-4A5F-9B58-939DB0D939DA}"/>
              </a:ext>
            </a:extLst>
          </p:cNvPr>
          <p:cNvSpPr>
            <a:spLocks noGrp="1"/>
          </p:cNvSpPr>
          <p:nvPr>
            <p:ph type="ftr" sz="quarter" idx="21"/>
          </p:nvPr>
        </p:nvSpPr>
        <p:spPr/>
        <p:txBody>
          <a:bodyPr/>
          <a:lstStyle>
            <a:lvl1pPr algn="r">
              <a:defRPr sz="1200">
                <a:solidFill>
                  <a:srgbClr val="005CAB"/>
                </a:solidFill>
                <a:latin typeface="Arial"/>
              </a:defRPr>
            </a:lvl1pPr>
          </a:lstStyle>
          <a:p>
            <a:pPr>
              <a:defRPr/>
            </a:pPr>
            <a:r>
              <a:rPr lang="en-US"/>
              <a:t>CareerForceMN.com</a:t>
            </a:r>
            <a:endParaRPr lang="en-US" dirty="0"/>
          </a:p>
        </p:txBody>
      </p:sp>
      <p:sp>
        <p:nvSpPr>
          <p:cNvPr id="2" name="Title 1">
            <a:extLst>
              <a:ext uri="{FF2B5EF4-FFF2-40B4-BE49-F238E27FC236}">
                <a16:creationId xmlns:a16="http://schemas.microsoft.com/office/drawing/2014/main" id="{3482A156-0186-45E5-A223-7B3AA22A880C}"/>
              </a:ext>
            </a:extLst>
          </p:cNvPr>
          <p:cNvSpPr>
            <a:spLocks noGrp="1"/>
          </p:cNvSpPr>
          <p:nvPr>
            <p:ph type="title"/>
          </p:nvPr>
        </p:nvSpPr>
        <p:spPr>
          <a:xfrm>
            <a:off x="806334" y="-4936"/>
            <a:ext cx="10515600" cy="1325563"/>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36390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808F6B-BACC-42B7-83C1-AA5370638304}"/>
              </a:ext>
            </a:extLst>
          </p:cNvPr>
          <p:cNvSpPr>
            <a:spLocks noGrp="1"/>
          </p:cNvSpPr>
          <p:nvPr>
            <p:ph type="title"/>
          </p:nvPr>
        </p:nvSpPr>
        <p:spPr bwMode="black">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4639DB1-8750-4CE0-8875-4F34D682E792}"/>
              </a:ext>
            </a:extLst>
          </p:cNvPr>
          <p:cNvSpPr>
            <a:spLocks noGrp="1"/>
          </p:cNvSpPr>
          <p:nvPr>
            <p:ph type="body" idx="1"/>
          </p:nvPr>
        </p:nvSpPr>
        <p:spPr bwMode="black">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771B19B-8BD5-4485-A92F-6A02766D13EC}"/>
              </a:ext>
            </a:extLst>
          </p:cNvPr>
          <p:cNvSpPr>
            <a:spLocks noGrp="1"/>
          </p:cNvSpPr>
          <p:nvPr>
            <p:ph type="dt" sz="half" idx="2"/>
          </p:nvPr>
        </p:nvSpPr>
        <p:spPr bwMode="black">
          <a:xfrm>
            <a:off x="838200" y="6356350"/>
            <a:ext cx="1358900" cy="365125"/>
          </a:xfrm>
          <a:prstGeom prst="rect">
            <a:avLst/>
          </a:prstGeom>
        </p:spPr>
        <p:txBody>
          <a:bodyPr vert="horz" lIns="91436" tIns="45718" rIns="91436" bIns="45718" rtlCol="0" anchor="ctr"/>
          <a:lstStyle>
            <a:lvl1pPr algn="l" defTabSz="914354" fontAlgn="auto">
              <a:spcBef>
                <a:spcPts val="0"/>
              </a:spcBef>
              <a:spcAft>
                <a:spcPts val="0"/>
              </a:spcAft>
              <a:defRPr sz="1200" dirty="0">
                <a:solidFill>
                  <a:schemeClr val="tx2"/>
                </a:solidFill>
                <a:latin typeface="+mn-lt"/>
                <a:ea typeface="+mn-ea"/>
              </a:defRPr>
            </a:lvl1pPr>
          </a:lstStyle>
          <a:p>
            <a:pPr>
              <a:defRPr/>
            </a:pPr>
            <a:endParaRPr lang="en-US"/>
          </a:p>
        </p:txBody>
      </p:sp>
      <p:sp>
        <p:nvSpPr>
          <p:cNvPr id="7" name="Footer Placeholder 6">
            <a:extLst>
              <a:ext uri="{FF2B5EF4-FFF2-40B4-BE49-F238E27FC236}">
                <a16:creationId xmlns:a16="http://schemas.microsoft.com/office/drawing/2014/main" id="{C6461CAD-563E-42AC-BAE9-CFCD5687ED7B}"/>
              </a:ext>
            </a:extLst>
          </p:cNvPr>
          <p:cNvSpPr>
            <a:spLocks noGrp="1"/>
          </p:cNvSpPr>
          <p:nvPr>
            <p:ph type="ftr" sz="quarter" idx="3"/>
          </p:nvPr>
        </p:nvSpPr>
        <p:spPr bwMode="black">
          <a:xfrm>
            <a:off x="6324600" y="6356350"/>
            <a:ext cx="5588000" cy="365125"/>
          </a:xfrm>
          <a:prstGeom prst="rect">
            <a:avLst/>
          </a:prstGeom>
        </p:spPr>
        <p:txBody>
          <a:bodyPr lIns="91436" tIns="45718" rIns="91436" bIns="45718" anchor="ctr"/>
          <a:lstStyle>
            <a:lvl1pPr algn="r" defTabSz="914354" fontAlgn="auto">
              <a:spcBef>
                <a:spcPts val="0"/>
              </a:spcBef>
              <a:spcAft>
                <a:spcPts val="0"/>
              </a:spcAft>
              <a:defRPr sz="1200">
                <a:solidFill>
                  <a:schemeClr val="tx2"/>
                </a:solidFill>
                <a:latin typeface="+mn-lt"/>
                <a:ea typeface="+mn-ea"/>
              </a:defRPr>
            </a:lvl1pPr>
          </a:lstStyle>
          <a:p>
            <a:pPr>
              <a:defRPr/>
            </a:pPr>
            <a:r>
              <a:rPr lang="en-US"/>
              <a:t>CareerForceMN.com</a:t>
            </a:r>
            <a:endParaRPr lang="en-US" dirty="0"/>
          </a:p>
        </p:txBody>
      </p:sp>
    </p:spTree>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Lst>
  <p:hf sldNum="0" hdr="0" dt="0"/>
  <p:txStyles>
    <p:titleStyle>
      <a:lvl1pPr algn="l" defTabSz="912813" rtl="0" fontAlgn="base">
        <a:lnSpc>
          <a:spcPct val="90000"/>
        </a:lnSpc>
        <a:spcBef>
          <a:spcPct val="0"/>
        </a:spcBef>
        <a:spcAft>
          <a:spcPct val="0"/>
        </a:spcAft>
        <a:defRPr sz="4400" kern="1200">
          <a:solidFill>
            <a:srgbClr val="005CAB"/>
          </a:solidFill>
          <a:latin typeface="+mj-lt"/>
          <a:ea typeface="ヒラギノ角ゴ Pro W3" pitchFamily="-126" charset="-128"/>
          <a:cs typeface="+mj-cs"/>
        </a:defRPr>
      </a:lvl1pPr>
      <a:lvl2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2pPr>
      <a:lvl3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3pPr>
      <a:lvl4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4pPr>
      <a:lvl5pPr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5pPr>
      <a:lvl6pPr marL="4572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6pPr>
      <a:lvl7pPr marL="9144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7pPr>
      <a:lvl8pPr marL="13716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8pPr>
      <a:lvl9pPr marL="1828800" algn="l" defTabSz="912813" rtl="0" fontAlgn="base">
        <a:lnSpc>
          <a:spcPct val="90000"/>
        </a:lnSpc>
        <a:spcBef>
          <a:spcPct val="0"/>
        </a:spcBef>
        <a:spcAft>
          <a:spcPct val="0"/>
        </a:spcAft>
        <a:defRPr sz="4400">
          <a:solidFill>
            <a:srgbClr val="005CAB"/>
          </a:solidFill>
          <a:latin typeface="Arial" panose="020B0604020202020204" pitchFamily="34" charset="0"/>
          <a:ea typeface="ヒラギノ角ゴ Pro W3" pitchFamily="-126" charset="-128"/>
        </a:defRPr>
      </a:lvl9pPr>
    </p:titleStyle>
    <p:bodyStyle>
      <a:lvl1pPr marL="227013" indent="-227013" algn="l" defTabSz="912813" rtl="0" fontAlgn="base">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ヒラギノ角ゴ Pro W3" pitchFamily="-126" charset="-128"/>
          <a:cs typeface="+mn-cs"/>
        </a:defRPr>
      </a:lvl1pPr>
      <a:lvl2pPr marL="684213" indent="-227013" algn="l" defTabSz="912813" rtl="0" fontAlgn="base">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ヒラギノ角ゴ Pro W3" pitchFamily="-126" charset="-128"/>
          <a:cs typeface="+mn-cs"/>
        </a:defRPr>
      </a:lvl2pPr>
      <a:lvl3pPr marL="11414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3pPr>
      <a:lvl4pPr marL="15986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4pPr>
      <a:lvl5pPr marL="20558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careerforcemn.com/resumes"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C87478DC-9E65-44C6-98C7-F0DE50BC2F9C}"/>
              </a:ext>
            </a:extLst>
          </p:cNvPr>
          <p:cNvSpPr txBox="1">
            <a:spLocks/>
          </p:cNvSpPr>
          <p:nvPr/>
        </p:nvSpPr>
        <p:spPr>
          <a:xfrm>
            <a:off x="4572000" y="4673738"/>
            <a:ext cx="7620000" cy="662139"/>
          </a:xfrm>
          <a:prstGeom prst="rect">
            <a:avLst/>
          </a:prstGeom>
        </p:spPr>
        <p:txBody>
          <a:bodyPr/>
          <a:lstStyle>
            <a:lvl1pPr marL="227013" indent="-227013" algn="l" defTabSz="912813" rtl="0" fontAlgn="base">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ヒラギノ角ゴ Pro W3" pitchFamily="-126" charset="-128"/>
                <a:cs typeface="+mn-cs"/>
              </a:defRPr>
            </a:lvl1pPr>
            <a:lvl2pPr marL="684213" indent="-227013" algn="l" defTabSz="912813" rtl="0" fontAlgn="base">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ヒラギノ角ゴ Pro W3" pitchFamily="-126" charset="-128"/>
                <a:cs typeface="+mn-cs"/>
              </a:defRPr>
            </a:lvl2pPr>
            <a:lvl3pPr marL="11414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3pPr>
            <a:lvl4pPr marL="15986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4pPr>
            <a:lvl5pPr marL="20558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en-US" b="1">
                <a:latin typeface="Arial" panose="020B0604020202020204" pitchFamily="34" charset="0"/>
                <a:cs typeface="Arial" panose="020B0604020202020204" pitchFamily="34" charset="0"/>
              </a:rPr>
              <a:t>Resume Writing</a:t>
            </a:r>
            <a:endParaRPr lang="en-US" dirty="0"/>
          </a:p>
        </p:txBody>
      </p:sp>
      <p:sp>
        <p:nvSpPr>
          <p:cNvPr id="9" name="Rectangle 8">
            <a:extLst>
              <a:ext uri="{FF2B5EF4-FFF2-40B4-BE49-F238E27FC236}">
                <a16:creationId xmlns:a16="http://schemas.microsoft.com/office/drawing/2014/main" id="{978283BA-60C5-4115-BA47-4597F9DC8939}"/>
              </a:ext>
            </a:extLst>
          </p:cNvPr>
          <p:cNvSpPr/>
          <p:nvPr/>
        </p:nvSpPr>
        <p:spPr>
          <a:xfrm>
            <a:off x="4624388" y="1869138"/>
            <a:ext cx="7567612" cy="3822050"/>
          </a:xfrm>
          <a:prstGeom prst="rect">
            <a:avLst/>
          </a:prstGeom>
          <a:solidFill>
            <a:srgbClr val="005CAB"/>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0" name="Title 7">
            <a:extLst>
              <a:ext uri="{FF2B5EF4-FFF2-40B4-BE49-F238E27FC236}">
                <a16:creationId xmlns:a16="http://schemas.microsoft.com/office/drawing/2014/main" id="{0613B86D-4A03-4B52-B18D-9699901F03E5}"/>
              </a:ext>
            </a:extLst>
          </p:cNvPr>
          <p:cNvSpPr txBox="1">
            <a:spLocks/>
          </p:cNvSpPr>
          <p:nvPr/>
        </p:nvSpPr>
        <p:spPr>
          <a:xfrm>
            <a:off x="4985544" y="2571750"/>
            <a:ext cx="6845300" cy="998489"/>
          </a:xfrm>
          <a:prstGeom prst="rect">
            <a:avLst/>
          </a:prstGeom>
        </p:spPr>
        <p:txBody>
          <a:bodyPr lIns="91440" tIns="45720" rIns="91440" bIns="45720" anchor="t"/>
          <a:lstStyle>
            <a:lvl1pPr algn="l" defTabSz="914354" rtl="0" eaLnBrk="1" latinLnBrk="0" hangingPunct="1">
              <a:lnSpc>
                <a:spcPct val="90000"/>
              </a:lnSpc>
              <a:spcBef>
                <a:spcPct val="0"/>
              </a:spcBef>
              <a:buNone/>
              <a:defRPr sz="4400" kern="1200">
                <a:solidFill>
                  <a:srgbClr val="005CAB"/>
                </a:solidFill>
                <a:latin typeface="+mj-lt"/>
                <a:ea typeface="+mj-ea"/>
                <a:cs typeface="+mj-cs"/>
              </a:defRPr>
            </a:lvl1pPr>
          </a:lstStyle>
          <a:p>
            <a:pPr algn="ctr"/>
            <a:r>
              <a:rPr lang="en-US" dirty="0">
                <a:solidFill>
                  <a:schemeClr val="bg1"/>
                </a:solidFill>
              </a:rPr>
              <a:t> Resume Writing Advanced</a:t>
            </a:r>
          </a:p>
        </p:txBody>
      </p:sp>
      <p:sp>
        <p:nvSpPr>
          <p:cNvPr id="11" name="Text Placeholder 4">
            <a:extLst>
              <a:ext uri="{FF2B5EF4-FFF2-40B4-BE49-F238E27FC236}">
                <a16:creationId xmlns:a16="http://schemas.microsoft.com/office/drawing/2014/main" id="{7B12424A-5372-4A7D-9734-39535640AEA8}"/>
              </a:ext>
            </a:extLst>
          </p:cNvPr>
          <p:cNvSpPr txBox="1">
            <a:spLocks/>
          </p:cNvSpPr>
          <p:nvPr/>
        </p:nvSpPr>
        <p:spPr bwMode="black">
          <a:xfrm>
            <a:off x="0" y="6029961"/>
            <a:ext cx="12192000" cy="745471"/>
          </a:xfrm>
          <a:prstGeom prst="rect">
            <a:avLst/>
          </a:prstGeom>
        </p:spPr>
        <p:txBody>
          <a:bodyPr vert="horz" lIns="91436" tIns="45718" rIns="91436" bIns="45718" rtlCol="0">
            <a:normAutofit fontScale="47500" lnSpcReduction="20000"/>
          </a:bodyPr>
          <a:lstStyle>
            <a:lvl1pPr marL="0" indent="0" algn="ctr" defTabSz="914354" rtl="0" eaLnBrk="1" latinLnBrk="0" hangingPunct="1">
              <a:lnSpc>
                <a:spcPct val="100000"/>
              </a:lnSpc>
              <a:spcBef>
                <a:spcPts val="1000"/>
              </a:spcBef>
              <a:spcAft>
                <a:spcPts val="1000"/>
              </a:spcAft>
              <a:buClr>
                <a:schemeClr val="accent1"/>
              </a:buClr>
              <a:buFont typeface="Arial" panose="020B0604020202020204" pitchFamily="34" charset="0"/>
              <a:buNone/>
              <a:defRPr sz="2400" kern="1200">
                <a:solidFill>
                  <a:schemeClr val="bg1"/>
                </a:solidFill>
                <a:latin typeface="Arial"/>
                <a:ea typeface="+mn-ea"/>
                <a:cs typeface="+mn-cs"/>
              </a:defRPr>
            </a:lvl1pPr>
            <a:lvl2pPr marL="685766"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2942"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120"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298"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400" b="1" i="0" u="none" strike="noStrike" kern="1200" cap="none" spc="0" normalizeH="0" baseline="0" noProof="0" dirty="0">
                <a:ln>
                  <a:noFill/>
                </a:ln>
                <a:solidFill>
                  <a:srgbClr val="003865">
                    <a:lumMod val="90000"/>
                    <a:lumOff val="10000"/>
                  </a:srgbClr>
                </a:solidFill>
                <a:effectLst/>
                <a:uLnTx/>
                <a:uFillTx/>
                <a:latin typeface="Arial" panose="020B0604020202020204" pitchFamily="34" charset="0"/>
                <a:ea typeface="+mn-ea"/>
                <a:cs typeface="Arial" panose="020B0604020202020204" pitchFamily="34" charset="0"/>
              </a:rPr>
              <a:t>Upon request, the information in this document can be made available in alternative formats for people with disabilities by contacting </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[INSERT PHONE NUMBER]</a:t>
            </a:r>
          </a:p>
          <a:p>
            <a:pPr marL="0" marR="0" lvl="0" indent="0" algn="ctr" defTabSz="914354"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400" b="1" i="0" u="none" strike="noStrike" kern="1200" cap="none" spc="0" normalizeH="0" baseline="0" noProof="0" dirty="0">
                <a:ln>
                  <a:noFill/>
                </a:ln>
                <a:solidFill>
                  <a:srgbClr val="003865">
                    <a:lumMod val="90000"/>
                    <a:lumOff val="10000"/>
                  </a:srgbClr>
                </a:solidFill>
                <a:effectLst/>
                <a:uLnTx/>
                <a:uFillTx/>
                <a:latin typeface="Arial" panose="020B0604020202020204" pitchFamily="34" charset="0"/>
                <a:ea typeface="+mn-ea"/>
                <a:cs typeface="Arial" panose="020B0604020202020204" pitchFamily="34" charset="0"/>
              </a:rPr>
              <a:t>CareerForce is an equal opportunity employer and program provider and a proud partner of the American Job Center Network. </a:t>
            </a:r>
          </a:p>
        </p:txBody>
      </p:sp>
      <p:sp>
        <p:nvSpPr>
          <p:cNvPr id="12" name="Rectangle 11">
            <a:extLst>
              <a:ext uri="{FF2B5EF4-FFF2-40B4-BE49-F238E27FC236}">
                <a16:creationId xmlns:a16="http://schemas.microsoft.com/office/drawing/2014/main" id="{C7E74DFD-965F-41E8-8E96-79B3FA2ADF11}"/>
              </a:ext>
            </a:extLst>
          </p:cNvPr>
          <p:cNvSpPr/>
          <p:nvPr/>
        </p:nvSpPr>
        <p:spPr>
          <a:xfrm>
            <a:off x="4615086" y="3873521"/>
            <a:ext cx="7579994" cy="855394"/>
          </a:xfrm>
          <a:prstGeom prst="rect">
            <a:avLst/>
          </a:prstGeom>
          <a:solidFill>
            <a:srgbClr val="3FAE2A"/>
          </a:solidFill>
          <a:ln>
            <a:noFill/>
          </a:ln>
        </p:spPr>
        <p:style>
          <a:lnRef idx="1">
            <a:schemeClr val="accent1"/>
          </a:lnRef>
          <a:fillRef idx="3">
            <a:schemeClr val="accent1"/>
          </a:fillRef>
          <a:effectRef idx="2">
            <a:schemeClr val="accent1"/>
          </a:effectRef>
          <a:fontRef idx="minor">
            <a:schemeClr val="lt1"/>
          </a:fontRef>
        </p:style>
        <p:txBody>
          <a:bodyPr lIns="68577" tIns="34289" rIns="68577" bIns="34289" spcCol="0" rtlCol="0" anchor="ctr"/>
          <a:lstStyle/>
          <a:p>
            <a:pPr algn="ctr"/>
            <a:endParaRPr lang="en-US"/>
          </a:p>
        </p:txBody>
      </p:sp>
      <p:pic>
        <p:nvPicPr>
          <p:cNvPr id="13" name="Picture 12" title="CareerForce, Minnesota's Career Resource">
            <a:extLst>
              <a:ext uri="{FF2B5EF4-FFF2-40B4-BE49-F238E27FC236}">
                <a16:creationId xmlns:a16="http://schemas.microsoft.com/office/drawing/2014/main" id="{0F99375E-D747-4455-834F-0DE8A1021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79" y="154222"/>
            <a:ext cx="3887229" cy="1484707"/>
          </a:xfrm>
          <a:prstGeom prst="rect">
            <a:avLst/>
          </a:prstGeom>
        </p:spPr>
      </p:pic>
      <p:sp>
        <p:nvSpPr>
          <p:cNvPr id="14" name="Text Placeholder 8">
            <a:extLst>
              <a:ext uri="{FF2B5EF4-FFF2-40B4-BE49-F238E27FC236}">
                <a16:creationId xmlns:a16="http://schemas.microsoft.com/office/drawing/2014/main" id="{6000A8DA-5D76-416B-B22C-DE5FA4A57394}"/>
              </a:ext>
            </a:extLst>
          </p:cNvPr>
          <p:cNvSpPr txBox="1">
            <a:spLocks/>
          </p:cNvSpPr>
          <p:nvPr/>
        </p:nvSpPr>
        <p:spPr>
          <a:xfrm>
            <a:off x="4898571" y="4066776"/>
            <a:ext cx="7620000" cy="662139"/>
          </a:xfrm>
          <a:prstGeom prst="rect">
            <a:avLst/>
          </a:prstGeom>
        </p:spPr>
        <p:txBody>
          <a:bodyPr/>
          <a:lstStyle>
            <a:lvl1pPr marL="228589" indent="-228589" algn="l" defTabSz="914354"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766"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2942"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120"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298" indent="-228589" algn="l" defTabSz="914354"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dirty="0">
                <a:solidFill>
                  <a:schemeClr val="bg1"/>
                </a:solidFill>
              </a:rPr>
              <a:t>Welcome! Please take a name tent and folder </a:t>
            </a:r>
          </a:p>
        </p:txBody>
      </p:sp>
      <p:pic>
        <p:nvPicPr>
          <p:cNvPr id="16" name="Picture 15">
            <a:extLst>
              <a:ext uri="{FF2B5EF4-FFF2-40B4-BE49-F238E27FC236}">
                <a16:creationId xmlns:a16="http://schemas.microsoft.com/office/drawing/2014/main" id="{F8CA836D-E613-4583-9624-5AA96D79792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8647"/>
          <a:stretch/>
        </p:blipFill>
        <p:spPr>
          <a:xfrm>
            <a:off x="0" y="1869138"/>
            <a:ext cx="4658973" cy="3822050"/>
          </a:xfrm>
          <a:prstGeom prst="rect">
            <a:avLst/>
          </a:prstGeom>
        </p:spPr>
      </p:pic>
    </p:spTree>
    <p:extLst>
      <p:ext uri="{BB962C8B-B14F-4D97-AF65-F5344CB8AC3E}">
        <p14:creationId xmlns:p14="http://schemas.microsoft.com/office/powerpoint/2010/main" val="2027190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B23CC2-78BB-4215-AA17-7FCA4FCBB22B}"/>
              </a:ext>
            </a:extLst>
          </p:cNvPr>
          <p:cNvSpPr>
            <a:spLocks noGrp="1"/>
          </p:cNvSpPr>
          <p:nvPr>
            <p:ph type="title"/>
          </p:nvPr>
        </p:nvSpPr>
        <p:spPr/>
        <p:txBody>
          <a:bodyPr/>
          <a:lstStyle/>
          <a:p>
            <a:r>
              <a:rPr lang="en-US" dirty="0"/>
              <a:t>Tasks vs. Accomplishments</a:t>
            </a:r>
          </a:p>
        </p:txBody>
      </p:sp>
      <p:pic>
        <p:nvPicPr>
          <p:cNvPr id="11" name="Picture 10" descr="table showing tasks vs accomplishment examples&#10;task - answered phones vs accomplishment Managed 10 incoming lines, effectively routing 400 calls per day&#10;Task - onboarded new hires, vs accomplishment Successfully on-boarded hundreds of new employees">
            <a:extLst>
              <a:ext uri="{FF2B5EF4-FFF2-40B4-BE49-F238E27FC236}">
                <a16:creationId xmlns:a16="http://schemas.microsoft.com/office/drawing/2014/main" id="{FE488136-EE71-445A-B985-AF0131710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0627"/>
            <a:ext cx="12174833" cy="5541983"/>
          </a:xfrm>
          <a:prstGeom prst="rect">
            <a:avLst/>
          </a:prstGeom>
        </p:spPr>
      </p:pic>
    </p:spTree>
    <p:extLst>
      <p:ext uri="{BB962C8B-B14F-4D97-AF65-F5344CB8AC3E}">
        <p14:creationId xmlns:p14="http://schemas.microsoft.com/office/powerpoint/2010/main" val="2886760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88837B3-7373-4185-A8DB-0659C85EC317}"/>
              </a:ext>
            </a:extLst>
          </p:cNvPr>
          <p:cNvSpPr>
            <a:spLocks noGrp="1"/>
          </p:cNvSpPr>
          <p:nvPr>
            <p:ph type="ftr" sz="quarter" idx="10"/>
          </p:nvPr>
        </p:nvSpPr>
        <p:spPr/>
        <p:txBody>
          <a:bodyPr/>
          <a:lstStyle/>
          <a:p>
            <a:pPr>
              <a:defRPr/>
            </a:pPr>
            <a:r>
              <a:rPr lang="en-US" dirty="0"/>
              <a:t>CareerForceMN.com</a:t>
            </a:r>
          </a:p>
        </p:txBody>
      </p:sp>
      <p:sp>
        <p:nvSpPr>
          <p:cNvPr id="3" name="Title 2">
            <a:extLst>
              <a:ext uri="{FF2B5EF4-FFF2-40B4-BE49-F238E27FC236}">
                <a16:creationId xmlns:a16="http://schemas.microsoft.com/office/drawing/2014/main" id="{22D0F2E3-750E-491C-AE95-EDB8ACF33D3C}"/>
              </a:ext>
            </a:extLst>
          </p:cNvPr>
          <p:cNvSpPr>
            <a:spLocks noGrp="1"/>
          </p:cNvSpPr>
          <p:nvPr>
            <p:ph type="title"/>
          </p:nvPr>
        </p:nvSpPr>
        <p:spPr/>
        <p:txBody>
          <a:bodyPr/>
          <a:lstStyle/>
          <a:p>
            <a:r>
              <a:rPr lang="en-US" dirty="0"/>
              <a:t>How Have You Made a Difference?</a:t>
            </a:r>
          </a:p>
        </p:txBody>
      </p:sp>
      <p:sp>
        <p:nvSpPr>
          <p:cNvPr id="6" name="Text Placeholder 3">
            <a:extLst>
              <a:ext uri="{FF2B5EF4-FFF2-40B4-BE49-F238E27FC236}">
                <a16:creationId xmlns:a16="http://schemas.microsoft.com/office/drawing/2014/main" id="{E4560FA5-414A-454B-B95C-A9767C556696}"/>
              </a:ext>
            </a:extLst>
          </p:cNvPr>
          <p:cNvSpPr>
            <a:spLocks noGrp="1"/>
          </p:cNvSpPr>
          <p:nvPr>
            <p:ph type="body" sz="quarter" idx="11"/>
          </p:nvPr>
        </p:nvSpPr>
        <p:spPr>
          <a:xfrm>
            <a:off x="559557" y="1928813"/>
            <a:ext cx="5431809" cy="3760787"/>
          </a:xfrm>
        </p:spPr>
        <p:txBody>
          <a:bodyPr/>
          <a:lstStyle/>
          <a:p>
            <a:pPr>
              <a:spcAft>
                <a:spcPts val="1200"/>
              </a:spcAft>
            </a:pPr>
            <a:r>
              <a:rPr lang="en-US" sz="2800" dirty="0">
                <a:solidFill>
                  <a:srgbClr val="005CAB"/>
                </a:solidFill>
              </a:rPr>
              <a:t>Made money, increased revenue?</a:t>
            </a:r>
          </a:p>
          <a:p>
            <a:pPr>
              <a:spcAft>
                <a:spcPts val="1200"/>
              </a:spcAft>
            </a:pPr>
            <a:r>
              <a:rPr lang="en-US" sz="2800" dirty="0">
                <a:solidFill>
                  <a:srgbClr val="005CAB"/>
                </a:solidFill>
              </a:rPr>
              <a:t>Saved money, cut costs or expenses?</a:t>
            </a:r>
          </a:p>
          <a:p>
            <a:pPr>
              <a:spcAft>
                <a:spcPts val="1200"/>
              </a:spcAft>
            </a:pPr>
            <a:r>
              <a:rPr lang="en-US" sz="2800" dirty="0">
                <a:solidFill>
                  <a:srgbClr val="005CAB"/>
                </a:solidFill>
              </a:rPr>
              <a:t>Saved time, created a better, faster way?</a:t>
            </a:r>
          </a:p>
          <a:p>
            <a:pPr>
              <a:spcAft>
                <a:spcPts val="1200"/>
              </a:spcAft>
            </a:pPr>
            <a:r>
              <a:rPr lang="en-US" sz="2800" dirty="0">
                <a:solidFill>
                  <a:srgbClr val="005CAB"/>
                </a:solidFill>
              </a:rPr>
              <a:t>Helped achieve the department or organizational goals?</a:t>
            </a:r>
          </a:p>
          <a:p>
            <a:pPr marL="457200" indent="-457200">
              <a:spcAft>
                <a:spcPts val="1200"/>
              </a:spcAft>
              <a:buFont typeface="Arial" panose="020B0604020202020204" pitchFamily="34" charset="0"/>
              <a:buChar char="•"/>
            </a:pPr>
            <a:endParaRPr lang="en-US" sz="2800" dirty="0">
              <a:solidFill>
                <a:schemeClr val="tx1"/>
              </a:solidFill>
            </a:endParaRPr>
          </a:p>
          <a:p>
            <a:pPr marL="914400" lvl="1" indent="-457200">
              <a:buFont typeface="Arial" panose="020B0604020202020204" pitchFamily="34" charset="0"/>
              <a:buChar char="•"/>
            </a:pPr>
            <a:endParaRPr lang="en-US" sz="2400" dirty="0">
              <a:solidFill>
                <a:srgbClr val="005AAA"/>
              </a:solidFill>
            </a:endParaRPr>
          </a:p>
          <a:p>
            <a:pPr marL="285750" indent="-285750">
              <a:buFont typeface="Arial" panose="020B0604020202020204" pitchFamily="34" charset="0"/>
              <a:buChar char="•"/>
            </a:pPr>
            <a:endParaRPr lang="en-US" sz="4200" dirty="0">
              <a:solidFill>
                <a:srgbClr val="005AAA"/>
              </a:solidFill>
            </a:endParaRPr>
          </a:p>
          <a:p>
            <a:pPr lvl="2"/>
            <a:endParaRPr lang="en-US" dirty="0">
              <a:solidFill>
                <a:srgbClr val="005AAA"/>
              </a:solidFill>
            </a:endParaRPr>
          </a:p>
          <a:p>
            <a:pPr lvl="1"/>
            <a:endParaRPr lang="en-US" sz="1000" dirty="0"/>
          </a:p>
        </p:txBody>
      </p:sp>
      <p:pic>
        <p:nvPicPr>
          <p:cNvPr id="8" name="Picture 7" descr="A close up of a sign that says &quot;success&quot;">
            <a:extLst>
              <a:ext uri="{FF2B5EF4-FFF2-40B4-BE49-F238E27FC236}">
                <a16:creationId xmlns:a16="http://schemas.microsoft.com/office/drawing/2014/main" id="{7EBE5B89-BE64-488D-B8DF-39DD03108ADF}"/>
              </a:ext>
            </a:extLst>
          </p:cNvPr>
          <p:cNvPicPr>
            <a:picLocks noChangeAspect="1"/>
          </p:cNvPicPr>
          <p:nvPr/>
        </p:nvPicPr>
        <p:blipFill rotWithShape="1">
          <a:blip r:embed="rId3">
            <a:extLst>
              <a:ext uri="{28A0092B-C50C-407E-A947-70E740481C1C}">
                <a14:useLocalDpi xmlns:a14="http://schemas.microsoft.com/office/drawing/2010/main" val="0"/>
              </a:ext>
            </a:extLst>
          </a:blip>
          <a:srcRect l="43271"/>
          <a:stretch/>
        </p:blipFill>
        <p:spPr>
          <a:xfrm>
            <a:off x="6634123" y="1928813"/>
            <a:ext cx="4322762" cy="4291593"/>
          </a:xfrm>
          <a:prstGeom prst="rect">
            <a:avLst/>
          </a:prstGeom>
        </p:spPr>
      </p:pic>
    </p:spTree>
    <p:extLst>
      <p:ext uri="{BB962C8B-B14F-4D97-AF65-F5344CB8AC3E}">
        <p14:creationId xmlns:p14="http://schemas.microsoft.com/office/powerpoint/2010/main" val="3148418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CF110B-8A3C-4CBA-8610-6F49EFCE5B1C}"/>
              </a:ext>
            </a:extLst>
          </p:cNvPr>
          <p:cNvSpPr>
            <a:spLocks noGrp="1"/>
          </p:cNvSpPr>
          <p:nvPr>
            <p:ph type="title"/>
          </p:nvPr>
        </p:nvSpPr>
        <p:spPr/>
        <p:txBody>
          <a:bodyPr/>
          <a:lstStyle/>
          <a:p>
            <a:r>
              <a:rPr lang="en-US" dirty="0"/>
              <a:t>Applicant Tracking Systems (ATS)</a:t>
            </a:r>
          </a:p>
        </p:txBody>
      </p:sp>
      <p:sp>
        <p:nvSpPr>
          <p:cNvPr id="4" name="Text Placeholder 3">
            <a:extLst>
              <a:ext uri="{FF2B5EF4-FFF2-40B4-BE49-F238E27FC236}">
                <a16:creationId xmlns:a16="http://schemas.microsoft.com/office/drawing/2014/main" id="{1CCB60D6-19A7-4FB7-8E86-1017DC05C3B5}"/>
              </a:ext>
            </a:extLst>
          </p:cNvPr>
          <p:cNvSpPr>
            <a:spLocks noGrp="1"/>
          </p:cNvSpPr>
          <p:nvPr>
            <p:ph type="body" sz="quarter" idx="11"/>
          </p:nvPr>
        </p:nvSpPr>
        <p:spPr>
          <a:xfrm>
            <a:off x="356808" y="2009092"/>
            <a:ext cx="5034058" cy="3760787"/>
          </a:xfrm>
        </p:spPr>
        <p:txBody>
          <a:bodyPr/>
          <a:lstStyle/>
          <a:p>
            <a:pPr marL="571500" indent="-571500">
              <a:spcAft>
                <a:spcPts val="1200"/>
              </a:spcAft>
            </a:pPr>
            <a:r>
              <a:rPr lang="en-US" sz="3200" dirty="0">
                <a:solidFill>
                  <a:srgbClr val="005CAB"/>
                </a:solidFill>
              </a:rPr>
              <a:t>Software applications designed to handle recruitment and hiring electronically</a:t>
            </a:r>
          </a:p>
          <a:p>
            <a:pPr marL="571500" indent="-571500">
              <a:spcAft>
                <a:spcPts val="1200"/>
              </a:spcAft>
            </a:pPr>
            <a:r>
              <a:rPr lang="en-US" sz="3200" dirty="0">
                <a:solidFill>
                  <a:srgbClr val="005CAB"/>
                </a:solidFill>
              </a:rPr>
              <a:t>Your resume has to get through to be seen!</a:t>
            </a:r>
          </a:p>
          <a:p>
            <a:endParaRPr lang="en-US" dirty="0"/>
          </a:p>
        </p:txBody>
      </p:sp>
      <p:pic>
        <p:nvPicPr>
          <p:cNvPr id="6" name="Picture 5" descr="Screenshot of an Applicant Tracking System">
            <a:extLst>
              <a:ext uri="{FF2B5EF4-FFF2-40B4-BE49-F238E27FC236}">
                <a16:creationId xmlns:a16="http://schemas.microsoft.com/office/drawing/2014/main" id="{08E1FF07-0C99-4109-9E0F-1A9B4E1F0343}"/>
              </a:ext>
            </a:extLst>
          </p:cNvPr>
          <p:cNvPicPr>
            <a:picLocks noChangeAspect="1"/>
          </p:cNvPicPr>
          <p:nvPr/>
        </p:nvPicPr>
        <p:blipFill rotWithShape="1">
          <a:blip r:embed="rId3">
            <a:extLst>
              <a:ext uri="{28A0092B-C50C-407E-A947-70E740481C1C}">
                <a14:useLocalDpi xmlns:a14="http://schemas.microsoft.com/office/drawing/2010/main" val="0"/>
              </a:ext>
            </a:extLst>
          </a:blip>
          <a:srcRect r="10855"/>
          <a:stretch/>
        </p:blipFill>
        <p:spPr>
          <a:xfrm>
            <a:off x="5764785" y="1358169"/>
            <a:ext cx="6260338" cy="5062635"/>
          </a:xfrm>
          <a:prstGeom prst="rect">
            <a:avLst/>
          </a:prstGeom>
        </p:spPr>
      </p:pic>
    </p:spTree>
    <p:extLst>
      <p:ext uri="{BB962C8B-B14F-4D97-AF65-F5344CB8AC3E}">
        <p14:creationId xmlns:p14="http://schemas.microsoft.com/office/powerpoint/2010/main" val="4239492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70BB16-CD4E-402B-8797-23E025C737D0}"/>
              </a:ext>
            </a:extLst>
          </p:cNvPr>
          <p:cNvSpPr>
            <a:spLocks noGrp="1"/>
          </p:cNvSpPr>
          <p:nvPr>
            <p:ph type="ftr" sz="quarter" idx="10"/>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110A8413-E223-47A6-8A20-AFC009D6CDD6}"/>
              </a:ext>
            </a:extLst>
          </p:cNvPr>
          <p:cNvSpPr>
            <a:spLocks noGrp="1"/>
          </p:cNvSpPr>
          <p:nvPr>
            <p:ph type="title"/>
          </p:nvPr>
        </p:nvSpPr>
        <p:spPr/>
        <p:txBody>
          <a:bodyPr/>
          <a:lstStyle/>
          <a:p>
            <a:r>
              <a:rPr lang="en-US" dirty="0"/>
              <a:t>Applicant Tracking Systems (ATS)</a:t>
            </a:r>
          </a:p>
        </p:txBody>
      </p:sp>
      <p:sp>
        <p:nvSpPr>
          <p:cNvPr id="4" name="TextBox 3">
            <a:extLst>
              <a:ext uri="{FF2B5EF4-FFF2-40B4-BE49-F238E27FC236}">
                <a16:creationId xmlns:a16="http://schemas.microsoft.com/office/drawing/2014/main" id="{F1C184D6-B6DD-4688-88D1-828D6E855895}"/>
              </a:ext>
            </a:extLst>
          </p:cNvPr>
          <p:cNvSpPr txBox="1"/>
          <p:nvPr/>
        </p:nvSpPr>
        <p:spPr>
          <a:xfrm>
            <a:off x="8717725" y="2151727"/>
            <a:ext cx="3194875" cy="2554545"/>
          </a:xfrm>
          <a:prstGeom prst="rect">
            <a:avLst/>
          </a:prstGeom>
          <a:noFill/>
        </p:spPr>
        <p:txBody>
          <a:bodyPr wrap="square" rtlCol="0">
            <a:spAutoFit/>
          </a:bodyPr>
          <a:lstStyle/>
          <a:p>
            <a:r>
              <a:rPr lang="en-US" sz="3200" dirty="0">
                <a:solidFill>
                  <a:srgbClr val="005CAB"/>
                </a:solidFill>
              </a:rPr>
              <a:t>Match keywords from the job posting with words in your resume</a:t>
            </a:r>
          </a:p>
        </p:txBody>
      </p:sp>
      <p:pic>
        <p:nvPicPr>
          <p:cNvPr id="7" name="Picture 6" descr="Person holding a tablet with an online job application on screen">
            <a:extLst>
              <a:ext uri="{FF2B5EF4-FFF2-40B4-BE49-F238E27FC236}">
                <a16:creationId xmlns:a16="http://schemas.microsoft.com/office/drawing/2014/main" id="{51F8F83E-E21B-436B-A0B9-C13561664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752"/>
            <a:ext cx="8344111" cy="5563600"/>
          </a:xfrm>
          <a:prstGeom prst="rect">
            <a:avLst/>
          </a:prstGeom>
        </p:spPr>
      </p:pic>
    </p:spTree>
    <p:extLst>
      <p:ext uri="{BB962C8B-B14F-4D97-AF65-F5344CB8AC3E}">
        <p14:creationId xmlns:p14="http://schemas.microsoft.com/office/powerpoint/2010/main" val="1114194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9E0057-3E3A-4A79-B575-BF1A94B138AE}"/>
              </a:ext>
            </a:extLst>
          </p:cNvPr>
          <p:cNvSpPr>
            <a:spLocks noGrp="1"/>
          </p:cNvSpPr>
          <p:nvPr>
            <p:ph type="title"/>
          </p:nvPr>
        </p:nvSpPr>
        <p:spPr/>
        <p:txBody>
          <a:bodyPr/>
          <a:lstStyle/>
          <a:p>
            <a:r>
              <a:rPr lang="en-US" dirty="0"/>
              <a:t>Cloud Software Help</a:t>
            </a:r>
          </a:p>
        </p:txBody>
      </p:sp>
      <p:sp>
        <p:nvSpPr>
          <p:cNvPr id="4" name="Text Placeholder 3">
            <a:extLst>
              <a:ext uri="{FF2B5EF4-FFF2-40B4-BE49-F238E27FC236}">
                <a16:creationId xmlns:a16="http://schemas.microsoft.com/office/drawing/2014/main" id="{F7367D8A-BE93-4E6D-AE3E-3EB359397418}"/>
              </a:ext>
            </a:extLst>
          </p:cNvPr>
          <p:cNvSpPr>
            <a:spLocks noGrp="1"/>
          </p:cNvSpPr>
          <p:nvPr>
            <p:ph type="body" sz="quarter" idx="11"/>
          </p:nvPr>
        </p:nvSpPr>
        <p:spPr>
          <a:xfrm>
            <a:off x="967875" y="2037995"/>
            <a:ext cx="4322762" cy="3760787"/>
          </a:xfrm>
        </p:spPr>
        <p:txBody>
          <a:bodyPr/>
          <a:lstStyle/>
          <a:p>
            <a:r>
              <a:rPr lang="en-US" sz="3200" dirty="0">
                <a:solidFill>
                  <a:srgbClr val="005CAB"/>
                </a:solidFill>
              </a:rPr>
              <a:t>Wordart.com</a:t>
            </a:r>
          </a:p>
          <a:p>
            <a:r>
              <a:rPr lang="en-US" sz="3200" dirty="0">
                <a:solidFill>
                  <a:srgbClr val="005CAB"/>
                </a:solidFill>
              </a:rPr>
              <a:t>TagCrowd.com</a:t>
            </a:r>
          </a:p>
          <a:p>
            <a:r>
              <a:rPr lang="en-US" sz="3200" dirty="0">
                <a:solidFill>
                  <a:srgbClr val="005CAB"/>
                </a:solidFill>
              </a:rPr>
              <a:t>JobScan.co</a:t>
            </a:r>
          </a:p>
        </p:txBody>
      </p:sp>
      <p:pic>
        <p:nvPicPr>
          <p:cNvPr id="9" name="Picture 8">
            <a:extLst>
              <a:ext uri="{FF2B5EF4-FFF2-40B4-BE49-F238E27FC236}">
                <a16:creationId xmlns:a16="http://schemas.microsoft.com/office/drawing/2014/main" id="{F1B66164-6ADC-4840-A559-BF2AE57CAD1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5708" y="1325563"/>
            <a:ext cx="5478417" cy="5478417"/>
          </a:xfrm>
          <a:prstGeom prst="rect">
            <a:avLst/>
          </a:prstGeom>
        </p:spPr>
      </p:pic>
    </p:spTree>
    <p:extLst>
      <p:ext uri="{BB962C8B-B14F-4D97-AF65-F5344CB8AC3E}">
        <p14:creationId xmlns:p14="http://schemas.microsoft.com/office/powerpoint/2010/main" val="1620304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70BB16-CD4E-402B-8797-23E025C737D0}"/>
              </a:ext>
            </a:extLst>
          </p:cNvPr>
          <p:cNvSpPr>
            <a:spLocks noGrp="1"/>
          </p:cNvSpPr>
          <p:nvPr>
            <p:ph type="ftr" sz="quarter" idx="10"/>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110A8413-E223-47A6-8A20-AFC009D6CDD6}"/>
              </a:ext>
            </a:extLst>
          </p:cNvPr>
          <p:cNvSpPr>
            <a:spLocks noGrp="1"/>
          </p:cNvSpPr>
          <p:nvPr>
            <p:ph type="title"/>
          </p:nvPr>
        </p:nvSpPr>
        <p:spPr/>
        <p:txBody>
          <a:bodyPr/>
          <a:lstStyle/>
          <a:p>
            <a:r>
              <a:rPr lang="en-US" dirty="0"/>
              <a:t>Advanced Resume Checklist</a:t>
            </a:r>
          </a:p>
        </p:txBody>
      </p:sp>
      <p:pic>
        <p:nvPicPr>
          <p:cNvPr id="5" name="Picture 4" descr="Checklist including contact information, summary, employment history, education/training">
            <a:extLst>
              <a:ext uri="{FF2B5EF4-FFF2-40B4-BE49-F238E27FC236}">
                <a16:creationId xmlns:a16="http://schemas.microsoft.com/office/drawing/2014/main" id="{81B8408B-D9FF-482E-B523-7F9E045A7755}"/>
              </a:ext>
            </a:extLst>
          </p:cNvPr>
          <p:cNvPicPr>
            <a:picLocks noChangeAspect="1"/>
          </p:cNvPicPr>
          <p:nvPr/>
        </p:nvPicPr>
        <p:blipFill rotWithShape="1">
          <a:blip r:embed="rId3">
            <a:extLst>
              <a:ext uri="{28A0092B-C50C-407E-A947-70E740481C1C}">
                <a14:useLocalDpi xmlns:a14="http://schemas.microsoft.com/office/drawing/2010/main" val="0"/>
              </a:ext>
            </a:extLst>
          </a:blip>
          <a:srcRect t="8456"/>
          <a:stretch/>
        </p:blipFill>
        <p:spPr>
          <a:xfrm>
            <a:off x="0" y="1289467"/>
            <a:ext cx="12192000" cy="6283658"/>
          </a:xfrm>
          <a:prstGeom prst="rect">
            <a:avLst/>
          </a:prstGeom>
        </p:spPr>
      </p:pic>
    </p:spTree>
    <p:extLst>
      <p:ext uri="{BB962C8B-B14F-4D97-AF65-F5344CB8AC3E}">
        <p14:creationId xmlns:p14="http://schemas.microsoft.com/office/powerpoint/2010/main" val="1248296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A66625-85ED-4564-AEB6-5583DE7DE6D1}"/>
              </a:ext>
            </a:extLst>
          </p:cNvPr>
          <p:cNvSpPr>
            <a:spLocks noGrp="1"/>
          </p:cNvSpPr>
          <p:nvPr>
            <p:ph type="body" sz="quarter" idx="13"/>
          </p:nvPr>
        </p:nvSpPr>
        <p:spPr/>
        <p:txBody>
          <a:bodyPr/>
          <a:lstStyle/>
          <a:p>
            <a:endParaRPr lang="en-US"/>
          </a:p>
        </p:txBody>
      </p:sp>
      <p:sp>
        <p:nvSpPr>
          <p:cNvPr id="3" name="Footer Placeholder 2">
            <a:extLst>
              <a:ext uri="{FF2B5EF4-FFF2-40B4-BE49-F238E27FC236}">
                <a16:creationId xmlns:a16="http://schemas.microsoft.com/office/drawing/2014/main" id="{9607F6D2-E1EB-4EB5-9753-7DA9303B2258}"/>
              </a:ext>
            </a:extLst>
          </p:cNvPr>
          <p:cNvSpPr>
            <a:spLocks noGrp="1"/>
          </p:cNvSpPr>
          <p:nvPr>
            <p:ph type="ftr" sz="quarter" idx="15"/>
          </p:nvPr>
        </p:nvSpPr>
        <p:spPr/>
        <p:txBody>
          <a:bodyPr/>
          <a:lstStyle/>
          <a:p>
            <a:pPr>
              <a:defRPr/>
            </a:pPr>
            <a:r>
              <a:rPr lang="en-US"/>
              <a:t>CareerForceMN.com</a:t>
            </a:r>
            <a:endParaRPr lang="en-US" dirty="0"/>
          </a:p>
        </p:txBody>
      </p:sp>
      <p:sp>
        <p:nvSpPr>
          <p:cNvPr id="4" name="Title 3">
            <a:extLst>
              <a:ext uri="{FF2B5EF4-FFF2-40B4-BE49-F238E27FC236}">
                <a16:creationId xmlns:a16="http://schemas.microsoft.com/office/drawing/2014/main" id="{D4F2D6D8-AB53-4DB3-8117-305C71C18ECB}"/>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869320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4">
            <a:extLst>
              <a:ext uri="{FF2B5EF4-FFF2-40B4-BE49-F238E27FC236}">
                <a16:creationId xmlns:a16="http://schemas.microsoft.com/office/drawing/2014/main" id="{6B42822E-C84A-4600-AE25-F70AF78980B3}"/>
              </a:ext>
            </a:extLst>
          </p:cNvPr>
          <p:cNvSpPr>
            <a:spLocks noGrp="1"/>
          </p:cNvSpPr>
          <p:nvPr>
            <p:ph type="title"/>
          </p:nvPr>
        </p:nvSpPr>
        <p:spPr>
          <a:xfrm>
            <a:off x="838200" y="2212975"/>
            <a:ext cx="10515600" cy="1471613"/>
          </a:xfrm>
        </p:spPr>
        <p:txBody>
          <a:bodyPr/>
          <a:lstStyle/>
          <a:p>
            <a:pPr>
              <a:tabLst>
                <a:tab pos="3768725" algn="l"/>
              </a:tabLst>
            </a:pPr>
            <a:r>
              <a:rPr lang="en-US" altLang="en-US" dirty="0"/>
              <a:t>Thank You!</a:t>
            </a:r>
          </a:p>
        </p:txBody>
      </p:sp>
      <p:sp>
        <p:nvSpPr>
          <p:cNvPr id="7" name="Text Placeholder 5">
            <a:extLst>
              <a:ext uri="{FF2B5EF4-FFF2-40B4-BE49-F238E27FC236}">
                <a16:creationId xmlns:a16="http://schemas.microsoft.com/office/drawing/2014/main" id="{2E78FF8D-F62A-4EBB-82C1-116431F7C57C}"/>
              </a:ext>
            </a:extLst>
          </p:cNvPr>
          <p:cNvSpPr>
            <a:spLocks noGrp="1"/>
          </p:cNvSpPr>
          <p:nvPr>
            <p:ph type="body" sz="quarter" idx="13"/>
          </p:nvPr>
        </p:nvSpPr>
        <p:spPr>
          <a:xfrm>
            <a:off x="838200" y="3684897"/>
            <a:ext cx="10515600" cy="2517600"/>
          </a:xfrm>
        </p:spPr>
        <p:txBody>
          <a:bodyPr/>
          <a:lstStyle/>
          <a:p>
            <a:r>
              <a:rPr lang="en-US" dirty="0">
                <a:solidFill>
                  <a:srgbClr val="FF0000"/>
                </a:solidFill>
                <a:ea typeface="ヒラギノ角ゴ Pro W3"/>
              </a:rPr>
              <a:t>First Name Last Name</a:t>
            </a:r>
            <a:endParaRPr lang="en-US" dirty="0">
              <a:solidFill>
                <a:srgbClr val="FF0000"/>
              </a:solidFill>
              <a:ea typeface="ヒラギノ角ゴ Pro W3"/>
              <a:cs typeface="Arial"/>
            </a:endParaRPr>
          </a:p>
          <a:p>
            <a:r>
              <a:rPr lang="en-US" dirty="0">
                <a:solidFill>
                  <a:srgbClr val="FF0000"/>
                </a:solidFill>
                <a:ea typeface="ヒラギノ角ゴ Pro W3"/>
              </a:rPr>
              <a:t>Email address you might want to share with the class</a:t>
            </a:r>
            <a:endParaRPr lang="en-US" dirty="0">
              <a:solidFill>
                <a:srgbClr val="FF0000"/>
              </a:solidFill>
              <a:ea typeface="ヒラギノ角ゴ Pro W3"/>
              <a:cs typeface="Arial"/>
            </a:endParaRPr>
          </a:p>
          <a:p>
            <a:r>
              <a:rPr lang="en-US" b="1" dirty="0"/>
              <a:t>CareerForceMN.com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D2E00D4-240C-4CB9-80D2-B87B70CC6631}"/>
              </a:ext>
            </a:extLst>
          </p:cNvPr>
          <p:cNvSpPr>
            <a:spLocks noGrp="1"/>
          </p:cNvSpPr>
          <p:nvPr>
            <p:ph type="ftr" sz="quarter" idx="10"/>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D4E39C61-83AF-4B7B-970B-4D5A2B7D57A2}"/>
              </a:ext>
            </a:extLst>
          </p:cNvPr>
          <p:cNvSpPr>
            <a:spLocks noGrp="1"/>
          </p:cNvSpPr>
          <p:nvPr>
            <p:ph type="title"/>
          </p:nvPr>
        </p:nvSpPr>
        <p:spPr/>
        <p:txBody>
          <a:bodyPr/>
          <a:lstStyle/>
          <a:p>
            <a:r>
              <a:rPr lang="en-US" dirty="0"/>
              <a:t>Introduce Yourself</a:t>
            </a:r>
          </a:p>
        </p:txBody>
      </p:sp>
      <p:sp>
        <p:nvSpPr>
          <p:cNvPr id="4" name="Text Placeholder 3">
            <a:extLst>
              <a:ext uri="{FF2B5EF4-FFF2-40B4-BE49-F238E27FC236}">
                <a16:creationId xmlns:a16="http://schemas.microsoft.com/office/drawing/2014/main" id="{77E75E96-D420-4EC2-B801-1709AAB327B8}"/>
              </a:ext>
            </a:extLst>
          </p:cNvPr>
          <p:cNvSpPr>
            <a:spLocks noGrp="1"/>
          </p:cNvSpPr>
          <p:nvPr>
            <p:ph type="body" sz="quarter" idx="11"/>
          </p:nvPr>
        </p:nvSpPr>
        <p:spPr>
          <a:xfrm>
            <a:off x="1028474" y="1404144"/>
            <a:ext cx="4322762" cy="4452370"/>
          </a:xfrm>
        </p:spPr>
        <p:txBody>
          <a:bodyPr/>
          <a:lstStyle/>
          <a:p>
            <a:pPr marL="0" indent="0">
              <a:buNone/>
            </a:pPr>
            <a:r>
              <a:rPr lang="en-US" dirty="0"/>
              <a:t>Picture only </a:t>
            </a:r>
            <a:r>
              <a:rPr lang="en-US" dirty="0" err="1"/>
              <a:t>silde</a:t>
            </a:r>
            <a:endParaRPr lang="en-US" dirty="0"/>
          </a:p>
        </p:txBody>
      </p:sp>
      <p:sp>
        <p:nvSpPr>
          <p:cNvPr id="5" name="Picture Placeholder 4">
            <a:extLst>
              <a:ext uri="{FF2B5EF4-FFF2-40B4-BE49-F238E27FC236}">
                <a16:creationId xmlns:a16="http://schemas.microsoft.com/office/drawing/2014/main" id="{F0B9557B-5DBB-4F4C-8EE1-21015BF628F9}"/>
              </a:ext>
            </a:extLst>
          </p:cNvPr>
          <p:cNvSpPr>
            <a:spLocks noGrp="1"/>
          </p:cNvSpPr>
          <p:nvPr>
            <p:ph type="pic" sz="quarter" idx="12"/>
          </p:nvPr>
        </p:nvSpPr>
        <p:spPr/>
      </p:sp>
      <p:pic>
        <p:nvPicPr>
          <p:cNvPr id="6" name="Picture 5" descr="Woman showing her business card to the camera">
            <a:extLst>
              <a:ext uri="{FF2B5EF4-FFF2-40B4-BE49-F238E27FC236}">
                <a16:creationId xmlns:a16="http://schemas.microsoft.com/office/drawing/2014/main" id="{1C1020CE-BF26-48EB-8F6D-9F8357F91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8" y="0"/>
            <a:ext cx="12182981" cy="6863079"/>
          </a:xfrm>
          <a:prstGeom prst="rect">
            <a:avLst/>
          </a:prstGeom>
        </p:spPr>
      </p:pic>
    </p:spTree>
    <p:extLst>
      <p:ext uri="{BB962C8B-B14F-4D97-AF65-F5344CB8AC3E}">
        <p14:creationId xmlns:p14="http://schemas.microsoft.com/office/powerpoint/2010/main" val="2220465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10F564C-F672-4D66-9501-6DE03E68AC06}"/>
              </a:ext>
            </a:extLst>
          </p:cNvPr>
          <p:cNvSpPr>
            <a:spLocks noGrp="1"/>
          </p:cNvSpPr>
          <p:nvPr>
            <p:ph type="body" sz="quarter" idx="16"/>
          </p:nvPr>
        </p:nvSpPr>
        <p:spPr>
          <a:xfrm>
            <a:off x="620811" y="2169994"/>
            <a:ext cx="10311046" cy="4068332"/>
          </a:xfrm>
        </p:spPr>
        <p:txBody>
          <a:bodyPr anchor="t"/>
          <a:lstStyle/>
          <a:p>
            <a:pPr marL="342900" indent="-342900">
              <a:buFont typeface="Arial" panose="020B0604020202020204" pitchFamily="34" charset="0"/>
              <a:buChar char="•"/>
            </a:pPr>
            <a:r>
              <a:rPr lang="en-US" sz="3200" b="1" dirty="0">
                <a:solidFill>
                  <a:srgbClr val="005CAB"/>
                </a:solidFill>
              </a:rPr>
              <a:t>Resume formats</a:t>
            </a:r>
          </a:p>
          <a:p>
            <a:pPr marL="342900" indent="-342900">
              <a:buFont typeface="Arial" panose="020B0604020202020204" pitchFamily="34" charset="0"/>
              <a:buChar char="•"/>
            </a:pPr>
            <a:r>
              <a:rPr lang="en-US" sz="3200" b="1" dirty="0">
                <a:solidFill>
                  <a:srgbClr val="005CAB"/>
                </a:solidFill>
              </a:rPr>
              <a:t>Targeting your resume</a:t>
            </a:r>
          </a:p>
          <a:p>
            <a:pPr marL="342900" indent="-342900">
              <a:buFont typeface="Arial" panose="020B0604020202020204" pitchFamily="34" charset="0"/>
              <a:buChar char="•"/>
            </a:pPr>
            <a:r>
              <a:rPr lang="en-US" sz="3200" b="1" dirty="0">
                <a:solidFill>
                  <a:srgbClr val="005CAB"/>
                </a:solidFill>
              </a:rPr>
              <a:t>How to create strong accomplishment statements</a:t>
            </a:r>
          </a:p>
          <a:p>
            <a:pPr marL="342900" indent="-342900">
              <a:buFont typeface="Arial" panose="020B0604020202020204" pitchFamily="34" charset="0"/>
              <a:buChar char="•"/>
            </a:pPr>
            <a:r>
              <a:rPr lang="en-US" sz="3200" b="1" dirty="0">
                <a:solidFill>
                  <a:srgbClr val="005CAB"/>
                </a:solidFill>
              </a:rPr>
              <a:t>How to get past applicant tracking systems</a:t>
            </a:r>
          </a:p>
          <a:p>
            <a:endParaRPr lang="en-US" dirty="0"/>
          </a:p>
        </p:txBody>
      </p:sp>
      <p:sp>
        <p:nvSpPr>
          <p:cNvPr id="2" name="Footer Placeholder 1">
            <a:extLst>
              <a:ext uri="{FF2B5EF4-FFF2-40B4-BE49-F238E27FC236}">
                <a16:creationId xmlns:a16="http://schemas.microsoft.com/office/drawing/2014/main" id="{EBFE263D-6D9C-4640-BCD9-4538967D3678}"/>
              </a:ext>
            </a:extLst>
          </p:cNvPr>
          <p:cNvSpPr>
            <a:spLocks noGrp="1"/>
          </p:cNvSpPr>
          <p:nvPr>
            <p:ph type="ftr" sz="quarter" idx="19"/>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E915696A-2D84-4BFF-B7F1-2BA1B06C76EE}"/>
              </a:ext>
            </a:extLst>
          </p:cNvPr>
          <p:cNvSpPr>
            <a:spLocks noGrp="1"/>
          </p:cNvSpPr>
          <p:nvPr>
            <p:ph type="title"/>
          </p:nvPr>
        </p:nvSpPr>
        <p:spPr/>
        <p:txBody>
          <a:bodyPr/>
          <a:lstStyle/>
          <a:p>
            <a:r>
              <a:rPr lang="en-US" dirty="0"/>
              <a:t>Agenda</a:t>
            </a:r>
          </a:p>
        </p:txBody>
      </p:sp>
      <p:pic>
        <p:nvPicPr>
          <p:cNvPr id="5" name="Picture 4" descr="agenda">
            <a:extLst>
              <a:ext uri="{FF2B5EF4-FFF2-40B4-BE49-F238E27FC236}">
                <a16:creationId xmlns:a16="http://schemas.microsoft.com/office/drawing/2014/main" id="{73538450-854F-4E8C-A0CE-9F34A8AF9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7719" y="248362"/>
            <a:ext cx="5934881" cy="1483720"/>
          </a:xfrm>
          <a:prstGeom prst="rect">
            <a:avLst/>
          </a:prstGeom>
        </p:spPr>
      </p:pic>
    </p:spTree>
    <p:extLst>
      <p:ext uri="{BB962C8B-B14F-4D97-AF65-F5344CB8AC3E}">
        <p14:creationId xmlns:p14="http://schemas.microsoft.com/office/powerpoint/2010/main" val="305930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15696A-2D84-4BFF-B7F1-2BA1B06C76EE}"/>
              </a:ext>
            </a:extLst>
          </p:cNvPr>
          <p:cNvSpPr>
            <a:spLocks noGrp="1"/>
          </p:cNvSpPr>
          <p:nvPr>
            <p:ph type="title"/>
          </p:nvPr>
        </p:nvSpPr>
        <p:spPr/>
        <p:txBody>
          <a:bodyPr/>
          <a:lstStyle/>
          <a:p>
            <a:r>
              <a:rPr lang="en-US" dirty="0"/>
              <a:t>Is There a Perfect Resume?</a:t>
            </a:r>
          </a:p>
        </p:txBody>
      </p:sp>
      <p:pic>
        <p:nvPicPr>
          <p:cNvPr id="10" name="Picture 9" descr="A close up of a piece of paper&#10;&#10;Description automatically generated">
            <a:extLst>
              <a:ext uri="{FF2B5EF4-FFF2-40B4-BE49-F238E27FC236}">
                <a16:creationId xmlns:a16="http://schemas.microsoft.com/office/drawing/2014/main" id="{40EA7A88-190B-4947-839A-A060A5130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2547"/>
            <a:ext cx="12192000" cy="5549798"/>
          </a:xfrm>
          <a:prstGeom prst="rect">
            <a:avLst/>
          </a:prstGeom>
        </p:spPr>
      </p:pic>
    </p:spTree>
    <p:extLst>
      <p:ext uri="{BB962C8B-B14F-4D97-AF65-F5344CB8AC3E}">
        <p14:creationId xmlns:p14="http://schemas.microsoft.com/office/powerpoint/2010/main" val="1052751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keyboard that says helpful tips">
            <a:extLst>
              <a:ext uri="{FF2B5EF4-FFF2-40B4-BE49-F238E27FC236}">
                <a16:creationId xmlns:a16="http://schemas.microsoft.com/office/drawing/2014/main" id="{FC398059-BD42-4DDF-8BBD-73E5368E5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059" y="1291348"/>
            <a:ext cx="8745941" cy="5247564"/>
          </a:xfrm>
          <a:prstGeom prst="rect">
            <a:avLst/>
          </a:prstGeom>
        </p:spPr>
      </p:pic>
      <p:sp>
        <p:nvSpPr>
          <p:cNvPr id="3" name="Footer Placeholder 2">
            <a:extLst>
              <a:ext uri="{FF2B5EF4-FFF2-40B4-BE49-F238E27FC236}">
                <a16:creationId xmlns:a16="http://schemas.microsoft.com/office/drawing/2014/main" id="{D19932FF-0316-4326-9F7E-75FCBCE6BE1C}"/>
              </a:ext>
            </a:extLst>
          </p:cNvPr>
          <p:cNvSpPr>
            <a:spLocks noGrp="1"/>
          </p:cNvSpPr>
          <p:nvPr>
            <p:ph type="ftr" sz="quarter" idx="10"/>
          </p:nvPr>
        </p:nvSpPr>
        <p:spPr/>
        <p:txBody>
          <a:bodyPr/>
          <a:lstStyle/>
          <a:p>
            <a:pPr>
              <a:defRPr/>
            </a:pPr>
            <a:r>
              <a:rPr lang="en-US"/>
              <a:t>CareerForceMN.com</a:t>
            </a:r>
            <a:endParaRPr lang="en-US" dirty="0"/>
          </a:p>
        </p:txBody>
      </p:sp>
      <p:sp>
        <p:nvSpPr>
          <p:cNvPr id="8" name="Title 7">
            <a:extLst>
              <a:ext uri="{FF2B5EF4-FFF2-40B4-BE49-F238E27FC236}">
                <a16:creationId xmlns:a16="http://schemas.microsoft.com/office/drawing/2014/main" id="{3A2CE72E-4990-4C01-8E40-FEA144975653}"/>
              </a:ext>
            </a:extLst>
          </p:cNvPr>
          <p:cNvSpPr>
            <a:spLocks noGrp="1"/>
          </p:cNvSpPr>
          <p:nvPr>
            <p:ph type="title"/>
          </p:nvPr>
        </p:nvSpPr>
        <p:spPr/>
        <p:txBody>
          <a:bodyPr/>
          <a:lstStyle/>
          <a:p>
            <a:r>
              <a:rPr lang="en-US" dirty="0"/>
              <a:t>For Starters…</a:t>
            </a:r>
          </a:p>
        </p:txBody>
      </p:sp>
      <p:sp>
        <p:nvSpPr>
          <p:cNvPr id="9" name="Text Placeholder 8">
            <a:extLst>
              <a:ext uri="{FF2B5EF4-FFF2-40B4-BE49-F238E27FC236}">
                <a16:creationId xmlns:a16="http://schemas.microsoft.com/office/drawing/2014/main" id="{7356DEB7-8737-4133-894C-90DC2ECBB00F}"/>
              </a:ext>
            </a:extLst>
          </p:cNvPr>
          <p:cNvSpPr>
            <a:spLocks noGrp="1"/>
          </p:cNvSpPr>
          <p:nvPr>
            <p:ph type="body" sz="quarter" idx="11"/>
          </p:nvPr>
        </p:nvSpPr>
        <p:spPr>
          <a:xfrm>
            <a:off x="381000" y="1931242"/>
            <a:ext cx="11070772" cy="1736499"/>
          </a:xfrm>
        </p:spPr>
        <p:txBody>
          <a:bodyPr/>
          <a:lstStyle/>
          <a:p>
            <a:pPr marL="514350" indent="-514350">
              <a:buClr>
                <a:srgbClr val="005CAB"/>
              </a:buClr>
              <a:buFont typeface="+mj-lt"/>
              <a:buAutoNum type="arabicPeriod"/>
            </a:pPr>
            <a:r>
              <a:rPr lang="en-US" sz="3200" b="1" dirty="0">
                <a:solidFill>
                  <a:srgbClr val="005CAB"/>
                </a:solidFill>
                <a:latin typeface="Arial" panose="020B0604020202020204" pitchFamily="34" charset="0"/>
                <a:cs typeface="Arial" panose="020B0604020202020204" pitchFamily="34" charset="0"/>
              </a:rPr>
              <a:t>Know your skills</a:t>
            </a:r>
          </a:p>
          <a:p>
            <a:pPr marL="514350" indent="-514350">
              <a:buClr>
                <a:srgbClr val="005CAB"/>
              </a:buClr>
              <a:buFont typeface="+mj-lt"/>
              <a:buAutoNum type="arabicPeriod"/>
            </a:pPr>
            <a:r>
              <a:rPr lang="en-US" sz="3200" b="1" dirty="0">
                <a:solidFill>
                  <a:srgbClr val="005CAB"/>
                </a:solidFill>
                <a:latin typeface="Arial" panose="020B0604020202020204" pitchFamily="34" charset="0"/>
                <a:cs typeface="Arial" panose="020B0604020202020204" pitchFamily="34" charset="0"/>
              </a:rPr>
              <a:t>Read the job posting well</a:t>
            </a:r>
            <a:endParaRPr lang="en-US" sz="3200" dirty="0">
              <a:solidFill>
                <a:srgbClr val="005CA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863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A65347-334F-4417-8068-48EFDC9C98F4}"/>
              </a:ext>
            </a:extLst>
          </p:cNvPr>
          <p:cNvSpPr>
            <a:spLocks noGrp="1"/>
          </p:cNvSpPr>
          <p:nvPr>
            <p:ph type="title"/>
          </p:nvPr>
        </p:nvSpPr>
        <p:spPr/>
        <p:txBody>
          <a:bodyPr/>
          <a:lstStyle/>
          <a:p>
            <a:r>
              <a:rPr lang="en-US" dirty="0"/>
              <a:t>Review of Resume Formats</a:t>
            </a:r>
          </a:p>
        </p:txBody>
      </p:sp>
      <p:sp>
        <p:nvSpPr>
          <p:cNvPr id="4" name="Text Placeholder 3">
            <a:extLst>
              <a:ext uri="{FF2B5EF4-FFF2-40B4-BE49-F238E27FC236}">
                <a16:creationId xmlns:a16="http://schemas.microsoft.com/office/drawing/2014/main" id="{7291BE46-4080-4F48-BFAE-8A81439251C3}"/>
              </a:ext>
            </a:extLst>
          </p:cNvPr>
          <p:cNvSpPr>
            <a:spLocks noGrp="1"/>
          </p:cNvSpPr>
          <p:nvPr>
            <p:ph type="body" sz="quarter" idx="11"/>
          </p:nvPr>
        </p:nvSpPr>
        <p:spPr>
          <a:xfrm>
            <a:off x="279401" y="1548606"/>
            <a:ext cx="7527118" cy="4982823"/>
          </a:xfrm>
        </p:spPr>
        <p:txBody>
          <a:bodyPr/>
          <a:lstStyle/>
          <a:p>
            <a:pPr>
              <a:buClr>
                <a:srgbClr val="005CAB"/>
              </a:buClr>
            </a:pPr>
            <a:r>
              <a:rPr lang="en-US" sz="3200" dirty="0">
                <a:solidFill>
                  <a:srgbClr val="005CAB"/>
                </a:solidFill>
              </a:rPr>
              <a:t>Chronological: </a:t>
            </a:r>
          </a:p>
          <a:p>
            <a:pPr lvl="1">
              <a:buClr>
                <a:srgbClr val="005CAB"/>
              </a:buClr>
            </a:pPr>
            <a:r>
              <a:rPr lang="en-US" sz="2800" dirty="0">
                <a:solidFill>
                  <a:srgbClr val="005CAB"/>
                </a:solidFill>
              </a:rPr>
              <a:t>Emphasis on job history</a:t>
            </a:r>
          </a:p>
          <a:p>
            <a:pPr>
              <a:buClr>
                <a:srgbClr val="005CAB"/>
              </a:buClr>
            </a:pPr>
            <a:r>
              <a:rPr lang="en-US" sz="3200" dirty="0">
                <a:solidFill>
                  <a:srgbClr val="005CAB"/>
                </a:solidFill>
              </a:rPr>
              <a:t>Combination: </a:t>
            </a:r>
          </a:p>
          <a:p>
            <a:pPr lvl="1">
              <a:buClr>
                <a:srgbClr val="005CAB"/>
              </a:buClr>
            </a:pPr>
            <a:r>
              <a:rPr lang="en-US" sz="2800" dirty="0">
                <a:solidFill>
                  <a:srgbClr val="005CAB"/>
                </a:solidFill>
              </a:rPr>
              <a:t>Emphasis on skills </a:t>
            </a:r>
          </a:p>
          <a:p>
            <a:pPr>
              <a:buClr>
                <a:srgbClr val="005CAB"/>
              </a:buClr>
            </a:pPr>
            <a:r>
              <a:rPr lang="en-US" sz="3200" dirty="0">
                <a:solidFill>
                  <a:srgbClr val="005CAB"/>
                </a:solidFill>
              </a:rPr>
              <a:t>All resumes should be targeted to the job you are applying for!</a:t>
            </a:r>
          </a:p>
          <a:p>
            <a:pPr>
              <a:buClr>
                <a:srgbClr val="005CAB"/>
              </a:buClr>
            </a:pPr>
            <a:endParaRPr lang="en-US" sz="1200" b="1" dirty="0">
              <a:solidFill>
                <a:srgbClr val="005CAB"/>
              </a:solidFill>
            </a:endParaRPr>
          </a:p>
          <a:p>
            <a:r>
              <a:rPr lang="en-US" sz="2800" dirty="0">
                <a:solidFill>
                  <a:srgbClr val="005CAB"/>
                </a:solidFill>
                <a:hlinkClick r:id="rId3">
                  <a:extLst>
                    <a:ext uri="{A12FA001-AC4F-418D-AE19-62706E023703}">
                      <ahyp:hlinkClr xmlns:ahyp="http://schemas.microsoft.com/office/drawing/2018/hyperlinkcolor" val="tx"/>
                    </a:ext>
                  </a:extLst>
                </a:hlinkClick>
              </a:rPr>
              <a:t>https://www.careerforcemn.com/resumes</a:t>
            </a:r>
            <a:r>
              <a:rPr lang="en-US" sz="2800" dirty="0">
                <a:solidFill>
                  <a:srgbClr val="005CAB"/>
                </a:solidFill>
              </a:rPr>
              <a:t> </a:t>
            </a:r>
          </a:p>
          <a:p>
            <a:endParaRPr lang="en-US" dirty="0"/>
          </a:p>
        </p:txBody>
      </p:sp>
      <p:pic>
        <p:nvPicPr>
          <p:cNvPr id="9" name="Picture 8">
            <a:extLst>
              <a:ext uri="{FF2B5EF4-FFF2-40B4-BE49-F238E27FC236}">
                <a16:creationId xmlns:a16="http://schemas.microsoft.com/office/drawing/2014/main" id="{AF1C6C2C-2F5C-4073-BE01-957521D484A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779" y="1924304"/>
            <a:ext cx="3915570" cy="4231425"/>
          </a:xfrm>
          <a:prstGeom prst="rect">
            <a:avLst/>
          </a:prstGeom>
        </p:spPr>
      </p:pic>
    </p:spTree>
    <p:extLst>
      <p:ext uri="{BB962C8B-B14F-4D97-AF65-F5344CB8AC3E}">
        <p14:creationId xmlns:p14="http://schemas.microsoft.com/office/powerpoint/2010/main" val="4100055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0BCCDC9-7AE7-42B1-868C-452E27BAF07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152" r="5521"/>
          <a:stretch/>
        </p:blipFill>
        <p:spPr>
          <a:xfrm>
            <a:off x="0" y="1286779"/>
            <a:ext cx="12192000" cy="5721350"/>
          </a:xfrm>
          <a:prstGeom prst="rect">
            <a:avLst/>
          </a:prstGeom>
        </p:spPr>
      </p:pic>
      <p:sp>
        <p:nvSpPr>
          <p:cNvPr id="3" name="Title 2">
            <a:extLst>
              <a:ext uri="{FF2B5EF4-FFF2-40B4-BE49-F238E27FC236}">
                <a16:creationId xmlns:a16="http://schemas.microsoft.com/office/drawing/2014/main" id="{E85A9085-9D08-4CBD-8D0C-B8741E13DE4A}"/>
              </a:ext>
            </a:extLst>
          </p:cNvPr>
          <p:cNvSpPr>
            <a:spLocks noGrp="1"/>
          </p:cNvSpPr>
          <p:nvPr>
            <p:ph type="title"/>
          </p:nvPr>
        </p:nvSpPr>
        <p:spPr/>
        <p:txBody>
          <a:bodyPr/>
          <a:lstStyle/>
          <a:p>
            <a:r>
              <a:rPr lang="en-US" dirty="0"/>
              <a:t>Targeting Your Resume</a:t>
            </a:r>
          </a:p>
        </p:txBody>
      </p:sp>
      <p:sp>
        <p:nvSpPr>
          <p:cNvPr id="4" name="Text Placeholder 3">
            <a:extLst>
              <a:ext uri="{FF2B5EF4-FFF2-40B4-BE49-F238E27FC236}">
                <a16:creationId xmlns:a16="http://schemas.microsoft.com/office/drawing/2014/main" id="{DCEF17F8-A189-4BF9-8A49-56B640236759}"/>
              </a:ext>
            </a:extLst>
          </p:cNvPr>
          <p:cNvSpPr>
            <a:spLocks noGrp="1"/>
          </p:cNvSpPr>
          <p:nvPr>
            <p:ph type="body" sz="quarter" idx="11"/>
          </p:nvPr>
        </p:nvSpPr>
        <p:spPr>
          <a:xfrm>
            <a:off x="397751" y="1960563"/>
            <a:ext cx="7299585" cy="3760787"/>
          </a:xfrm>
        </p:spPr>
        <p:txBody>
          <a:bodyPr/>
          <a:lstStyle/>
          <a:p>
            <a:pPr marL="0" indent="0">
              <a:buNone/>
            </a:pPr>
            <a:r>
              <a:rPr lang="en-US" sz="3200" b="1" dirty="0">
                <a:solidFill>
                  <a:schemeClr val="bg1"/>
                </a:solidFill>
              </a:rPr>
              <a:t>A targeted resume could focus on:</a:t>
            </a:r>
          </a:p>
          <a:p>
            <a:pPr lvl="1"/>
            <a:r>
              <a:rPr lang="en-US" sz="3200" b="1" dirty="0">
                <a:solidFill>
                  <a:schemeClr val="bg1"/>
                </a:solidFill>
              </a:rPr>
              <a:t>A specific job posting</a:t>
            </a:r>
          </a:p>
          <a:p>
            <a:pPr lvl="1"/>
            <a:r>
              <a:rPr lang="en-US" sz="3200" b="1" dirty="0">
                <a:solidFill>
                  <a:schemeClr val="bg1"/>
                </a:solidFill>
              </a:rPr>
              <a:t>An occupation</a:t>
            </a:r>
          </a:p>
          <a:p>
            <a:pPr lvl="1"/>
            <a:r>
              <a:rPr lang="en-US" sz="3200" b="1" dirty="0">
                <a:solidFill>
                  <a:schemeClr val="bg1"/>
                </a:solidFill>
              </a:rPr>
              <a:t>An industry</a:t>
            </a:r>
          </a:p>
          <a:p>
            <a:pPr lvl="1"/>
            <a:r>
              <a:rPr lang="en-US" sz="3200" b="1" dirty="0">
                <a:solidFill>
                  <a:schemeClr val="bg1"/>
                </a:solidFill>
              </a:rPr>
              <a:t>An employer</a:t>
            </a:r>
          </a:p>
        </p:txBody>
      </p:sp>
    </p:spTree>
    <p:extLst>
      <p:ext uri="{BB962C8B-B14F-4D97-AF65-F5344CB8AC3E}">
        <p14:creationId xmlns:p14="http://schemas.microsoft.com/office/powerpoint/2010/main" val="3979704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70BB16-CD4E-402B-8797-23E025C737D0}"/>
              </a:ext>
            </a:extLst>
          </p:cNvPr>
          <p:cNvSpPr>
            <a:spLocks noGrp="1"/>
          </p:cNvSpPr>
          <p:nvPr>
            <p:ph type="ftr" sz="quarter" idx="10"/>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110A8413-E223-47A6-8A20-AFC009D6CDD6}"/>
              </a:ext>
            </a:extLst>
          </p:cNvPr>
          <p:cNvSpPr>
            <a:spLocks noGrp="1"/>
          </p:cNvSpPr>
          <p:nvPr>
            <p:ph type="title"/>
          </p:nvPr>
        </p:nvSpPr>
        <p:spPr/>
        <p:txBody>
          <a:bodyPr/>
          <a:lstStyle/>
          <a:p>
            <a:r>
              <a:rPr lang="en-US" dirty="0"/>
              <a:t>Advanced Resume Strategies: </a:t>
            </a:r>
            <a:br>
              <a:rPr lang="en-US" dirty="0"/>
            </a:br>
            <a:r>
              <a:rPr lang="en-US" dirty="0"/>
              <a:t>Writing Results-Based Statements</a:t>
            </a:r>
          </a:p>
        </p:txBody>
      </p:sp>
      <p:pic>
        <p:nvPicPr>
          <p:cNvPr id="10" name="Picture 9" descr="A screenshot of a whiteboard showing action words + outcome/result + tasks and skills = accomplishments statements">
            <a:extLst>
              <a:ext uri="{FF2B5EF4-FFF2-40B4-BE49-F238E27FC236}">
                <a16:creationId xmlns:a16="http://schemas.microsoft.com/office/drawing/2014/main" id="{64EF1C94-140D-4C1D-A4A1-251518E88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1433797"/>
            <a:ext cx="11912600" cy="5424203"/>
          </a:xfrm>
          <a:prstGeom prst="rect">
            <a:avLst/>
          </a:prstGeom>
        </p:spPr>
      </p:pic>
    </p:spTree>
    <p:extLst>
      <p:ext uri="{BB962C8B-B14F-4D97-AF65-F5344CB8AC3E}">
        <p14:creationId xmlns:p14="http://schemas.microsoft.com/office/powerpoint/2010/main" val="726355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70BB16-CD4E-402B-8797-23E025C737D0}"/>
              </a:ext>
            </a:extLst>
          </p:cNvPr>
          <p:cNvSpPr>
            <a:spLocks noGrp="1"/>
          </p:cNvSpPr>
          <p:nvPr>
            <p:ph type="ftr" sz="quarter" idx="10"/>
          </p:nvPr>
        </p:nvSpPr>
        <p:spPr/>
        <p:txBody>
          <a:bodyPr/>
          <a:lstStyle/>
          <a:p>
            <a:pPr>
              <a:defRPr/>
            </a:pPr>
            <a:r>
              <a:rPr lang="en-US"/>
              <a:t>CareerForceMN.com</a:t>
            </a:r>
            <a:endParaRPr lang="en-US" dirty="0"/>
          </a:p>
        </p:txBody>
      </p:sp>
      <p:sp>
        <p:nvSpPr>
          <p:cNvPr id="3" name="Title 2">
            <a:extLst>
              <a:ext uri="{FF2B5EF4-FFF2-40B4-BE49-F238E27FC236}">
                <a16:creationId xmlns:a16="http://schemas.microsoft.com/office/drawing/2014/main" id="{110A8413-E223-47A6-8A20-AFC009D6CDD6}"/>
              </a:ext>
            </a:extLst>
          </p:cNvPr>
          <p:cNvSpPr>
            <a:spLocks noGrp="1"/>
          </p:cNvSpPr>
          <p:nvPr>
            <p:ph type="title"/>
          </p:nvPr>
        </p:nvSpPr>
        <p:spPr/>
        <p:txBody>
          <a:bodyPr/>
          <a:lstStyle/>
          <a:p>
            <a:r>
              <a:rPr lang="en-US" dirty="0"/>
              <a:t>Advanced Resume Strategies: </a:t>
            </a:r>
            <a:br>
              <a:rPr lang="en-US" dirty="0"/>
            </a:br>
            <a:r>
              <a:rPr lang="en-US" dirty="0"/>
              <a:t>Writing Results-Based Statements</a:t>
            </a:r>
          </a:p>
        </p:txBody>
      </p:sp>
      <p:sp>
        <p:nvSpPr>
          <p:cNvPr id="7" name="Text Placeholder 3">
            <a:extLst>
              <a:ext uri="{FF2B5EF4-FFF2-40B4-BE49-F238E27FC236}">
                <a16:creationId xmlns:a16="http://schemas.microsoft.com/office/drawing/2014/main" id="{60CFCAA7-1BF4-4CC8-BDC2-7D1B9CFB6383}"/>
              </a:ext>
            </a:extLst>
          </p:cNvPr>
          <p:cNvSpPr txBox="1">
            <a:spLocks/>
          </p:cNvSpPr>
          <p:nvPr/>
        </p:nvSpPr>
        <p:spPr bwMode="black">
          <a:xfrm>
            <a:off x="589303" y="2156369"/>
            <a:ext cx="11013394" cy="198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lvl1pPr marL="227013" indent="-227013" algn="l" defTabSz="912813" rtl="0" fontAlgn="base">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ヒラギノ角ゴ Pro W3" pitchFamily="-126" charset="-128"/>
                <a:cs typeface="+mn-cs"/>
              </a:defRPr>
            </a:lvl1pPr>
            <a:lvl2pPr marL="684213" indent="-227013" algn="l" defTabSz="912813" rtl="0" fontAlgn="base">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ヒラギノ角ゴ Pro W3" pitchFamily="-126" charset="-128"/>
                <a:cs typeface="+mn-cs"/>
              </a:defRPr>
            </a:lvl2pPr>
            <a:lvl3pPr marL="11414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3pPr>
            <a:lvl4pPr marL="15986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4pPr>
            <a:lvl5pPr marL="2055813" indent="-227013" algn="l" defTabSz="912813" rtl="0" fontAlgn="base">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ヒラギノ角ゴ Pro W3" pitchFamily="-126" charset="-128"/>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ctr">
              <a:buNone/>
            </a:pPr>
            <a:r>
              <a:rPr lang="en-US" sz="3200" b="1" dirty="0">
                <a:solidFill>
                  <a:srgbClr val="005CAB"/>
                </a:solidFill>
              </a:rPr>
              <a:t>Focus on:</a:t>
            </a:r>
          </a:p>
          <a:p>
            <a:pPr marL="0" indent="0" algn="ctr">
              <a:buNone/>
            </a:pPr>
            <a:r>
              <a:rPr lang="en-US" sz="3200" b="1" dirty="0">
                <a:solidFill>
                  <a:srgbClr val="005CAB"/>
                </a:solidFill>
              </a:rPr>
              <a:t>WHAT you did,</a:t>
            </a:r>
          </a:p>
          <a:p>
            <a:pPr marL="0" indent="0" algn="ctr">
              <a:buNone/>
            </a:pPr>
            <a:r>
              <a:rPr lang="en-US" sz="3200" b="1" dirty="0">
                <a:solidFill>
                  <a:srgbClr val="005CAB"/>
                </a:solidFill>
              </a:rPr>
              <a:t>HOW WELL you did it, and  </a:t>
            </a:r>
          </a:p>
          <a:p>
            <a:pPr marL="0" indent="0" algn="ctr">
              <a:buNone/>
            </a:pPr>
            <a:r>
              <a:rPr lang="en-US" sz="3200" b="1" dirty="0">
                <a:solidFill>
                  <a:srgbClr val="005CAB"/>
                </a:solidFill>
              </a:rPr>
              <a:t>THE DIFFERENCE IT MADE!!</a:t>
            </a:r>
          </a:p>
        </p:txBody>
      </p:sp>
    </p:spTree>
    <p:extLst>
      <p:ext uri="{BB962C8B-B14F-4D97-AF65-F5344CB8AC3E}">
        <p14:creationId xmlns:p14="http://schemas.microsoft.com/office/powerpoint/2010/main" val="3460448253"/>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9A83DAB-7D6A-4D1F-89F1-C56FD178C40E}" vid="{217DB3C4-729D-4F01-A68A-84F721C64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84D9526CAB864C9DC248A6AA2C129E" ma:contentTypeVersion="17" ma:contentTypeDescription="Create a new document." ma:contentTypeScope="" ma:versionID="00611a41a01b003aaf2b1b61d16da068">
  <xsd:schema xmlns:xsd="http://www.w3.org/2001/XMLSchema" xmlns:xs="http://www.w3.org/2001/XMLSchema" xmlns:p="http://schemas.microsoft.com/office/2006/metadata/properties" xmlns:ns3="ec5ffc2c-0589-4753-b34a-4c035d4e7b7e" xmlns:ns4="6ad98c6d-15f6-47b0-ade6-9078c6873b63" targetNamespace="http://schemas.microsoft.com/office/2006/metadata/properties" ma:root="true" ma:fieldsID="a0b1357580d9e63c9fd1ef3c17439a69" ns3:_="" ns4:_="">
    <xsd:import namespace="ec5ffc2c-0589-4753-b34a-4c035d4e7b7e"/>
    <xsd:import namespace="6ad98c6d-15f6-47b0-ade6-9078c6873b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5ffc2c-0589-4753-b34a-4c035d4e7b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d98c6d-15f6-47b0-ade6-9078c6873b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424E44-E483-4A5A-B17D-898AC25E8C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5ffc2c-0589-4753-b34a-4c035d4e7b7e"/>
    <ds:schemaRef ds:uri="6ad98c6d-15f6-47b0-ade6-9078c6873b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78B604-9059-4F1C-B8E2-C96A71A964D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7F4349A-22F7-4A2D-8CA5-43DDCD6795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2957</TotalTime>
  <Words>2815</Words>
  <Application>Microsoft Office PowerPoint</Application>
  <PresentationFormat>Widescreen</PresentationFormat>
  <Paragraphs>237</Paragraphs>
  <Slides>17</Slides>
  <Notes>16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Minnesota</vt:lpstr>
      <vt:lpstr>PowerPoint Presentation</vt:lpstr>
      <vt:lpstr>Introduce Yourself</vt:lpstr>
      <vt:lpstr>Agenda</vt:lpstr>
      <vt:lpstr>Is There a Perfect Resume?</vt:lpstr>
      <vt:lpstr>For Starters…</vt:lpstr>
      <vt:lpstr>Review of Resume Formats</vt:lpstr>
      <vt:lpstr>Targeting Your Resume</vt:lpstr>
      <vt:lpstr>Advanced Resume Strategies:  Writing Results-Based Statements</vt:lpstr>
      <vt:lpstr>Advanced Resume Strategies:  Writing Results-Based Statements</vt:lpstr>
      <vt:lpstr>Tasks vs. Accomplishments</vt:lpstr>
      <vt:lpstr>How Have You Made a Difference?</vt:lpstr>
      <vt:lpstr>Applicant Tracking Systems (ATS)</vt:lpstr>
      <vt:lpstr>Applicant Tracking Systems (ATS)</vt:lpstr>
      <vt:lpstr>Cloud Software Help</vt:lpstr>
      <vt:lpstr>Advanced Resume Checklist</vt:lpstr>
      <vt:lpstr>Questions?</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Resume Writing</dc:title>
  <dc:subject/>
  <dc:creator>CareerForce@state.mn.us</dc:creator>
  <cp:keywords/>
  <dc:description/>
  <cp:lastModifiedBy>Winge, Laura (DEED)</cp:lastModifiedBy>
  <cp:revision>82</cp:revision>
  <cp:lastPrinted>2017-03-14T16:27:36Z</cp:lastPrinted>
  <dcterms:created xsi:type="dcterms:W3CDTF">2019-08-09T15:36:59Z</dcterms:created>
  <dcterms:modified xsi:type="dcterms:W3CDTF">2020-09-23T03:18:43Z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1.31</vt:lpwstr>
  </property>
  <property fmtid="{D5CDD505-2E9C-101B-9397-08002B2CF9AE}" pid="3" name="ContentTypeId">
    <vt:lpwstr>0x0101005284D9526CAB864C9DC248A6AA2C129E</vt:lpwstr>
  </property>
</Properties>
</file>