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1"/>
  </p:notesMasterIdLst>
  <p:handoutMasterIdLst>
    <p:handoutMasterId r:id="rId22"/>
  </p:handoutMasterIdLst>
  <p:sldIdLst>
    <p:sldId id="285" r:id="rId5"/>
    <p:sldId id="288" r:id="rId6"/>
    <p:sldId id="276" r:id="rId7"/>
    <p:sldId id="278" r:id="rId8"/>
    <p:sldId id="289" r:id="rId9"/>
    <p:sldId id="280" r:id="rId10"/>
    <p:sldId id="279" r:id="rId11"/>
    <p:sldId id="268" r:id="rId12"/>
    <p:sldId id="292" r:id="rId13"/>
    <p:sldId id="294" r:id="rId14"/>
    <p:sldId id="295" r:id="rId15"/>
    <p:sldId id="282" r:id="rId16"/>
    <p:sldId id="283" r:id="rId17"/>
    <p:sldId id="290" r:id="rId18"/>
    <p:sldId id="296" r:id="rId19"/>
    <p:sldId id="274" r:id="rId20"/>
  </p:sldIdLst>
  <p:sldSz cx="12192000" cy="6858000"/>
  <p:notesSz cx="7010400" cy="92964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B"/>
    <a:srgbClr val="000000"/>
    <a:srgbClr val="3FAE2A"/>
    <a:srgbClr val="003865"/>
    <a:srgbClr val="78BE21"/>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A99AF-4DA2-BBF9-A346-403ADAF6278F}" v="5" dt="2020-09-23T13:58:29.790"/>
    <p1510:client id="{FFC665F7-3874-43EA-9DFF-F20380618FD5}" v="35" dt="2020-09-18T21:25:46.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64179" autoAdjust="0"/>
  </p:normalViewPr>
  <p:slideViewPr>
    <p:cSldViewPr snapToGrid="0">
      <p:cViewPr varScale="1">
        <p:scale>
          <a:sx n="43" d="100"/>
          <a:sy n="43" d="100"/>
        </p:scale>
        <p:origin x="1556"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10/26/2020</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10/26/2020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Calibri" panose="020F0502020204030204" pitchFamily="34" charset="0"/>
        <a:ea typeface="+mn-ea"/>
        <a:cs typeface="+mn-cs"/>
      </a:defRPr>
    </a:lvl1pPr>
    <a:lvl2pPr marL="457178" algn="l" defTabSz="914354" rtl="0" eaLnBrk="1" latinLnBrk="0" hangingPunct="1">
      <a:defRPr sz="1200" kern="1200">
        <a:solidFill>
          <a:schemeClr val="tx1"/>
        </a:solidFill>
        <a:latin typeface="Calibri" panose="020F0502020204030204" pitchFamily="34" charset="0"/>
        <a:ea typeface="+mn-ea"/>
        <a:cs typeface="+mn-cs"/>
      </a:defRPr>
    </a:lvl2pPr>
    <a:lvl3pPr marL="914354" algn="l" defTabSz="914354" rtl="0" eaLnBrk="1" latinLnBrk="0" hangingPunct="1">
      <a:defRPr sz="1200" kern="1200">
        <a:solidFill>
          <a:schemeClr val="tx1"/>
        </a:solidFill>
        <a:latin typeface="Calibri" panose="020F0502020204030204" pitchFamily="34" charset="0"/>
        <a:ea typeface="+mn-ea"/>
        <a:cs typeface="+mn-cs"/>
      </a:defRPr>
    </a:lvl3pPr>
    <a:lvl4pPr marL="1371532" algn="l" defTabSz="914354" rtl="0" eaLnBrk="1" latinLnBrk="0" hangingPunct="1">
      <a:defRPr sz="1200" kern="1200">
        <a:solidFill>
          <a:schemeClr val="tx1"/>
        </a:solidFill>
        <a:latin typeface="Calibri" panose="020F0502020204030204" pitchFamily="34" charset="0"/>
        <a:ea typeface="+mn-ea"/>
        <a:cs typeface="+mn-cs"/>
      </a:defRPr>
    </a:lvl4pPr>
    <a:lvl5pPr marL="1828709" algn="l" defTabSz="914354" rtl="0" eaLnBrk="1" latinLnBrk="0" hangingPunct="1">
      <a:defRPr sz="1200" kern="1200">
        <a:solidFill>
          <a:schemeClr val="tx1"/>
        </a:solidFill>
        <a:latin typeface="Calibri" panose="020F0502020204030204" pitchFamily="34" charset="0"/>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reerforcemn.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mynextmove.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rinc.com/Products/Pkey/50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Note: Review slide</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49353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determine your personality type and what career options most closely match your personality type you would take an interest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the assessment by doing a practice group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Allow for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approximately 30 minutes to complete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Tools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Facilitator's computer</a:t>
            </a:r>
          </a:p>
          <a:p>
            <a:pPr marL="171450" indent="-171450" defTabSz="914400">
              <a:buFont typeface="Arial" panose="020B0604020202020204" pitchFamily="34" charset="0"/>
              <a:buChar char="•"/>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a:t>
            </a:r>
            <a:r>
              <a:rPr lang="en-US" b="1" dirty="0">
                <a:solidFill>
                  <a:prstClr val="black"/>
                </a:solidFill>
                <a:latin typeface="Calibri" panose="020F0502020204030204"/>
              </a:rPr>
              <a:t>does not need a CareerForceMN.com to take the assessment HOWEVER facilitator must</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have </a:t>
            </a:r>
            <a:r>
              <a:rPr lang="en-US" b="1" dirty="0">
                <a:solidFill>
                  <a:prstClr val="black"/>
                </a:solidFill>
                <a:latin typeface="Calibri" panose="020F0502020204030204"/>
              </a:rPr>
              <a:t>CareerForceMN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.com account to save assessment results and to save potential career options that are a good fit based up on assessment results</a:t>
            </a:r>
            <a:endParaRPr lang="en-US" sz="1200" b="1"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take the interest assessment, go to CareerForceMN.com and select “Online Tools” on the main menu bar, then select “Take an interest assessment”, read the questions out loud, and get class participation on which answers to select for each question to demonstrate how to complete the assessment.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3096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 </a:t>
            </a:r>
          </a:p>
          <a:p>
            <a:pPr defTabSz="914400">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Once assessment is completed, point out that </a:t>
            </a:r>
            <a:r>
              <a:rPr lang="en-US" dirty="0">
                <a:solidFill>
                  <a:prstClr val="black"/>
                </a:solidFill>
                <a:latin typeface="Calibri" panose="020F0502020204030204"/>
              </a:rPr>
              <a:t>on CareerForceMN.com there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are recommended career</a:t>
            </a:r>
            <a:r>
              <a:rPr lang="en-US" dirty="0">
                <a:solidFill>
                  <a:prstClr val="black"/>
                </a:solidFill>
                <a:latin typeface="Calibri" panose="020F0502020204030204"/>
              </a:rPr>
              <a:t> types and occupations on the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results </a:t>
            </a:r>
            <a:r>
              <a:rPr lang="en-US" dirty="0">
                <a:solidFill>
                  <a:prstClr val="black"/>
                </a:solidFill>
                <a:latin typeface="Calibri" panose="020F0502020204030204"/>
              </a:rPr>
              <a:t>page. These recommendations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based on</a:t>
            </a:r>
            <a:r>
              <a:rPr lang="en-US"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Holland’s RIASEC system.</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vocational assessments one of the most widely used systems is based on a theory by John Holland Ph.D.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Holland was a job classification interviewer with </a:t>
            </a:r>
            <a:r>
              <a:rPr lang="en-US" dirty="0">
                <a:solidFill>
                  <a:prstClr val="black"/>
                </a:solidFill>
                <a:latin typeface="Calibri" panose="020F0502020204030204"/>
              </a:rPr>
              <a:t>U.S.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Army and from that experience he realized there were some common personality types.</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Holland code assessment is based on the notion that we make work choices based on personality and that people look for environments where they can use their skills and abilities to express themselves.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Holland also said that people who work on an environment similar to their personality are more likely to be successful and fulfilled.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6 personality types 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Realistic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Investigative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Artistic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Enterprising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Conventional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of these types are equal in importance and are needed in every organization, and  it is good to know what personality types you most closely connect with. </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if a few class participants would be comfortable sharing their type and if they feel it is accurate for them.</a:t>
            </a:r>
            <a:endParaRPr lang="en-US" sz="1600" b="1"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defTabSz="914400">
              <a:buFont typeface="Arial"/>
              <a:buChar char="•"/>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ACTIVITY: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Review how to </a:t>
            </a:r>
            <a:r>
              <a:rPr lang="en-US" b="1" dirty="0">
                <a:solidFill>
                  <a:prstClr val="black"/>
                </a:solidFill>
                <a:latin typeface="Calibri" panose="020F0502020204030204"/>
              </a:rPr>
              <a:t>explore career matches based on assessments on CareerForceMN.com </a:t>
            </a:r>
            <a:endParaRPr lang="en-US" b="1" i="1" dirty="0">
              <a:solidFill>
                <a:prstClr val="black"/>
              </a:solidFill>
              <a:latin typeface="Calibri" panose="020F0502020204030204"/>
            </a:endParaRPr>
          </a:p>
          <a:p>
            <a:pPr marL="742950" lvl="1" indent="-285750" defTabSz="914400">
              <a:buFont typeface="Arial"/>
              <a:buChar char="•"/>
              <a:defRPr/>
            </a:pPr>
            <a:r>
              <a:rPr lang="en-US" dirty="0">
                <a:solidFill>
                  <a:prstClr val="black"/>
                </a:solidFill>
                <a:latin typeface="Calibri" panose="020F0502020204030204"/>
                <a:cs typeface="Calibri"/>
              </a:rPr>
              <a:t>Show how you can select occupations as career goals that are presented as matches on the interest assessment results page on </a:t>
            </a:r>
            <a:r>
              <a:rPr lang="en-US" dirty="0">
                <a:solidFill>
                  <a:prstClr val="black"/>
                </a:solidFill>
                <a:latin typeface="Calibri" panose="020F0502020204030204"/>
                <a:cs typeface="Calibri"/>
                <a:hlinkClick r:id="rId3"/>
              </a:rPr>
              <a:t>CareerForceMN.com</a:t>
            </a:r>
          </a:p>
          <a:p>
            <a:pPr marL="742950" lvl="1" indent="-285750" defTabSz="914400">
              <a:buFont typeface="Arial"/>
              <a:buChar char="•"/>
              <a:defRPr/>
            </a:pPr>
            <a:r>
              <a:rPr lang="en-US" dirty="0">
                <a:solidFill>
                  <a:prstClr val="black"/>
                </a:solidFill>
                <a:latin typeface="Calibri" panose="020F0502020204030204"/>
                <a:cs typeface="Calibri"/>
              </a:rPr>
              <a:t>Then you can see MN specific demand, MN specific wage ranges, daily tasks, educational requirements, certification information and a short video for up to 6 occupations you select as career goals</a:t>
            </a:r>
          </a:p>
          <a:p>
            <a:pPr marL="742950" lvl="1" indent="-285750" defTabSz="914400">
              <a:buFont typeface="Arial"/>
              <a:buChar char="•"/>
              <a:defRPr/>
            </a:pPr>
            <a:r>
              <a:rPr lang="en-US" dirty="0">
                <a:solidFill>
                  <a:prstClr val="black"/>
                </a:solidFill>
                <a:latin typeface="Calibri" panose="020F0502020204030204"/>
                <a:cs typeface="Calibri"/>
              </a:rPr>
              <a:t>Remind class participants that they can save career goals and assessment results if they have an account on CareerForceMN.com, but it is not necessary to have an account to take either the interest or skills assessment on CareerForceMN.com</a:t>
            </a:r>
          </a:p>
          <a:p>
            <a:pPr marL="285750" indent="-285750" defTabSz="914400">
              <a:buFont typeface="Arial"/>
              <a:buChar char="•"/>
              <a:defRPr/>
            </a:pPr>
            <a:endParaRPr lang="en-US" b="1" dirty="0">
              <a:solidFill>
                <a:prstClr val="black"/>
              </a:solidFill>
              <a:latin typeface="Calibri" panose="020F0502020204030204"/>
            </a:endParaRPr>
          </a:p>
          <a:p>
            <a:pPr marL="285750" indent="-285750" defTabSz="914400">
              <a:buFont typeface="Arial"/>
              <a:buChar char="•"/>
              <a:defRPr/>
            </a:pPr>
            <a:r>
              <a:rPr lang="en-US" b="1" dirty="0">
                <a:solidFill>
                  <a:prstClr val="black"/>
                </a:solidFill>
                <a:latin typeface="Calibri" panose="020F0502020204030204"/>
              </a:rPr>
              <a:t>ACTIVITY: explore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job zones/ careers matches on O*NET -do an example using group info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10 minutes</a:t>
            </a:r>
            <a:endParaRPr lang="en-US" sz="1200" b="1" i="1"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WWW.MYNEXTMOVE.ORG</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 to: “Tell us what you like to do” (start)</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Interest profiler – enter scores you obtained when do the assessment</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 to next to see graph</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Job Zones – choose Job zone refers to the level of education typically needed for the position with1 being the least amount and 5 being the most (such as a Master’s or perhaps a  PhD)</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list of careers </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defTabSz="914400">
              <a:defRPr/>
            </a:pPr>
            <a:r>
              <a:rPr lang="en-US" b="1" dirty="0">
                <a:solidFill>
                  <a:prstClr val="black"/>
                </a:solidFill>
                <a:latin typeface="Calibri" panose="020F0502020204030204"/>
                <a:cs typeface="Calibri"/>
              </a:rPr>
              <a:t>Give out HO "Exploring Assessment and Career Exploration Resources on CareerForceMN.com" </a:t>
            </a:r>
            <a:r>
              <a:rPr lang="en-US" dirty="0">
                <a:latin typeface="Calibri"/>
                <a:cs typeface="Calibri"/>
              </a:rPr>
              <a:t>so they can explore further on their own outside of class.</a:t>
            </a:r>
          </a:p>
          <a:p>
            <a:pPr defTabSz="914400">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Give out HO ”Exploring Onet”</a:t>
            </a:r>
            <a:r>
              <a:rPr lang="en-US" b="1"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they can explore further on their own outside of class.</a:t>
            </a:r>
            <a:endParaRPr lang="en-US" dirty="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92734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a model of the career planning process which gives you a roadmap and points out the stops along the 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first thing to consider is you. Who are you, what your interests are,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this alone is insufficient. You also have to take into consideration what is often called the “World of Work”.  For example, if I want to be a Graphic Artist, but the labor market  is saturated with Graphic Artists, that might not be a good choice.  In addition you need to look at the skills needed for the desired position? Do you need training?  What kind? How long is it? How can I afford it?  How might the job affect my family, my life?  Might I have to relocate?  What days/shifts will I be required to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Finally, after these considerations you make a decision about your direction, set goals, create a plan, implement the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guess what happens… Over time, you’ll start the process again. For a young person today, it might be 5-7 times.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career planning process shows the pieces of the puzzle that you need to put together to make an informed career decision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77004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have been given a lot of information today, which for some of you might feel overwhelming, and for others might be exciting because now you have resources to start using.  But when you are ready for next steps you are much more likely to act and follow through if you create a written plan including SMART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good way to do this is to have specific blocks of time scheduled on your calendar for career exploration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Note: Review SMART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pecific: NOT SPECIFIC: “I will attend a workshop”  SPECIFIC: “I will attend the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Interviewing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workshop”</a:t>
            </a: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easurable: How will you know you’ve reached your goal? (I will  have explored at least one assessment tool.)</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ttainable: Can you realistically accomplish this goal? (Yes, there’s a workshop next Tuesday.)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elevant: Do you really care about achieving this goal? (Yes! I want a job!)</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imely: “Within 2 weeks, I will have attended the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Interviewing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workshop and completed at least one practice interview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SMART goals can be small short term goals that contribute towards a bigger long term goal.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 SMART Goals Worksheet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Activity : “ SMART Goals Worksheet”  10 min.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Have the attendees work on creating a SMART goal to generate at least one measurable action step that will move them forward on their career path</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96117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Note</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Review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Talking Points</a:t>
            </a:r>
          </a:p>
          <a:p>
            <a:pPr marL="170181" marR="0" lvl="0" indent="-17018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Need more assistance? </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Register for one-on-one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Make an appointment with a CareerForce Career Counselor</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20325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57834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Talking Points</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Americans typically change jobs multiple times over their working lifetime. Think back to your first job, are you still doing that job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 only do we typically change jobs, changing to different careers is now occurring 5-7 times over the course of one’s work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Knowing how to explore careers is very helpful with that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Career Exploration can seem like a daunting undertaking, but CareerForce Career Counselors are here to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Note: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Why can’t we just tell you what job is right for you? Because Career Exploration is a process that depends on your individual strengths, skills, and interests.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84827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Talking Points</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Career Exploration can be seen as a lifelong, ongoing process, but we may not always be as planful or proactive with that process as we could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 many of us carefully plan out our upcoming vacations?  Do you research the area you will be visiting? See when is the best time of year to go there, what to do, where to stay etc.?  We want that vacation to be something we enjoy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we use similar processes when planning our careers? Or have we fallen into a line of work more by accident than by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Using a career exploration process  will assist you with taking charge of your career.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Career Exploration in a very general way can be looked at as a 3-step process: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First, know yourself.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Next, investigate “The World of Work” – what is out there in the job market.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Third is Decision Making – selecting occupations which you want to steer your job search towards.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6549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Talking Points</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Part of knowing yourself includes being aware of what factors influence your career decisions.  Those factors may not be something that you have specifically thought about before but they likely have influenced your career decisions.  Let’s make a list of common factors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ACTIVITIES: Identifying Factors that Influence our Career Decisions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the class to identify factors that may come into play when making career decisions, such as what jobs to apply for. Write down their ideas on the board and discuss as time allows.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 to the class’s list any of the following that are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named: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Life and Personal Values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Location of their home and of job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Physical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Aptitudes required  (natural, innate talent &amp; ability you are born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Education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Difficulty of courses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Outlook (predicted availability of jobs)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Industry trends (growth, decline,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Wages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Skills you have and like to use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98539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Talking Points</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Have any of you ever had that unsettled feeling in your stomach and anxiety as soon as you start thinking about your job or your next work day?   I call it the “The pit of your stomach” test. We all can have off days but if that is the typical start to your day, it might be an indicator that the balance between your values and your job is off.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Your work values include the factors that are important to you. It is critically important to think through your underlying work needs and motivators, like what drives you throughout your day, and what your personal work values are, such as your beliefs and philosophies.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To have a good fit personally and professionally in a career, it is important to have balance between your values and your career. Therefore your work values are important things to be considered when you are exploring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Optional HO: Determine your Values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Instructor has the choice to do this HO in class or have the participants do it at home if attendees have questions on how to determine values.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0749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Introduce that another key element of Career Exploration is to know what activities you enjoy doing and thinking about what skills you already have.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ACTIVITIES: Identifying Skills through Past Enjoyable Activities 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HO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Identifying Skills through Past Enjoyable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Have class participants list 5 activities they enjoyed and what skills they used while doing those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if a few class participants would be comfortable sharing what they wrote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57669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Have you ever wondered what the difference is between an </a:t>
            </a:r>
            <a:r>
              <a:rPr lang="en-US" dirty="0">
                <a:solidFill>
                  <a:prstClr val="black"/>
                </a:solidFill>
                <a:latin typeface="Calibri" panose="020F0502020204030204"/>
              </a:rPr>
              <a:t>assessment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vs. a test?</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 a test means there are right or wrong answers and a grade of some kind, while there are no “wrong” answers on an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the class if they feel the activity they just completed would more closely relate to an assessment of their skills or a test of their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Both tests and assessments can be beneficial ways to explore what different careers might be a good fit for your interests and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ACTIVITY: Skills Assessment on CareerForceMN.com Demonstration 15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 to CareerForceMN.com and select on “Online Tools” from the main menu bar, then click on “Take a skill assessment” and get class participation to complete the assessment to demonstrate how to complete the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taking interest assessments, do not think about the job market or how much a job might pay. Remember you are only identifying your interests.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Those factors come into play later.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not “overthink” the questions. An interest assessment only asks “does this sound interesting” or “is this something I might like to do”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 – “am I good at 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 – “do I want to do this activity for my lifetime career”</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42488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 direction: Proceed to the correct slide depending on which version of assessment is being used based on needs of the workshop/site. How to review job zones/careers matches will be explained on slide 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Versions of assessment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In class computerized personal assessment-slide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In class paper and pencil person assessment-slide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 In class review of assessment by doing a practice group assessment- slide 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 For slide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defTabSz="9144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determine your personality type and what career </a:t>
            </a:r>
            <a:r>
              <a:rPr lang="en-US" dirty="0">
                <a:solidFill>
                  <a:prstClr val="black"/>
                </a:solidFill>
                <a:latin typeface="Calibri" panose="020F0502020204030204"/>
              </a:rPr>
              <a:t>types and occupations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most closely match your personality type you would take an interest assessment.</a:t>
            </a:r>
            <a:r>
              <a:rPr lang="en-US" dirty="0">
                <a:solidFill>
                  <a:prstClr val="black"/>
                </a:solidFill>
                <a:latin typeface="Calibri" panose="020F0502020204030204"/>
              </a:rPr>
              <a:t> </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defTabSz="914400">
              <a:buFontTx/>
              <a:buAutoNum type="arabicPeriod"/>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class computerized personal assessment- workshop </a:t>
            </a:r>
            <a:r>
              <a:rPr lang="en-US" dirty="0">
                <a:solidFill>
                  <a:prstClr val="black"/>
                </a:solidFill>
                <a:latin typeface="Calibri" panose="020F0502020204030204"/>
              </a:rPr>
              <a:t>attendees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individually go to careerforcemn.com and do interest profiler</a:t>
            </a:r>
            <a:r>
              <a:rPr lang="en-US" dirty="0">
                <a:solidFill>
                  <a:prstClr val="black"/>
                </a:solidFill>
                <a:latin typeface="Calibri" panose="020F0502020204030204"/>
              </a:rPr>
              <a:t> </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Tools needed for attendees:</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email to be sent to workshop attendee 1 week prior to workshop with instructions for to sign up for CareerForceMN.com account – a person doesn’t need an account to take the assessment but they will need an account if they want to save their assessment results and match them to potential career options that would be good fits for them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individual computers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Allow for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approximately 30 minutes to complete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take an interest assessment, go to CareerForcemn.com and select “Online Tools” from the main menu bar, then select “Take an interest assessment”. </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86827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determine your personality type and what career most closely match your personality type you would take an interest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class paper and pencil personal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Give workshop attendees instructions for how to complete individual paper assessment</a:t>
            </a:r>
          </a:p>
          <a:p>
            <a:pPr marL="285750" indent="-285750" defTabSz="914400">
              <a:buFont typeface="Arial"/>
              <a:buChar char="•"/>
              <a:defRPr/>
            </a:pPr>
            <a:r>
              <a:rPr lang="en-US" dirty="0">
                <a:latin typeface="Calibri" panose="020F0502020204030204"/>
                <a:cs typeface="Calibri" panose="020F0502020204030204"/>
              </a:rPr>
              <a:t>Allow for approximately 30 minutes to complete assessment</a:t>
            </a:r>
          </a:p>
          <a:p>
            <a:pPr marL="171450" indent="-171450" defTabSz="9144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Tools needed for attendees</a:t>
            </a:r>
            <a:r>
              <a:rPr lang="en-US" dirty="0">
                <a:solidFill>
                  <a:prstClr val="black"/>
                </a:solidFill>
                <a:latin typeface="Calibri" panose="020F0502020204030204"/>
              </a:rPr>
              <a:t> – NOTE: this is best currently identified paper and pencil option, but discussions of other potentially less expensive paper and pencil assessment options are ongoing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457200" lvl="1" indent="-171450" defTabSz="9144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SDS- Adult  (Self – Directed Search) </a:t>
            </a:r>
            <a:r>
              <a:rPr lang="en-US" dirty="0">
                <a:solidFill>
                  <a:prstClr val="black"/>
                </a:solidFill>
                <a:latin typeface="Calibri" panose="020F0502020204030204"/>
              </a:rPr>
              <a:t>materials</a:t>
            </a:r>
            <a:endParaRPr lang="en-US" dirty="0">
              <a:solidFill>
                <a:prstClr val="black"/>
              </a:solidFill>
              <a:latin typeface="Calibri" panose="020F0502020204030204"/>
              <a:cs typeface="Calibri"/>
            </a:endParaRPr>
          </a:p>
          <a:p>
            <a:pPr marL="457200" lvl="1" indent="-171450" defTabSz="914400">
              <a:buFont typeface="Arial" panose="020B0604020202020204" pitchFamily="34" charset="0"/>
              <a:buChar char="•"/>
              <a:defRPr/>
            </a:pPr>
            <a:r>
              <a:rPr lang="en-US" dirty="0">
                <a:solidFill>
                  <a:prstClr val="black"/>
                </a:solidFill>
                <a:latin typeface="Calibri" panose="020F0502020204030204"/>
              </a:rPr>
              <a:t>Where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order:</a:t>
            </a:r>
            <a:r>
              <a:rPr lang="en-US"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https://www.parinc.com/Products/Pkey/506</a:t>
            </a:r>
            <a:endParaRPr lang="en-US" sz="1200" b="0" i="0" u="none" strike="noStrike" kern="1200" cap="none" spc="0" normalizeH="0" baseline="0" noProof="0">
              <a:ln>
                <a:noFill/>
              </a:ln>
              <a:solidFill>
                <a:prstClr val="black"/>
              </a:solidFill>
              <a:effectLst/>
              <a:highlight>
                <a:srgbClr val="FFFF00"/>
              </a:highlight>
              <a:uLnTx/>
              <a:uFillTx/>
              <a:latin typeface="Calibri" panose="020F0502020204030204"/>
              <a:cs typeface="Calibri" panose="020F0502020204030204"/>
            </a:endParaRPr>
          </a:p>
          <a:p>
            <a:pPr marL="514350" lvl="1" indent="-285750" defTabSz="914400">
              <a:buFont typeface="Arial"/>
              <a:buChar char="•"/>
              <a:defRPr/>
            </a:pPr>
            <a:r>
              <a:rPr lang="en-US" dirty="0">
                <a:solidFill>
                  <a:prstClr val="black"/>
                </a:solidFill>
                <a:latin typeface="Calibri" panose="020F0502020204030204"/>
              </a:rPr>
              <a:t>Approximate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costs:</a:t>
            </a:r>
            <a:r>
              <a:rPr lang="en-US" dirty="0">
                <a:solidFill>
                  <a:prstClr val="black"/>
                </a:solidFill>
                <a:latin typeface="Calibri" panose="020F0502020204030204"/>
              </a:rPr>
              <a:t> </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970915" marR="0" lvl="2"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11257-AB Standard SDS Assessment Booklets (pkg/25) $65.00</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970915" marR="0" lvl="2"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11258-AB Standard SDS Occupations Finders (pkg/25) $87.00</a:t>
            </a:r>
            <a:endParaRPr lang="en-US"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14669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10" name="Picture 9" descr="Collage of Minnesota people and scene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6747" y="0"/>
            <a:ext cx="6429216" cy="2296149"/>
          </a:xfrm>
          <a:prstGeom prst="rect">
            <a:avLst/>
          </a:prstGeom>
        </p:spPr>
      </p:pic>
      <p:sp>
        <p:nvSpPr>
          <p:cNvPr id="2" name="Rectangle 1"/>
          <p:cNvSpPr/>
          <p:nvPr userDrawn="1"/>
        </p:nvSpPr>
        <p:spPr>
          <a:xfrm>
            <a:off x="0" y="2276516"/>
            <a:ext cx="12192000" cy="3055323"/>
          </a:xfrm>
          <a:prstGeom prst="rect">
            <a:avLst/>
          </a:prstGeom>
          <a:solidFill>
            <a:srgbClr val="005CAB"/>
          </a:solidFill>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p>
        </p:txBody>
      </p:sp>
      <p:sp>
        <p:nvSpPr>
          <p:cNvPr id="12" name="Title 2"/>
          <p:cNvSpPr>
            <a:spLocks noGrp="1"/>
          </p:cNvSpPr>
          <p:nvPr>
            <p:ph type="ctrTitle" hasCustomPrompt="1"/>
          </p:nvPr>
        </p:nvSpPr>
        <p:spPr bwMode="white">
          <a:xfrm>
            <a:off x="266700" y="2623984"/>
            <a:ext cx="11658600" cy="1485725"/>
          </a:xfrm>
          <a:noFill/>
        </p:spPr>
        <p:txBody>
          <a:bodyPr wrap="square" lIns="182870" tIns="91436" rIns="182870" bIns="91436" anchor="ctr">
            <a:normAutofit/>
          </a:bodyPr>
          <a:lstStyle>
            <a:lvl1pPr algn="ctr">
              <a:defRPr sz="3600" b="1">
                <a:solidFill>
                  <a:schemeClr val="bg1"/>
                </a:solidFill>
                <a:latin typeface="Aria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9"/>
            <a:ext cx="10515600" cy="711465"/>
          </a:xfrm>
        </p:spPr>
        <p:txBody>
          <a:bodyPr>
            <a:normAutofit/>
          </a:bodyPr>
          <a:lstStyle>
            <a:lvl1pPr marL="0" indent="0" algn="ctr">
              <a:buNone/>
              <a:defRPr sz="1900">
                <a:solidFill>
                  <a:schemeClr val="bg1"/>
                </a:solidFill>
                <a:latin typeface="Aria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a:xfrm>
            <a:off x="275102" y="6356352"/>
            <a:ext cx="1358591" cy="365125"/>
          </a:xfrm>
        </p:spPr>
        <p:txBody>
          <a:bodyPr/>
          <a:lstStyle>
            <a:lvl1pPr>
              <a:defRPr>
                <a:solidFill>
                  <a:schemeClr val="bg2">
                    <a:lumMod val="90000"/>
                  </a:schemeClr>
                </a:solidFill>
                <a:latin typeface="Arial"/>
              </a:defRPr>
            </a:lvl1pPr>
          </a:lstStyle>
          <a:p>
            <a:endParaRPr lang="en-US" dirty="0"/>
          </a:p>
        </p:txBody>
      </p:sp>
      <p:pic>
        <p:nvPicPr>
          <p:cNvPr id="3" name="Picture 2" descr="CareerForce, Minnesota's Career Resourc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2528" y="357724"/>
            <a:ext cx="4259711" cy="1626973"/>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4" y="2800330"/>
            <a:ext cx="1858809" cy="1858809"/>
          </a:xfrm>
          <a:prstGeom prst="rect">
            <a:avLst/>
          </a:prstGeom>
          <a:noFill/>
          <a:ln w="28575">
            <a:noFill/>
          </a:ln>
        </p:spPr>
        <p:txBody>
          <a:bodyPr anchor="ctr">
            <a:normAutofit/>
          </a:bodyPr>
          <a:lstStyle>
            <a:lvl1pPr marL="0" indent="0" algn="ctr">
              <a:buNone/>
              <a:defRPr sz="1900"/>
            </a:lvl1pPr>
          </a:lstStyle>
          <a:p>
            <a:r>
              <a:rPr lang="en-US" dirty="0"/>
              <a:t>Click Icon to add picture</a:t>
            </a:r>
          </a:p>
        </p:txBody>
      </p:sp>
      <p:sp>
        <p:nvSpPr>
          <p:cNvPr id="15" name="Text Placeholder 4"/>
          <p:cNvSpPr>
            <a:spLocks noGrp="1"/>
          </p:cNvSpPr>
          <p:nvPr>
            <p:ph type="body" sz="quarter" idx="16"/>
          </p:nvPr>
        </p:nvSpPr>
        <p:spPr bwMode="black">
          <a:xfrm>
            <a:off x="2876551" y="2800331"/>
            <a:ext cx="2866328" cy="1858809"/>
          </a:xfrm>
          <a:noFill/>
        </p:spPr>
        <p:txBody>
          <a:bodyPr anchor="ctr">
            <a:noAutofit/>
          </a:bodyPr>
          <a:lstStyle>
            <a:lvl1pPr marL="0" indent="0">
              <a:spcBef>
                <a:spcPts val="0"/>
              </a:spcBef>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8" y="2800330"/>
            <a:ext cx="1858809" cy="1858809"/>
          </a:xfrm>
          <a:prstGeom prst="rect">
            <a:avLst/>
          </a:prstGeom>
          <a:noFill/>
          <a:ln w="28575">
            <a:noFill/>
          </a:ln>
        </p:spPr>
        <p:txBody>
          <a:bodyPr anchor="ctr">
            <a:normAutofit/>
          </a:bodyPr>
          <a:lstStyle>
            <a:lvl1pPr marL="0" indent="0" algn="ctr">
              <a:buNone/>
              <a:defRPr sz="1900"/>
            </a:lvl1pPr>
          </a:lstStyle>
          <a:p>
            <a:r>
              <a:rPr lang="en-US" dirty="0"/>
              <a:t>Click Icon to add picture</a:t>
            </a:r>
          </a:p>
        </p:txBody>
      </p:sp>
      <p:sp>
        <p:nvSpPr>
          <p:cNvPr id="17" name="Text Placeholder 6"/>
          <p:cNvSpPr>
            <a:spLocks noGrp="1"/>
          </p:cNvSpPr>
          <p:nvPr>
            <p:ph type="body" sz="quarter" idx="18"/>
          </p:nvPr>
        </p:nvSpPr>
        <p:spPr bwMode="black">
          <a:xfrm>
            <a:off x="8270023" y="2800331"/>
            <a:ext cx="2866328" cy="1858809"/>
          </a:xfrm>
          <a:noFill/>
        </p:spPr>
        <p:txBody>
          <a:bodyPr anchor="ctr">
            <a:noAutofit/>
          </a:bodyPr>
          <a:lstStyle>
            <a:lvl1pPr marL="0" indent="0">
              <a:spcBef>
                <a:spcPts val="0"/>
              </a:spcBef>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8" name="Rectangle 10"/>
          <p:cNvSpPr/>
          <p:nvPr userDrawn="1"/>
        </p:nvSpPr>
        <p:spPr bwMode="auto">
          <a:xfrm>
            <a:off x="0" y="1206500"/>
            <a:ext cx="12192000" cy="119256"/>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900"/>
          </a:p>
        </p:txBody>
      </p:sp>
      <p:sp>
        <p:nvSpPr>
          <p:cNvPr id="11"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rgbClr val="005CAB"/>
                </a:solidFill>
                <a:latin typeface="Arial"/>
              </a:defRPr>
            </a:lvl1pPr>
          </a:lstStyle>
          <a:p>
            <a:r>
              <a:rPr lang="en-US"/>
              <a:t>CareerForceMN.com</a:t>
            </a:r>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rgbClr val="005CAB"/>
        </a:soli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9"/>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124" algn="l"/>
              </a:tabLst>
              <a:defRPr sz="51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7"/>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2" y="6356352"/>
            <a:ext cx="1358591" cy="365125"/>
          </a:xfrm>
        </p:spPr>
        <p:txBody>
          <a:bodyPr/>
          <a:lstStyle>
            <a:lvl1pPr>
              <a:defRPr>
                <a:solidFill>
                  <a:schemeClr val="bg1"/>
                </a:solidFill>
              </a:defRPr>
            </a:lvl1pPr>
          </a:lstStyle>
          <a:p>
            <a:endParaRPr lang="en-US" dirty="0"/>
          </a:p>
        </p:txBody>
      </p:sp>
      <p:sp>
        <p:nvSpPr>
          <p:cNvPr id="13"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chemeClr val="bg1"/>
                </a:solidFill>
              </a:defRPr>
            </a:lvl1pPr>
          </a:lstStyle>
          <a:p>
            <a:r>
              <a:rPr lang="en-US"/>
              <a:t>CareerForceMN.com</a:t>
            </a:r>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solidFill>
          <a:srgbClr val="005CA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7"/>
            <a:ext cx="10515600" cy="1340989"/>
          </a:xfrm>
          <a:solidFill>
            <a:srgbClr val="3FAE2A"/>
          </a:solidFill>
        </p:spPr>
        <p:txBody>
          <a:bodyPr>
            <a:noAutofit/>
          </a:bodyPr>
          <a:lstStyle>
            <a:lvl1pPr algn="ctr">
              <a:tabLst>
                <a:tab pos="3770124" algn="l"/>
              </a:tabLst>
              <a:defRPr sz="7100">
                <a:solidFill>
                  <a:schemeClr val="bg1"/>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endParaRPr lang="en-US" dirty="0"/>
          </a:p>
        </p:txBody>
      </p:sp>
      <p:sp>
        <p:nvSpPr>
          <p:cNvPr id="7"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chemeClr val="bg1"/>
                </a:solidFill>
              </a:defRPr>
            </a:lvl1pPr>
          </a:lstStyle>
          <a:p>
            <a:r>
              <a:rPr lang="en-US"/>
              <a:t>CareerForceMN.com</a:t>
            </a:r>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rgbClr val="005CAB"/>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7"/>
            <a:ext cx="11658600" cy="1340989"/>
          </a:xfrm>
          <a:noFill/>
        </p:spPr>
        <p:txBody>
          <a:bodyPr>
            <a:noAutofit/>
          </a:bodyPr>
          <a:lstStyle>
            <a:lvl1pPr algn="ctr">
              <a:tabLst>
                <a:tab pos="3770124" algn="l"/>
              </a:tabLst>
              <a:defRPr sz="7100">
                <a:solidFill>
                  <a:schemeClr val="bg1"/>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70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a:xfrm>
            <a:off x="6265512" y="6356351"/>
            <a:ext cx="5587647" cy="365125"/>
          </a:xfrm>
          <a:prstGeom prst="rect">
            <a:avLst/>
          </a:prstGeom>
        </p:spPr>
        <p:txBody>
          <a:bodyPr/>
          <a:lstStyle>
            <a:lvl1pPr>
              <a:defRPr>
                <a:solidFill>
                  <a:srgbClr val="005CAB"/>
                </a:solidFill>
              </a:defRPr>
            </a:lvl1pPr>
          </a:lstStyle>
          <a:p>
            <a:r>
              <a:rPr lang="en-US" dirty="0"/>
              <a:t>CareerForceMN.com</a:t>
            </a:r>
          </a:p>
        </p:txBody>
      </p:sp>
      <p:pic>
        <p:nvPicPr>
          <p:cNvPr id="2" name="Picture 1" descr="CF_MN Career Resource tag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067" y="5922433"/>
            <a:ext cx="2243667" cy="68556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2091647"/>
            <a:ext cx="12192000" cy="1733267"/>
          </a:xfrm>
          <a:prstGeom prst="rect">
            <a:avLst/>
          </a:prstGeom>
          <a:solidFill>
            <a:srgbClr val="005CAB"/>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2091647"/>
            <a:ext cx="11658600" cy="1733267"/>
          </a:xfrm>
          <a:noFill/>
        </p:spPr>
        <p:txBody>
          <a:bodyPr>
            <a:noAutofit/>
          </a:bodyPr>
          <a:lstStyle>
            <a:lvl1pPr algn="ctr">
              <a:tabLst>
                <a:tab pos="3770124" algn="l"/>
              </a:tabLst>
              <a:defRPr sz="71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5"/>
            <a:ext cx="10515600" cy="2681375"/>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bwMode="black">
          <a:xfrm>
            <a:off x="6231646" y="6356351"/>
            <a:ext cx="5587647" cy="365125"/>
          </a:xfrm>
          <a:prstGeom prst="rect">
            <a:avLst/>
          </a:prstGeom>
        </p:spPr>
        <p:txBody>
          <a:bodyPr/>
          <a:lstStyle>
            <a:lvl1pPr>
              <a:defRPr>
                <a:solidFill>
                  <a:srgbClr val="005CAB"/>
                </a:solidFill>
              </a:defRPr>
            </a:lvl1pPr>
          </a:lstStyle>
          <a:p>
            <a:r>
              <a:rPr lang="en-US"/>
              <a:t>CareerForceMN.com</a:t>
            </a:r>
            <a:endParaRPr lang="en-US" dirty="0"/>
          </a:p>
        </p:txBody>
      </p:sp>
      <p:sp>
        <p:nvSpPr>
          <p:cNvPr id="6" name="Rectangle 6"/>
          <p:cNvSpPr/>
          <p:nvPr userDrawn="1"/>
        </p:nvSpPr>
        <p:spPr bwMode="white">
          <a:xfrm>
            <a:off x="0" y="1"/>
            <a:ext cx="12192000" cy="2048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pic>
        <p:nvPicPr>
          <p:cNvPr id="9" name="Picture 8" descr="CareerForc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633" y="656890"/>
            <a:ext cx="3602567" cy="863512"/>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solidFill>
          <a:srgbClr val="005CAB"/>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124" algn="l"/>
              </a:tabLst>
              <a:defRPr sz="71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a:xfrm>
            <a:off x="364069" y="6356352"/>
            <a:ext cx="1358591"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a:xfrm>
            <a:off x="6146979" y="6356351"/>
            <a:ext cx="5587647" cy="365125"/>
          </a:xfrm>
          <a:prstGeom prst="rect">
            <a:avLst/>
          </a:prstGeom>
        </p:spPr>
        <p:txBody>
          <a:bodyPr/>
          <a:lstStyle>
            <a:lvl1pPr>
              <a:defRPr>
                <a:solidFill>
                  <a:schemeClr val="bg1"/>
                </a:solidFill>
              </a:defRPr>
            </a:lvl1pPr>
          </a:lstStyle>
          <a:p>
            <a:r>
              <a:rPr lang="en-US"/>
              <a:t>CareerForceMN.com</a:t>
            </a:r>
            <a:endParaRPr lang="en-US" dirty="0"/>
          </a:p>
        </p:txBody>
      </p:sp>
      <p:sp>
        <p:nvSpPr>
          <p:cNvPr id="8" name="Rectangle 7"/>
          <p:cNvSpPr/>
          <p:nvPr userDrawn="1"/>
        </p:nvSpPr>
        <p:spPr bwMode="white">
          <a:xfrm>
            <a:off x="0" y="2"/>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pic>
        <p:nvPicPr>
          <p:cNvPr id="9" name="Picture 8" descr="CareerForc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7" y="335157"/>
            <a:ext cx="3602567" cy="863512"/>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0" name="Rectangle 9"/>
          <p:cNvSpPr/>
          <p:nvPr userDrawn="1"/>
        </p:nvSpPr>
        <p:spPr>
          <a:xfrm>
            <a:off x="4612623" y="1857157"/>
            <a:ext cx="7579377" cy="3846111"/>
          </a:xfrm>
          <a:prstGeom prst="rect">
            <a:avLst/>
          </a:prstGeom>
          <a:solidFill>
            <a:srgbClr val="005C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CareerForceMN.com</a:t>
            </a:r>
            <a:endParaRPr lang="en-US" dirty="0"/>
          </a:p>
        </p:txBody>
      </p:sp>
      <p:sp>
        <p:nvSpPr>
          <p:cNvPr id="6" name="Rectangle 5"/>
          <p:cNvSpPr/>
          <p:nvPr userDrawn="1"/>
        </p:nvSpPr>
        <p:spPr>
          <a:xfrm>
            <a:off x="4600222" y="4529668"/>
            <a:ext cx="7591778" cy="860779"/>
          </a:xfrm>
          <a:prstGeom prst="rect">
            <a:avLst/>
          </a:prstGeom>
          <a:solidFill>
            <a:srgbClr val="3FAE2A"/>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lang="en-US"/>
          </a:p>
        </p:txBody>
      </p:sp>
      <p:sp>
        <p:nvSpPr>
          <p:cNvPr id="7" name="Text Placeholder 4"/>
          <p:cNvSpPr>
            <a:spLocks noGrp="1"/>
          </p:cNvSpPr>
          <p:nvPr>
            <p:ph type="body" sz="quarter" idx="17" hasCustomPrompt="1"/>
          </p:nvPr>
        </p:nvSpPr>
        <p:spPr bwMode="black">
          <a:xfrm>
            <a:off x="4572000" y="4684889"/>
            <a:ext cx="7620000" cy="662139"/>
          </a:xfrm>
        </p:spPr>
        <p:txBody>
          <a:bodyPr>
            <a:normAutofit/>
          </a:bodyPr>
          <a:lstStyle>
            <a:lvl1pPr marL="0" indent="0" algn="ctr">
              <a:buNone/>
              <a:defRPr sz="2400">
                <a:solidFill>
                  <a:schemeClr val="bg1"/>
                </a:solidFill>
                <a:latin typeface="Arial"/>
              </a:defRPr>
            </a:lvl1pPr>
          </a:lstStyle>
          <a:p>
            <a:pPr lvl="0"/>
            <a:r>
              <a:rPr lang="en-US" dirty="0" err="1"/>
              <a:t>Firstname</a:t>
            </a:r>
            <a:r>
              <a:rPr lang="en-US" dirty="0"/>
              <a:t> </a:t>
            </a:r>
            <a:r>
              <a:rPr lang="en-US" dirty="0" err="1"/>
              <a:t>Lastname</a:t>
            </a:r>
            <a:r>
              <a:rPr lang="en-US" dirty="0"/>
              <a:t> | Job Title</a:t>
            </a:r>
          </a:p>
        </p:txBody>
      </p:sp>
      <p:sp>
        <p:nvSpPr>
          <p:cNvPr id="8" name="Title 2"/>
          <p:cNvSpPr>
            <a:spLocks noGrp="1"/>
          </p:cNvSpPr>
          <p:nvPr>
            <p:ph type="ctrTitle" hasCustomPrompt="1"/>
          </p:nvPr>
        </p:nvSpPr>
        <p:spPr bwMode="black">
          <a:xfrm>
            <a:off x="5051778" y="2505275"/>
            <a:ext cx="6845300" cy="1317983"/>
          </a:xfrm>
          <a:noFill/>
        </p:spPr>
        <p:txBody>
          <a:bodyPr wrap="square" lIns="182870" tIns="91436" rIns="182870" bIns="91436" anchor="ctr">
            <a:normAutofit/>
          </a:bodyPr>
          <a:lstStyle>
            <a:lvl1pPr algn="ctr">
              <a:defRPr sz="4800" b="0" baseline="0">
                <a:solidFill>
                  <a:schemeClr val="bg1"/>
                </a:solidFill>
                <a:latin typeface="Arial"/>
              </a:defRPr>
            </a:lvl1pPr>
          </a:lstStyle>
          <a:p>
            <a:r>
              <a:rPr lang="en-US" dirty="0"/>
              <a:t>Networking</a:t>
            </a:r>
          </a:p>
        </p:txBody>
      </p:sp>
      <p:pic>
        <p:nvPicPr>
          <p:cNvPr id="9" name="Picture 8" title="CareerForce, Minnesota's Career Resour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529" y="188392"/>
            <a:ext cx="3893272" cy="1487014"/>
          </a:xfrm>
          <a:prstGeom prst="rect">
            <a:avLst/>
          </a:prstGeom>
        </p:spPr>
      </p:pic>
      <p:sp>
        <p:nvSpPr>
          <p:cNvPr id="12" name="Picture Placeholder 11"/>
          <p:cNvSpPr>
            <a:spLocks noGrp="1"/>
          </p:cNvSpPr>
          <p:nvPr>
            <p:ph type="pic" sz="quarter" idx="18"/>
          </p:nvPr>
        </p:nvSpPr>
        <p:spPr>
          <a:xfrm>
            <a:off x="0" y="1869138"/>
            <a:ext cx="4624388" cy="3822050"/>
          </a:xfrm>
        </p:spPr>
        <p:txBody>
          <a:bodyPr/>
          <a:lstStyle/>
          <a:p>
            <a:endParaRPr lang="en-US" dirty="0"/>
          </a:p>
        </p:txBody>
      </p:sp>
    </p:spTree>
    <p:extLst>
      <p:ext uri="{BB962C8B-B14F-4D97-AF65-F5344CB8AC3E}">
        <p14:creationId xmlns:p14="http://schemas.microsoft.com/office/powerpoint/2010/main" val="167706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rgbClr val="005CAB"/>
        </a:solidFill>
        <a:effectLst/>
      </p:bgPr>
    </p:bg>
    <p:spTree>
      <p:nvGrpSpPr>
        <p:cNvPr id="1" name=""/>
        <p:cNvGrpSpPr/>
        <p:nvPr/>
      </p:nvGrpSpPr>
      <p:grpSpPr>
        <a:xfrm>
          <a:off x="0" y="0"/>
          <a:ext cx="0" cy="0"/>
          <a:chOff x="0" y="0"/>
          <a:chExt cx="0" cy="0"/>
        </a:xfrm>
      </p:grpSpPr>
      <p:pic>
        <p:nvPicPr>
          <p:cNvPr id="4" name="Picture 3" descr="Title slides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3" name="Title 2"/>
          <p:cNvSpPr>
            <a:spLocks noGrp="1"/>
          </p:cNvSpPr>
          <p:nvPr>
            <p:ph type="ctrTitle" hasCustomPrompt="1"/>
          </p:nvPr>
        </p:nvSpPr>
        <p:spPr bwMode="black">
          <a:xfrm>
            <a:off x="6194777" y="2300112"/>
            <a:ext cx="5518856" cy="2242813"/>
          </a:xfrm>
          <a:noFill/>
        </p:spPr>
        <p:txBody>
          <a:bodyPr wrap="square" lIns="182870" tIns="91436" rIns="182870" bIns="91436" anchor="ctr">
            <a:normAutofit/>
          </a:bodyPr>
          <a:lstStyle>
            <a:lvl1pPr algn="ctr">
              <a:defRPr sz="3600" b="1">
                <a:solidFill>
                  <a:schemeClr val="bg1"/>
                </a:solidFill>
                <a:latin typeface="Arial"/>
              </a:defRPr>
            </a:lvl1pPr>
          </a:lstStyle>
          <a:p>
            <a:r>
              <a:rPr lang="en-US" dirty="0"/>
              <a:t>Click to enter the slideshow title</a:t>
            </a:r>
          </a:p>
        </p:txBody>
      </p:sp>
      <p:sp>
        <p:nvSpPr>
          <p:cNvPr id="8" name="Text Placeholder 4"/>
          <p:cNvSpPr>
            <a:spLocks noGrp="1"/>
          </p:cNvSpPr>
          <p:nvPr>
            <p:ph type="body" sz="quarter" idx="17" hasCustomPrompt="1"/>
          </p:nvPr>
        </p:nvSpPr>
        <p:spPr bwMode="black">
          <a:xfrm>
            <a:off x="6194778" y="5104187"/>
            <a:ext cx="5159022" cy="539175"/>
          </a:xfrm>
        </p:spPr>
        <p:txBody>
          <a:bodyPr>
            <a:normAutofit/>
          </a:bodyPr>
          <a:lstStyle>
            <a:lvl1pPr marL="0" indent="0" algn="ctr">
              <a:buNone/>
              <a:defRPr sz="2400">
                <a:solidFill>
                  <a:schemeClr val="bg1"/>
                </a:solidFill>
                <a:latin typeface="Arial"/>
              </a:defRPr>
            </a:lvl1pPr>
          </a:lstStyle>
          <a:p>
            <a:pPr lvl="0"/>
            <a:r>
              <a:rPr lang="en-US" dirty="0" err="1"/>
              <a:t>Firstname</a:t>
            </a:r>
            <a:r>
              <a:rPr lang="en-US" dirty="0"/>
              <a:t> </a:t>
            </a:r>
            <a:r>
              <a:rPr lang="en-US" dirty="0" err="1"/>
              <a:t>Lastname</a:t>
            </a:r>
            <a:r>
              <a:rPr lang="en-US" dirty="0"/>
              <a:t> | Job Title</a:t>
            </a:r>
          </a:p>
        </p:txBody>
      </p:sp>
      <p:sp>
        <p:nvSpPr>
          <p:cNvPr id="9" name="Date Placeholder 5"/>
          <p:cNvSpPr>
            <a:spLocks noGrp="1"/>
          </p:cNvSpPr>
          <p:nvPr>
            <p:ph type="dt" sz="half" idx="15"/>
          </p:nvPr>
        </p:nvSpPr>
        <p:spPr bwMode="black">
          <a:xfrm>
            <a:off x="275102" y="6356352"/>
            <a:ext cx="1358591" cy="365125"/>
          </a:xfrm>
        </p:spPr>
        <p:txBody>
          <a:bodyPr/>
          <a:lstStyle>
            <a:lvl1pPr>
              <a:defRPr>
                <a:solidFill>
                  <a:schemeClr val="bg1"/>
                </a:solidFill>
                <a:latin typeface="Arial"/>
              </a:defRPr>
            </a:lvl1pPr>
          </a:lstStyle>
          <a:p>
            <a:endParaRPr lang="en-US" dirty="0"/>
          </a:p>
        </p:txBody>
      </p:sp>
      <p:sp>
        <p:nvSpPr>
          <p:cNvPr id="12"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chemeClr val="bg1"/>
                </a:solidFill>
                <a:latin typeface="Arial"/>
              </a:defRPr>
            </a:lvl1pPr>
          </a:lstStyle>
          <a:p>
            <a:r>
              <a:rPr lang="en-US"/>
              <a:t>CareerForceMN.com</a:t>
            </a:r>
            <a:endParaRPr lang="en-US" dirty="0"/>
          </a:p>
        </p:txBody>
      </p:sp>
      <p:pic>
        <p:nvPicPr>
          <p:cNvPr id="2" name="Picture 1" descr="CareerForce, Minnesota's Career Resource" title="CareerForc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931" y="309002"/>
            <a:ext cx="4178610" cy="1595997"/>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rgbClr val="005CAB"/>
        </a:solidFill>
        <a:effectLst/>
      </p:bgPr>
    </p:bg>
    <p:spTree>
      <p:nvGrpSpPr>
        <p:cNvPr id="1" name=""/>
        <p:cNvGrpSpPr/>
        <p:nvPr/>
      </p:nvGrpSpPr>
      <p:grpSpPr>
        <a:xfrm>
          <a:off x="0" y="0"/>
          <a:ext cx="0" cy="0"/>
          <a:chOff x="0" y="0"/>
          <a:chExt cx="0" cy="0"/>
        </a:xfrm>
      </p:grpSpPr>
      <p:pic>
        <p:nvPicPr>
          <p:cNvPr id="21" name="Picture 20" descr="Image of Woman on headset" title="CareerForce, Minnesota's Career Resourc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7" name="Rectangle 6"/>
          <p:cNvSpPr/>
          <p:nvPr userDrawn="1"/>
        </p:nvSpPr>
        <p:spPr>
          <a:xfrm>
            <a:off x="4600222" y="4529668"/>
            <a:ext cx="7591778" cy="860779"/>
          </a:xfrm>
          <a:prstGeom prst="rect">
            <a:avLst/>
          </a:prstGeom>
          <a:solidFill>
            <a:srgbClr val="3FAE2A"/>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lang="en-US"/>
          </a:p>
        </p:txBody>
      </p:sp>
      <p:sp>
        <p:nvSpPr>
          <p:cNvPr id="10" name="Text Placeholder 4"/>
          <p:cNvSpPr>
            <a:spLocks noGrp="1"/>
          </p:cNvSpPr>
          <p:nvPr>
            <p:ph type="body" sz="quarter" idx="17" hasCustomPrompt="1"/>
          </p:nvPr>
        </p:nvSpPr>
        <p:spPr bwMode="black">
          <a:xfrm>
            <a:off x="4572000" y="4684889"/>
            <a:ext cx="7620000" cy="662139"/>
          </a:xfrm>
        </p:spPr>
        <p:txBody>
          <a:bodyPr>
            <a:normAutofit/>
          </a:bodyPr>
          <a:lstStyle>
            <a:lvl1pPr marL="0" indent="0" algn="ctr">
              <a:buNone/>
              <a:defRPr sz="2400">
                <a:solidFill>
                  <a:schemeClr val="bg1"/>
                </a:solidFill>
                <a:latin typeface="Arial"/>
              </a:defRPr>
            </a:lvl1pPr>
          </a:lstStyle>
          <a:p>
            <a:pPr lvl="0"/>
            <a:r>
              <a:rPr lang="en-US" dirty="0" err="1"/>
              <a:t>Firstname</a:t>
            </a:r>
            <a:r>
              <a:rPr lang="en-US" dirty="0"/>
              <a:t> </a:t>
            </a:r>
            <a:r>
              <a:rPr lang="en-US" dirty="0" err="1"/>
              <a:t>Lastname</a:t>
            </a:r>
            <a:r>
              <a:rPr lang="en-US" dirty="0"/>
              <a:t> | Job Title</a:t>
            </a:r>
          </a:p>
        </p:txBody>
      </p:sp>
      <p:sp>
        <p:nvSpPr>
          <p:cNvPr id="12" name="Date Placeholder 5"/>
          <p:cNvSpPr>
            <a:spLocks noGrp="1"/>
          </p:cNvSpPr>
          <p:nvPr>
            <p:ph type="dt" sz="half" idx="15"/>
          </p:nvPr>
        </p:nvSpPr>
        <p:spPr bwMode="black">
          <a:xfrm>
            <a:off x="275102" y="6356352"/>
            <a:ext cx="1358591" cy="365125"/>
          </a:xfrm>
        </p:spPr>
        <p:txBody>
          <a:bodyPr/>
          <a:lstStyle>
            <a:lvl1pPr>
              <a:defRPr>
                <a:solidFill>
                  <a:schemeClr val="bg1"/>
                </a:solidFill>
                <a:latin typeface="Arial"/>
              </a:defRPr>
            </a:lvl1pPr>
          </a:lstStyle>
          <a:p>
            <a:endParaRPr lang="en-US" dirty="0"/>
          </a:p>
        </p:txBody>
      </p:sp>
      <p:sp>
        <p:nvSpPr>
          <p:cNvPr id="13"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chemeClr val="bg1"/>
                </a:solidFill>
                <a:latin typeface="Arial"/>
              </a:defRPr>
            </a:lvl1pPr>
          </a:lstStyle>
          <a:p>
            <a:r>
              <a:rPr lang="en-US"/>
              <a:t>CareerForceMN.com</a:t>
            </a:r>
            <a:endParaRPr lang="en-US" dirty="0"/>
          </a:p>
        </p:txBody>
      </p:sp>
      <p:sp>
        <p:nvSpPr>
          <p:cNvPr id="17" name="Title 2"/>
          <p:cNvSpPr>
            <a:spLocks noGrp="1"/>
          </p:cNvSpPr>
          <p:nvPr>
            <p:ph type="ctrTitle" hasCustomPrompt="1"/>
          </p:nvPr>
        </p:nvSpPr>
        <p:spPr bwMode="black">
          <a:xfrm>
            <a:off x="5051778" y="2505275"/>
            <a:ext cx="6845300" cy="1317983"/>
          </a:xfrm>
          <a:noFill/>
        </p:spPr>
        <p:txBody>
          <a:bodyPr wrap="square" lIns="182870" tIns="91436" rIns="182870" bIns="91436" anchor="ctr">
            <a:normAutofit/>
          </a:bodyPr>
          <a:lstStyle>
            <a:lvl1pPr algn="ctr">
              <a:defRPr sz="4800" b="0">
                <a:solidFill>
                  <a:schemeClr val="bg1"/>
                </a:solidFill>
                <a:latin typeface="Arial"/>
              </a:defRPr>
            </a:lvl1pPr>
          </a:lstStyle>
          <a:p>
            <a:r>
              <a:rPr lang="en-US" dirty="0"/>
              <a:t>Click to enter the slideshow title</a:t>
            </a:r>
          </a:p>
        </p:txBody>
      </p:sp>
      <p:sp>
        <p:nvSpPr>
          <p:cNvPr id="18" name="Date Placeholder 5"/>
          <p:cNvSpPr txBox="1">
            <a:spLocks/>
          </p:cNvSpPr>
          <p:nvPr userDrawn="1"/>
        </p:nvSpPr>
        <p:spPr bwMode="black">
          <a:xfrm>
            <a:off x="275102" y="6356352"/>
            <a:ext cx="1358591" cy="365125"/>
          </a:xfrm>
          <a:prstGeom prst="rect">
            <a:avLst/>
          </a:prstGeom>
        </p:spPr>
        <p:txBody>
          <a:bodyPr vert="horz" lIns="91436" tIns="45718" rIns="91436" bIns="45718" rtlCol="0" anchor="ctr"/>
          <a:lstStyle>
            <a:defPPr>
              <a:defRPr lang="en-US"/>
            </a:defPPr>
            <a:lvl1pPr marL="0" algn="l" defTabSz="914354" rtl="0" eaLnBrk="1" latinLnBrk="0" hangingPunct="1">
              <a:defRPr sz="1200" kern="1200">
                <a:solidFill>
                  <a:schemeClr val="bg2">
                    <a:lumMod val="90000"/>
                  </a:schemeClr>
                </a:solidFill>
                <a:latin typeface="Arial"/>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a:lstStyle>
          <a:p>
            <a:fld id="{D7ED242C-24FB-43A0-BCB6-43756FC812F6}" type="datetime1">
              <a:rPr lang="en-US" smtClean="0"/>
              <a:pPr/>
              <a:t>10/26/2020</a:t>
            </a:fld>
            <a:endParaRPr lang="en-US" dirty="0"/>
          </a:p>
        </p:txBody>
      </p:sp>
      <p:sp>
        <p:nvSpPr>
          <p:cNvPr id="19" name="Footer Placeholder 6"/>
          <p:cNvSpPr txBox="1">
            <a:spLocks/>
          </p:cNvSpPr>
          <p:nvPr userDrawn="1"/>
        </p:nvSpPr>
        <p:spPr bwMode="black">
          <a:xfrm>
            <a:off x="6324603" y="6356351"/>
            <a:ext cx="5587647" cy="365125"/>
          </a:xfrm>
          <a:prstGeom prst="rect">
            <a:avLst/>
          </a:prstGeom>
        </p:spPr>
        <p:txBody>
          <a:bodyPr lIns="91436" tIns="45718" rIns="91436" bIns="45718" anchor="ctr"/>
          <a:lstStyle>
            <a:defPPr>
              <a:defRPr lang="en-US"/>
            </a:defPPr>
            <a:lvl1pPr marL="0" algn="r" defTabSz="914354" rtl="0" eaLnBrk="1" latinLnBrk="0" hangingPunct="1">
              <a:defRPr sz="1200" kern="1200">
                <a:solidFill>
                  <a:srgbClr val="005CAB"/>
                </a:solidFill>
                <a:latin typeface="Arial"/>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a:lstStyle>
          <a:p>
            <a:r>
              <a:rPr lang="en-US" dirty="0" err="1"/>
              <a:t>CareerForceMN.com</a:t>
            </a:r>
            <a:endParaRPr lang="en-US" dirty="0"/>
          </a:p>
        </p:txBody>
      </p:sp>
      <p:pic>
        <p:nvPicPr>
          <p:cNvPr id="20" name="Picture 19" title="CareerForce, Minnesota's Career Resourc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2529" y="188392"/>
            <a:ext cx="3893272" cy="1487014"/>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
          <p:cNvSpPr/>
          <p:nvPr userDrawn="1"/>
        </p:nvSpPr>
        <p:spPr bwMode="black">
          <a:xfrm>
            <a:off x="0" y="0"/>
            <a:ext cx="12188952" cy="1216152"/>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Title 2"/>
          <p:cNvSpPr txBox="1">
            <a:spLocks/>
          </p:cNvSpPr>
          <p:nvPr userDrawn="1"/>
        </p:nvSpPr>
        <p:spPr bwMode="white">
          <a:xfrm>
            <a:off x="838200" y="127"/>
            <a:ext cx="10515600" cy="1216025"/>
          </a:xfrm>
          <a:prstGeom prst="rect">
            <a:avLst/>
          </a:prstGeom>
          <a:noFill/>
        </p:spPr>
        <p:txBody>
          <a:bodyPr vert="horz" lIns="0" tIns="45718" rIns="0" bIns="45718" rtlCol="0" anchor="ctr">
            <a:normAutofit/>
          </a:bodyPr>
          <a:lstStyle>
            <a:lvl1pPr algn="r" defTabSz="914354"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
        <p:nvSpPr>
          <p:cNvPr id="8" name="Rectangle 7"/>
          <p:cNvSpPr/>
          <p:nvPr userDrawn="1"/>
        </p:nvSpPr>
        <p:spPr>
          <a:xfrm>
            <a:off x="0" y="1158875"/>
            <a:ext cx="12192000" cy="118533"/>
          </a:xfrm>
          <a:prstGeom prst="rect">
            <a:avLst/>
          </a:prstGeom>
          <a:solidFill>
            <a:srgbClr val="3FAE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rgbClr val="005CAB"/>
                </a:solidFill>
                <a:latin typeface="Arial"/>
              </a:defRPr>
            </a:lvl1pPr>
          </a:lstStyle>
          <a:p>
            <a:r>
              <a:rPr lang="en-US"/>
              <a:t>CareerForceMN.com</a:t>
            </a:r>
            <a:endParaRPr lang="en-US" dirty="0"/>
          </a:p>
        </p:txBody>
      </p:sp>
    </p:spTree>
    <p:extLst>
      <p:ext uri="{BB962C8B-B14F-4D97-AF65-F5344CB8AC3E}">
        <p14:creationId xmlns:p14="http://schemas.microsoft.com/office/powerpoint/2010/main" val="24772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edit Master title style</a:t>
            </a:r>
          </a:p>
        </p:txBody>
      </p:sp>
      <p:sp>
        <p:nvSpPr>
          <p:cNvPr id="6" name="Picture Placeholder 3"/>
          <p:cNvSpPr>
            <a:spLocks noGrp="1"/>
          </p:cNvSpPr>
          <p:nvPr>
            <p:ph type="pic" sz="quarter" idx="13" hasCustomPrompt="1"/>
          </p:nvPr>
        </p:nvSpPr>
        <p:spPr bwMode="gray">
          <a:xfrm>
            <a:off x="1572815" y="1964394"/>
            <a:ext cx="2332191" cy="2332191"/>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7" name="Text Placeholder 4"/>
          <p:cNvSpPr>
            <a:spLocks noGrp="1"/>
          </p:cNvSpPr>
          <p:nvPr>
            <p:ph type="body" sz="quarter" idx="15" hasCustomPrompt="1"/>
          </p:nvPr>
        </p:nvSpPr>
        <p:spPr bwMode="black">
          <a:xfrm>
            <a:off x="1469227" y="4564990"/>
            <a:ext cx="2542477" cy="723900"/>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6" y="4564990"/>
            <a:ext cx="2542477" cy="723900"/>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7" y="4564990"/>
            <a:ext cx="2542477" cy="723900"/>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2"/>
          <p:cNvSpPr/>
          <p:nvPr userDrawn="1"/>
        </p:nvSpPr>
        <p:spPr bwMode="auto">
          <a:xfrm>
            <a:off x="0" y="1206500"/>
            <a:ext cx="12192000" cy="119256"/>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900"/>
          </a:p>
        </p:txBody>
      </p:sp>
      <p:sp>
        <p:nvSpPr>
          <p:cNvPr id="18"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rgbClr val="005CAB"/>
                </a:solidFill>
                <a:latin typeface="Arial"/>
              </a:defRPr>
            </a:lvl1pPr>
          </a:lstStyle>
          <a:p>
            <a:r>
              <a:rPr lang="en-US"/>
              <a:t>CareerForceMN.com</a:t>
            </a:r>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31" name="Rectangle 1"/>
          <p:cNvSpPr/>
          <p:nvPr userDrawn="1"/>
        </p:nvSpPr>
        <p:spPr bwMode="black">
          <a:xfrm>
            <a:off x="0" y="-128"/>
            <a:ext cx="12188952" cy="1216152"/>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Rectangle 12"/>
          <p:cNvSpPr/>
          <p:nvPr userDrawn="1"/>
        </p:nvSpPr>
        <p:spPr bwMode="auto">
          <a:xfrm>
            <a:off x="0" y="1196975"/>
            <a:ext cx="12192000" cy="119256"/>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900"/>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4" y="1674774"/>
            <a:ext cx="1858809" cy="1858809"/>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24" name="Text Placeholder 4"/>
          <p:cNvSpPr>
            <a:spLocks noGrp="1"/>
          </p:cNvSpPr>
          <p:nvPr>
            <p:ph type="body" sz="quarter" idx="16"/>
          </p:nvPr>
        </p:nvSpPr>
        <p:spPr bwMode="black">
          <a:xfrm>
            <a:off x="2876551" y="1674774"/>
            <a:ext cx="2866328" cy="1858809"/>
          </a:xfrm>
        </p:spPr>
        <p:txBody>
          <a:bodyPr anchor="ctr">
            <a:noAutofit/>
          </a:bodyPr>
          <a:lstStyle>
            <a:lvl1pPr marL="0" indent="0">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4" y="3939364"/>
            <a:ext cx="1858809" cy="1858809"/>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4" name="Text Placeholder 6"/>
          <p:cNvSpPr>
            <a:spLocks noGrp="1"/>
          </p:cNvSpPr>
          <p:nvPr>
            <p:ph type="body" sz="quarter" idx="15"/>
          </p:nvPr>
        </p:nvSpPr>
        <p:spPr bwMode="black">
          <a:xfrm>
            <a:off x="2876551" y="3939364"/>
            <a:ext cx="2866328" cy="1858809"/>
          </a:xfrm>
        </p:spPr>
        <p:txBody>
          <a:bodyPr anchor="ctr">
            <a:noAutofit/>
          </a:bodyPr>
          <a:lstStyle>
            <a:lvl1pPr marL="0" indent="0">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8" y="1674774"/>
            <a:ext cx="1858809" cy="1858809"/>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26" name="Text Placeholder 8"/>
          <p:cNvSpPr>
            <a:spLocks noGrp="1"/>
          </p:cNvSpPr>
          <p:nvPr>
            <p:ph type="body" sz="quarter" idx="18"/>
          </p:nvPr>
        </p:nvSpPr>
        <p:spPr bwMode="black">
          <a:xfrm>
            <a:off x="8270023" y="1674774"/>
            <a:ext cx="2866328" cy="1858809"/>
          </a:xfrm>
        </p:spPr>
        <p:txBody>
          <a:bodyPr anchor="ctr">
            <a:noAutofit/>
          </a:bodyPr>
          <a:lstStyle>
            <a:lvl1pPr marL="0" indent="0">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8" y="3939364"/>
            <a:ext cx="1858809" cy="1858809"/>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28" name="Text Placeholder 10"/>
          <p:cNvSpPr>
            <a:spLocks noGrp="1"/>
          </p:cNvSpPr>
          <p:nvPr>
            <p:ph type="body" sz="quarter" idx="20"/>
          </p:nvPr>
        </p:nvSpPr>
        <p:spPr bwMode="black">
          <a:xfrm>
            <a:off x="8270023" y="3939362"/>
            <a:ext cx="2866328" cy="1858809"/>
          </a:xfrm>
        </p:spPr>
        <p:txBody>
          <a:bodyPr anchor="ctr">
            <a:noAutofit/>
          </a:bodyPr>
          <a:lstStyle>
            <a:lvl1pPr marL="0" indent="0">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34"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rgbClr val="005CAB"/>
                </a:solidFill>
                <a:latin typeface="Arial"/>
              </a:defRPr>
            </a:lvl1pPr>
          </a:lstStyle>
          <a:p>
            <a:r>
              <a:rPr lang="en-US"/>
              <a:t>CareerForceMN.com</a:t>
            </a:r>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4"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24" name="Text Placeholder 4"/>
          <p:cNvSpPr>
            <a:spLocks noGrp="1"/>
          </p:cNvSpPr>
          <p:nvPr>
            <p:ph type="body" sz="quarter" idx="16"/>
          </p:nvPr>
        </p:nvSpPr>
        <p:spPr bwMode="black">
          <a:xfrm>
            <a:off x="2876551" y="2571733"/>
            <a:ext cx="2866328" cy="1858809"/>
          </a:xfrm>
        </p:spPr>
        <p:txBody>
          <a:bodyPr anchor="ctr">
            <a:noAutofit/>
          </a:bodyPr>
          <a:lstStyle>
            <a:lvl1pPr marL="0" indent="0">
              <a:spcBef>
                <a:spcPts val="0"/>
              </a:spcBef>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8"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900"/>
            </a:lvl1pPr>
          </a:lstStyle>
          <a:p>
            <a:r>
              <a:rPr lang="en-US" dirty="0"/>
              <a:t>Click Icon to add picture</a:t>
            </a:r>
          </a:p>
        </p:txBody>
      </p:sp>
      <p:sp>
        <p:nvSpPr>
          <p:cNvPr id="26" name="Text Placeholder 6"/>
          <p:cNvSpPr>
            <a:spLocks noGrp="1"/>
          </p:cNvSpPr>
          <p:nvPr>
            <p:ph type="body" sz="quarter" idx="18"/>
          </p:nvPr>
        </p:nvSpPr>
        <p:spPr bwMode="black">
          <a:xfrm>
            <a:off x="8270023" y="2571733"/>
            <a:ext cx="2866328" cy="1858809"/>
          </a:xfrm>
        </p:spPr>
        <p:txBody>
          <a:bodyPr anchor="ctr">
            <a:noAutofit/>
          </a:bodyPr>
          <a:lstStyle>
            <a:lvl1pPr marL="0" indent="0">
              <a:spcBef>
                <a:spcPts val="0"/>
              </a:spcBef>
              <a:buFont typeface="Arial" panose="020B0604020202020204" pitchFamily="34" charset="0"/>
              <a:buNone/>
              <a:defRPr sz="1900"/>
            </a:lvl1pPr>
            <a:lvl2pPr marL="457178" indent="0">
              <a:buFont typeface="Arial" panose="020B0604020202020204" pitchFamily="34" charset="0"/>
              <a:buNone/>
              <a:defRPr sz="1900"/>
            </a:lvl2pPr>
            <a:lvl3pPr marL="914354" indent="0">
              <a:buFont typeface="Arial" panose="020B0604020202020204" pitchFamily="34" charset="0"/>
              <a:buNone/>
              <a:defRPr sz="1900"/>
            </a:lvl3pPr>
            <a:lvl4pPr marL="1371532" indent="0">
              <a:buFont typeface="Arial" panose="020B0604020202020204" pitchFamily="34" charset="0"/>
              <a:buNone/>
              <a:defRPr sz="1900"/>
            </a:lvl4pPr>
            <a:lvl5pPr marL="1828709" indent="0">
              <a:buFont typeface="Arial" panose="020B0604020202020204" pitchFamily="34" charset="0"/>
              <a:buNone/>
              <a:defRPr sz="1900"/>
            </a:lvl5pPr>
          </a:lstStyle>
          <a:p>
            <a:pPr lvl="0"/>
            <a:r>
              <a:rPr lang="en-US"/>
              <a:t>Click to edit Master text styles</a:t>
            </a:r>
          </a:p>
        </p:txBody>
      </p:sp>
      <p:sp>
        <p:nvSpPr>
          <p:cNvPr id="16" name="Rectangle 10"/>
          <p:cNvSpPr/>
          <p:nvPr userDrawn="1"/>
        </p:nvSpPr>
        <p:spPr bwMode="auto">
          <a:xfrm>
            <a:off x="0" y="1206500"/>
            <a:ext cx="12192000" cy="119256"/>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900"/>
          </a:p>
        </p:txBody>
      </p:sp>
      <p:sp>
        <p:nvSpPr>
          <p:cNvPr id="11"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rgbClr val="005CAB"/>
                </a:solidFill>
                <a:latin typeface="Arial"/>
              </a:defRPr>
            </a:lvl1pPr>
          </a:lstStyle>
          <a:p>
            <a:r>
              <a:rPr lang="en-US"/>
              <a:t>CareerForceMN.com</a:t>
            </a:r>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900"/>
            <a:ext cx="2094843" cy="2094843"/>
          </a:xfrm>
          <a:prstGeom prst="rect">
            <a:avLst/>
          </a:prstGeom>
          <a:solidFill>
            <a:schemeClr val="bg1"/>
          </a:solidFill>
          <a:ln w="28575">
            <a:noFill/>
          </a:ln>
        </p:spPr>
        <p:txBody>
          <a:bodyPr anchor="ctr">
            <a:normAutofit/>
          </a:bodyPr>
          <a:lstStyle>
            <a:lvl1pPr marL="0" indent="0" algn="ctr">
              <a:buNone/>
              <a:defRPr sz="1900"/>
            </a:lvl1pPr>
          </a:lstStyle>
          <a:p>
            <a:r>
              <a:rPr lang="en-US" dirty="0"/>
              <a:t>Click Icon to add picture</a:t>
            </a:r>
          </a:p>
        </p:txBody>
      </p:sp>
      <p:sp>
        <p:nvSpPr>
          <p:cNvPr id="7" name="Text Placeholder 4"/>
          <p:cNvSpPr>
            <a:spLocks noGrp="1"/>
          </p:cNvSpPr>
          <p:nvPr>
            <p:ph type="body" sz="quarter" idx="15" hasCustomPrompt="1"/>
          </p:nvPr>
        </p:nvSpPr>
        <p:spPr bwMode="black">
          <a:xfrm>
            <a:off x="581720" y="4345148"/>
            <a:ext cx="2542477" cy="1623853"/>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7" y="1967573"/>
            <a:ext cx="2094843" cy="2094843"/>
          </a:xfrm>
          <a:prstGeom prst="rect">
            <a:avLst/>
          </a:prstGeom>
          <a:solidFill>
            <a:schemeClr val="bg1"/>
          </a:solidFill>
          <a:ln w="28575">
            <a:noFill/>
          </a:ln>
        </p:spPr>
        <p:txBody>
          <a:bodyPr anchor="ctr">
            <a:normAutofit/>
          </a:bodyPr>
          <a:lstStyle>
            <a:lvl1pPr marL="0" indent="0" algn="ctr">
              <a:buNone/>
              <a:defRPr sz="19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4" y="4345147"/>
            <a:ext cx="2542477" cy="1623852"/>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1" y="1967573"/>
            <a:ext cx="2094843" cy="2094843"/>
          </a:xfrm>
          <a:prstGeom prst="rect">
            <a:avLst/>
          </a:prstGeom>
          <a:solidFill>
            <a:schemeClr val="bg1"/>
          </a:solidFill>
          <a:ln w="28575">
            <a:noFill/>
          </a:ln>
        </p:spPr>
        <p:txBody>
          <a:bodyPr anchor="ctr">
            <a:normAutofit/>
          </a:bodyPr>
          <a:lstStyle>
            <a:lvl1pPr marL="0" indent="0" algn="ctr">
              <a:buNone/>
              <a:defRPr sz="19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8" y="4345147"/>
            <a:ext cx="2542477" cy="1623852"/>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5" y="1967573"/>
            <a:ext cx="2094843" cy="2094843"/>
          </a:xfrm>
          <a:prstGeom prst="rect">
            <a:avLst/>
          </a:prstGeom>
          <a:solidFill>
            <a:schemeClr val="bg1"/>
          </a:solidFill>
          <a:ln w="28575">
            <a:noFill/>
          </a:ln>
        </p:spPr>
        <p:txBody>
          <a:bodyPr anchor="ctr">
            <a:normAutofit/>
          </a:bodyPr>
          <a:lstStyle>
            <a:lvl1pPr marL="0" indent="0" algn="ctr">
              <a:buNone/>
              <a:defRPr sz="19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2" y="4341163"/>
            <a:ext cx="2542477" cy="1627839"/>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a:t>Click to edit text</a:t>
            </a:r>
          </a:p>
        </p:txBody>
      </p:sp>
      <p:sp>
        <p:nvSpPr>
          <p:cNvPr id="19" name="Rectangle 14"/>
          <p:cNvSpPr/>
          <p:nvPr userDrawn="1"/>
        </p:nvSpPr>
        <p:spPr bwMode="auto">
          <a:xfrm>
            <a:off x="0" y="1206500"/>
            <a:ext cx="12192000" cy="119256"/>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900"/>
          </a:p>
        </p:txBody>
      </p:sp>
      <p:sp>
        <p:nvSpPr>
          <p:cNvPr id="18"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rgbClr val="005CAB"/>
                </a:solidFill>
                <a:latin typeface="Arial"/>
              </a:defRPr>
            </a:lvl1pPr>
          </a:lstStyle>
          <a:p>
            <a:r>
              <a:rPr lang="en-US"/>
              <a:t>CareerForceMN.com</a:t>
            </a:r>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6" y="1981900"/>
            <a:ext cx="2094843" cy="2094843"/>
          </a:xfrm>
          <a:prstGeom prst="rect">
            <a:avLst/>
          </a:prstGeom>
          <a:solidFill>
            <a:schemeClr val="bg1"/>
          </a:solidFill>
          <a:ln w="28575">
            <a:noFill/>
          </a:ln>
        </p:spPr>
        <p:txBody>
          <a:bodyPr anchor="ctr">
            <a:normAutofit/>
          </a:bodyPr>
          <a:lstStyle>
            <a:lvl1pPr marL="0" indent="0" algn="ctr">
              <a:buNone/>
              <a:defRPr sz="1900"/>
            </a:lvl1pPr>
          </a:lstStyle>
          <a:p>
            <a:r>
              <a:rPr lang="en-US" dirty="0"/>
              <a:t>Click Icon to add picture</a:t>
            </a:r>
          </a:p>
        </p:txBody>
      </p:sp>
      <p:sp>
        <p:nvSpPr>
          <p:cNvPr id="7" name="Text Placeholder 4"/>
          <p:cNvSpPr>
            <a:spLocks noGrp="1"/>
          </p:cNvSpPr>
          <p:nvPr>
            <p:ph type="body" sz="quarter" idx="15" hasCustomPrompt="1"/>
          </p:nvPr>
        </p:nvSpPr>
        <p:spPr bwMode="black">
          <a:xfrm>
            <a:off x="1473244" y="4345148"/>
            <a:ext cx="2542477" cy="1623853"/>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3" y="1967573"/>
            <a:ext cx="2094843" cy="2094843"/>
          </a:xfrm>
          <a:prstGeom prst="rect">
            <a:avLst/>
          </a:prstGeom>
          <a:solidFill>
            <a:schemeClr val="bg1"/>
          </a:solidFill>
          <a:ln w="28575">
            <a:noFill/>
          </a:ln>
        </p:spPr>
        <p:txBody>
          <a:bodyPr anchor="ctr">
            <a:normAutofit/>
          </a:bodyPr>
          <a:lstStyle>
            <a:lvl1pPr marL="0" indent="0" algn="ctr">
              <a:buNone/>
              <a:defRPr sz="19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6" y="4345147"/>
            <a:ext cx="2542477" cy="1623852"/>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8" y="1967573"/>
            <a:ext cx="2094843" cy="2094843"/>
          </a:xfrm>
          <a:prstGeom prst="rect">
            <a:avLst/>
          </a:prstGeom>
          <a:solidFill>
            <a:schemeClr val="bg1"/>
          </a:solidFill>
          <a:ln w="28575">
            <a:noFill/>
          </a:ln>
        </p:spPr>
        <p:txBody>
          <a:bodyPr anchor="ctr">
            <a:normAutofit/>
          </a:bodyPr>
          <a:lstStyle>
            <a:lvl1pPr marL="0" indent="0" algn="ctr">
              <a:buNone/>
              <a:defRPr sz="19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900" b="0">
                <a:solidFill>
                  <a:schemeClr val="tx2"/>
                </a:solidFill>
              </a:defRPr>
            </a:lvl1pPr>
          </a:lstStyle>
          <a:p>
            <a:pPr lvl="0"/>
            <a:r>
              <a:rPr lang="en-US" dirty="0"/>
              <a:t>Click to edit text</a:t>
            </a:r>
          </a:p>
        </p:txBody>
      </p:sp>
      <p:sp>
        <p:nvSpPr>
          <p:cNvPr id="19" name="Rectangle 12"/>
          <p:cNvSpPr/>
          <p:nvPr userDrawn="1"/>
        </p:nvSpPr>
        <p:spPr bwMode="auto">
          <a:xfrm>
            <a:off x="0" y="1206500"/>
            <a:ext cx="12192000" cy="119256"/>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900"/>
          </a:p>
        </p:txBody>
      </p:sp>
      <p:sp>
        <p:nvSpPr>
          <p:cNvPr id="16" name="Footer Placeholder 6"/>
          <p:cNvSpPr>
            <a:spLocks noGrp="1"/>
          </p:cNvSpPr>
          <p:nvPr>
            <p:ph type="ftr" sz="quarter" idx="3"/>
          </p:nvPr>
        </p:nvSpPr>
        <p:spPr bwMode="black">
          <a:xfrm>
            <a:off x="6324603" y="6356351"/>
            <a:ext cx="5587647" cy="365125"/>
          </a:xfrm>
          <a:prstGeom prst="rect">
            <a:avLst/>
          </a:prstGeom>
        </p:spPr>
        <p:txBody>
          <a:bodyPr anchor="ctr"/>
          <a:lstStyle>
            <a:lvl1pPr algn="r">
              <a:defRPr sz="1200">
                <a:solidFill>
                  <a:srgbClr val="005CAB"/>
                </a:solidFill>
                <a:latin typeface="Arial"/>
              </a:defRPr>
            </a:lvl1pPr>
          </a:lstStyle>
          <a:p>
            <a:r>
              <a:rPr lang="en-US"/>
              <a:t>CareerForceMN.com</a:t>
            </a:r>
            <a:endParaRPr lang="en-US" dirty="0"/>
          </a:p>
        </p:txBody>
      </p:sp>
    </p:spTree>
    <p:extLst>
      <p:ext uri="{BB962C8B-B14F-4D97-AF65-F5344CB8AC3E}">
        <p14:creationId xmlns:p14="http://schemas.microsoft.com/office/powerpoint/2010/main" val="134737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bwMode="black">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2" y="6356352"/>
            <a:ext cx="1358591" cy="365125"/>
          </a:xfrm>
          <a:prstGeom prst="rect">
            <a:avLst/>
          </a:prstGeom>
        </p:spPr>
        <p:txBody>
          <a:bodyPr vert="horz" lIns="91436" tIns="45718" rIns="91436" bIns="45718" rtlCol="0" anchor="ctr"/>
          <a:lstStyle>
            <a:lvl1pPr algn="l">
              <a:defRPr sz="1200">
                <a:solidFill>
                  <a:schemeClr val="tx2"/>
                </a:solidFill>
              </a:defRPr>
            </a:lvl1pPr>
          </a:lstStyle>
          <a:p>
            <a:endParaRPr lang="en-US" dirty="0"/>
          </a:p>
        </p:txBody>
      </p:sp>
      <p:sp>
        <p:nvSpPr>
          <p:cNvPr id="7" name="Footer Placeholder 6"/>
          <p:cNvSpPr>
            <a:spLocks noGrp="1"/>
          </p:cNvSpPr>
          <p:nvPr>
            <p:ph type="ftr" sz="quarter" idx="3"/>
          </p:nvPr>
        </p:nvSpPr>
        <p:spPr bwMode="black">
          <a:xfrm>
            <a:off x="6324603" y="6356351"/>
            <a:ext cx="5587647" cy="365125"/>
          </a:xfrm>
          <a:prstGeom prst="rect">
            <a:avLst/>
          </a:prstGeom>
        </p:spPr>
        <p:txBody>
          <a:bodyPr lIns="91436" tIns="45718" rIns="91436" bIns="45718" anchor="ctr"/>
          <a:lstStyle>
            <a:lvl1pPr algn="r">
              <a:defRPr sz="1200">
                <a:solidFill>
                  <a:schemeClr val="tx2"/>
                </a:solidFill>
              </a:defRPr>
            </a:lvl1pPr>
          </a:lstStyle>
          <a:p>
            <a:r>
              <a:rPr lang="en-US"/>
              <a:t>CareerForceMN.com</a:t>
            </a:r>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828" r:id="rId4"/>
    <p:sldLayoutId id="2147483793" r:id="rId5"/>
    <p:sldLayoutId id="2147483767" r:id="rId6"/>
    <p:sldLayoutId id="2147483771" r:id="rId7"/>
    <p:sldLayoutId id="2147483772" r:id="rId8"/>
    <p:sldLayoutId id="2147483820" r:id="rId9"/>
    <p:sldLayoutId id="2147483770" r:id="rId10"/>
    <p:sldLayoutId id="2147483807" r:id="rId11"/>
    <p:sldLayoutId id="2147483753" r:id="rId12"/>
    <p:sldLayoutId id="2147483763" r:id="rId13"/>
    <p:sldLayoutId id="2147483797" r:id="rId14"/>
    <p:sldLayoutId id="2147483827" r:id="rId15"/>
    <p:sldLayoutId id="2147483829" r:id="rId16"/>
  </p:sldLayoutIdLst>
  <p:hf sldNum="0" hdr="0" dt="0"/>
  <p:txStyles>
    <p:titleStyle>
      <a:lvl1pPr algn="l" defTabSz="914354" rtl="0" eaLnBrk="1" latinLnBrk="0" hangingPunct="1">
        <a:lnSpc>
          <a:spcPct val="90000"/>
        </a:lnSpc>
        <a:spcBef>
          <a:spcPct val="0"/>
        </a:spcBef>
        <a:buNone/>
        <a:defRPr sz="4400" kern="1200">
          <a:solidFill>
            <a:srgbClr val="005CAB"/>
          </a:solidFill>
          <a:latin typeface="+mj-lt"/>
          <a:ea typeface="+mj-ea"/>
          <a:cs typeface="+mj-cs"/>
        </a:defRPr>
      </a:lvl1pPr>
    </p:titleStyle>
    <p:bodyStyle>
      <a:lvl1pPr marL="228589" indent="-228589" algn="l" defTabSz="914354"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766"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2942"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120"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298"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p:txBody>
          <a:bodyPr/>
          <a:lstStyle/>
          <a:p>
            <a:r>
              <a:rPr lang="en-US" dirty="0"/>
              <a:t>Welcome! Please take a name tent and folder </a:t>
            </a:r>
          </a:p>
        </p:txBody>
      </p:sp>
      <p:sp>
        <p:nvSpPr>
          <p:cNvPr id="8" name="Title 7"/>
          <p:cNvSpPr>
            <a:spLocks noGrp="1"/>
          </p:cNvSpPr>
          <p:nvPr>
            <p:ph type="ctrTitle"/>
          </p:nvPr>
        </p:nvSpPr>
        <p:spPr/>
        <p:txBody>
          <a:bodyPr/>
          <a:lstStyle/>
          <a:p>
            <a:r>
              <a:rPr lang="en-US" dirty="0"/>
              <a:t>Career Exploration</a:t>
            </a:r>
          </a:p>
        </p:txBody>
      </p:sp>
      <p:pic>
        <p:nvPicPr>
          <p:cNvPr id="4" name="Picture Placeholder 3" descr="A close up of a compass pointing toward opportunity&#10;&#10;Description automatically generated">
            <a:extLst>
              <a:ext uri="{FF2B5EF4-FFF2-40B4-BE49-F238E27FC236}">
                <a16:creationId xmlns:a16="http://schemas.microsoft.com/office/drawing/2014/main" id="{45D686F4-BFCB-432C-86C2-100E7BD9DBF8}"/>
              </a:ext>
            </a:extLst>
          </p:cNvPr>
          <p:cNvPicPr>
            <a:picLocks noGrp="1" noChangeAspect="1"/>
          </p:cNvPicPr>
          <p:nvPr>
            <p:ph type="pic" sz="quarter" idx="18"/>
          </p:nvPr>
        </p:nvPicPr>
        <p:blipFill rotWithShape="1">
          <a:blip r:embed="rId2" cstate="print">
            <a:extLst>
              <a:ext uri="{28A0092B-C50C-407E-A947-70E740481C1C}">
                <a14:useLocalDpi xmlns:a14="http://schemas.microsoft.com/office/drawing/2010/main" val="0"/>
              </a:ext>
            </a:extLst>
          </a:blip>
          <a:srcRect l="15765" t="655" r="15765"/>
          <a:stretch/>
        </p:blipFill>
        <p:spPr>
          <a:xfrm>
            <a:off x="-1" y="1843790"/>
            <a:ext cx="4691922" cy="3852472"/>
          </a:xfrm>
        </p:spPr>
      </p:pic>
      <p:sp>
        <p:nvSpPr>
          <p:cNvPr id="6" name="Text Placeholder 4">
            <a:extLst>
              <a:ext uri="{FF2B5EF4-FFF2-40B4-BE49-F238E27FC236}">
                <a16:creationId xmlns:a16="http://schemas.microsoft.com/office/drawing/2014/main" id="{F7B650AB-D54F-4862-8C7D-811DF278CE46}"/>
              </a:ext>
            </a:extLst>
          </p:cNvPr>
          <p:cNvSpPr txBox="1">
            <a:spLocks/>
          </p:cNvSpPr>
          <p:nvPr/>
        </p:nvSpPr>
        <p:spPr bwMode="black">
          <a:xfrm>
            <a:off x="0" y="5876774"/>
            <a:ext cx="12192000" cy="662139"/>
          </a:xfrm>
          <a:prstGeom prst="rect">
            <a:avLst/>
          </a:prstGeom>
        </p:spPr>
        <p:txBody>
          <a:bodyPr vert="horz" lIns="91436" tIns="45718" rIns="91436" bIns="45718" rtlCol="0">
            <a:normAutofit fontScale="47500" lnSpcReduction="20000"/>
          </a:bodyPr>
          <a:lstStyle>
            <a:lvl1pPr marL="0" indent="0" algn="ctr" defTabSz="914354" rtl="0" eaLnBrk="1" latinLnBrk="0" hangingPunct="1">
              <a:lnSpc>
                <a:spcPct val="100000"/>
              </a:lnSpc>
              <a:spcBef>
                <a:spcPts val="1000"/>
              </a:spcBef>
              <a:spcAft>
                <a:spcPts val="1000"/>
              </a:spcAft>
              <a:buClr>
                <a:schemeClr val="accent1"/>
              </a:buClr>
              <a:buFont typeface="Arial" panose="020B0604020202020204" pitchFamily="34" charset="0"/>
              <a:buNone/>
              <a:defRPr sz="2400" kern="1200">
                <a:solidFill>
                  <a:schemeClr val="bg1"/>
                </a:solidFill>
                <a:latin typeface="Arial"/>
                <a:ea typeface="+mn-ea"/>
                <a:cs typeface="+mn-cs"/>
              </a:defRPr>
            </a:lvl1pPr>
            <a:lvl2pPr marL="685766"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2942"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120"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298"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b="1" dirty="0">
                <a:solidFill>
                  <a:schemeClr val="accent1">
                    <a:lumMod val="90000"/>
                    <a:lumOff val="10000"/>
                  </a:schemeClr>
                </a:solidFill>
                <a:latin typeface="Arial" panose="020B0604020202020204" pitchFamily="34" charset="0"/>
                <a:cs typeface="Arial" panose="020B0604020202020204" pitchFamily="34" charset="0"/>
              </a:rPr>
              <a:t>Upon request, the information in this document can be made available in alternative formats for people with disabilities by contacting </a:t>
            </a:r>
            <a:r>
              <a:rPr lang="en-US" b="1" dirty="0">
                <a:solidFill>
                  <a:srgbClr val="C00000"/>
                </a:solidFill>
                <a:latin typeface="Arial" panose="020B0604020202020204" pitchFamily="34" charset="0"/>
                <a:cs typeface="Arial" panose="020B0604020202020204" pitchFamily="34" charset="0"/>
              </a:rPr>
              <a:t>[INSERT PHONE NUMBER]</a:t>
            </a:r>
          </a:p>
          <a:p>
            <a:r>
              <a:rPr lang="en-US" b="1" dirty="0">
                <a:solidFill>
                  <a:schemeClr val="accent1">
                    <a:lumMod val="90000"/>
                    <a:lumOff val="10000"/>
                  </a:schemeClr>
                </a:solidFill>
                <a:latin typeface="Arial" panose="020B0604020202020204" pitchFamily="34" charset="0"/>
                <a:cs typeface="Arial" panose="020B0604020202020204" pitchFamily="34" charset="0"/>
              </a:rPr>
              <a:t>CareerForce is an equal opportunity employer and program provider and a proud partner of the American Job Center Network. </a:t>
            </a:r>
          </a:p>
        </p:txBody>
      </p:sp>
    </p:spTree>
    <p:extLst>
      <p:ext uri="{BB962C8B-B14F-4D97-AF65-F5344CB8AC3E}">
        <p14:creationId xmlns:p14="http://schemas.microsoft.com/office/powerpoint/2010/main" val="347225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7D3F-6377-4F38-A4B5-BE42BDB547F1}"/>
              </a:ext>
            </a:extLst>
          </p:cNvPr>
          <p:cNvSpPr>
            <a:spLocks noGrp="1"/>
          </p:cNvSpPr>
          <p:nvPr>
            <p:ph type="title"/>
          </p:nvPr>
        </p:nvSpPr>
        <p:spPr>
          <a:xfrm>
            <a:off x="167640" y="-1"/>
            <a:ext cx="11186160" cy="1216025"/>
          </a:xfrm>
        </p:spPr>
        <p:txBody>
          <a:bodyPr/>
          <a:lstStyle/>
          <a:p>
            <a:r>
              <a:rPr lang="en-US" dirty="0"/>
              <a:t>Complete Paper Skills Assessment</a:t>
            </a:r>
          </a:p>
        </p:txBody>
      </p:sp>
      <p:pic>
        <p:nvPicPr>
          <p:cNvPr id="4" name="Picture 3">
            <a:extLst>
              <a:ext uri="{FF2B5EF4-FFF2-40B4-BE49-F238E27FC236}">
                <a16:creationId xmlns:a16="http://schemas.microsoft.com/office/drawing/2014/main" id="{992D639C-90CE-4F2D-97BB-6B1C6C4EAA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520" y="1474224"/>
            <a:ext cx="7974960" cy="5383776"/>
          </a:xfrm>
          <a:prstGeom prst="rect">
            <a:avLst/>
          </a:prstGeom>
        </p:spPr>
      </p:pic>
    </p:spTree>
    <p:extLst>
      <p:ext uri="{BB962C8B-B14F-4D97-AF65-F5344CB8AC3E}">
        <p14:creationId xmlns:p14="http://schemas.microsoft.com/office/powerpoint/2010/main" val="33031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7D3F-6377-4F38-A4B5-BE42BDB547F1}"/>
              </a:ext>
            </a:extLst>
          </p:cNvPr>
          <p:cNvSpPr>
            <a:spLocks noGrp="1"/>
          </p:cNvSpPr>
          <p:nvPr>
            <p:ph type="title"/>
          </p:nvPr>
        </p:nvSpPr>
        <p:spPr>
          <a:xfrm>
            <a:off x="167640" y="-1"/>
            <a:ext cx="11186160" cy="1216025"/>
          </a:xfrm>
        </p:spPr>
        <p:txBody>
          <a:bodyPr/>
          <a:lstStyle/>
          <a:p>
            <a:r>
              <a:rPr lang="en-US" dirty="0"/>
              <a:t>Complete Online Interest Assessment</a:t>
            </a:r>
          </a:p>
        </p:txBody>
      </p:sp>
      <p:sp>
        <p:nvSpPr>
          <p:cNvPr id="7" name="Footer Placeholder 6">
            <a:extLst>
              <a:ext uri="{FF2B5EF4-FFF2-40B4-BE49-F238E27FC236}">
                <a16:creationId xmlns:a16="http://schemas.microsoft.com/office/drawing/2014/main" id="{207216B4-D0EF-47EC-AAA2-2FC9145F3CBD}"/>
              </a:ext>
            </a:extLst>
          </p:cNvPr>
          <p:cNvSpPr>
            <a:spLocks noGrp="1"/>
          </p:cNvSpPr>
          <p:nvPr>
            <p:ph type="ftr" sz="quarter" idx="3"/>
          </p:nvPr>
        </p:nvSpPr>
        <p:spPr/>
        <p:txBody>
          <a:bodyPr/>
          <a:lstStyle/>
          <a:p>
            <a:r>
              <a:rPr lang="en-US"/>
              <a:t>CareerForceMN.com</a:t>
            </a:r>
            <a:endParaRPr lang="en-US" dirty="0"/>
          </a:p>
        </p:txBody>
      </p:sp>
      <p:grpSp>
        <p:nvGrpSpPr>
          <p:cNvPr id="10" name="Group 9">
            <a:extLst>
              <a:ext uri="{FF2B5EF4-FFF2-40B4-BE49-F238E27FC236}">
                <a16:creationId xmlns:a16="http://schemas.microsoft.com/office/drawing/2014/main" id="{65B7E452-F2AF-4AA2-B2A0-5C48D9796FDA}"/>
              </a:ext>
            </a:extLst>
          </p:cNvPr>
          <p:cNvGrpSpPr/>
          <p:nvPr/>
        </p:nvGrpSpPr>
        <p:grpSpPr>
          <a:xfrm>
            <a:off x="2118358" y="1490346"/>
            <a:ext cx="7498079" cy="5227955"/>
            <a:chOff x="3403599" y="1279525"/>
            <a:chExt cx="5166360" cy="3129534"/>
          </a:xfrm>
        </p:grpSpPr>
        <p:pic>
          <p:nvPicPr>
            <p:cNvPr id="8" name="Picture 7" descr="laptop.png">
              <a:extLst>
                <a:ext uri="{FF2B5EF4-FFF2-40B4-BE49-F238E27FC236}">
                  <a16:creationId xmlns:a16="http://schemas.microsoft.com/office/drawing/2014/main" id="{ECD3A461-C286-4BD7-AAE9-46C3967D6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599" y="1279525"/>
              <a:ext cx="5166360" cy="3129534"/>
            </a:xfrm>
            <a:prstGeom prst="rect">
              <a:avLst/>
            </a:prstGeom>
          </p:spPr>
        </p:pic>
        <p:pic>
          <p:nvPicPr>
            <p:cNvPr id="9" name="Picture 8" descr="Screen Shot 2020-09-15 at 3.27.26 PM.png">
              <a:extLst>
                <a:ext uri="{FF2B5EF4-FFF2-40B4-BE49-F238E27FC236}">
                  <a16:creationId xmlns:a16="http://schemas.microsoft.com/office/drawing/2014/main" id="{A4CD596D-9AED-418E-A1B3-D277A1735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1115" y="1513822"/>
              <a:ext cx="3456305" cy="2269387"/>
            </a:xfrm>
            <a:prstGeom prst="rect">
              <a:avLst/>
            </a:prstGeom>
          </p:spPr>
        </p:pic>
      </p:grpSp>
    </p:spTree>
    <p:extLst>
      <p:ext uri="{BB962C8B-B14F-4D97-AF65-F5344CB8AC3E}">
        <p14:creationId xmlns:p14="http://schemas.microsoft.com/office/powerpoint/2010/main" val="54566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27F47-4C3B-4595-8E30-0F35BB77E8E2}"/>
              </a:ext>
            </a:extLst>
          </p:cNvPr>
          <p:cNvSpPr>
            <a:spLocks noGrp="1"/>
          </p:cNvSpPr>
          <p:nvPr>
            <p:ph type="title"/>
          </p:nvPr>
        </p:nvSpPr>
        <p:spPr/>
        <p:txBody>
          <a:bodyPr/>
          <a:lstStyle/>
          <a:p>
            <a:r>
              <a:rPr lang="en-US" dirty="0"/>
              <a:t>Understanding Holland’s RIASEC System </a:t>
            </a:r>
          </a:p>
        </p:txBody>
      </p:sp>
      <p:sp>
        <p:nvSpPr>
          <p:cNvPr id="4" name="Footer Placeholder 3">
            <a:extLst>
              <a:ext uri="{FF2B5EF4-FFF2-40B4-BE49-F238E27FC236}">
                <a16:creationId xmlns:a16="http://schemas.microsoft.com/office/drawing/2014/main" id="{26D40F90-8662-4D0E-A3AD-2C46CCF6114D}"/>
              </a:ext>
            </a:extLst>
          </p:cNvPr>
          <p:cNvSpPr>
            <a:spLocks noGrp="1"/>
          </p:cNvSpPr>
          <p:nvPr>
            <p:ph type="ftr" sz="quarter" idx="3"/>
          </p:nvPr>
        </p:nvSpPr>
        <p:spPr/>
        <p:txBody>
          <a:bodyPr/>
          <a:lstStyle/>
          <a:p>
            <a:r>
              <a:rPr lang="en-US"/>
              <a:t>CareerForceMN.com</a:t>
            </a:r>
            <a:endParaRPr lang="en-US" dirty="0"/>
          </a:p>
        </p:txBody>
      </p:sp>
      <p:pic>
        <p:nvPicPr>
          <p:cNvPr id="3" name="Picture 2" descr="Diagram representing RIASEC model - Investigative are the thinkers&#10;Artistic are the creators&#10;Social are the helpers&#10;Enterprising are the persuaders&#10;Conventional are the organizers&#10;Realistic are the do-ers">
            <a:extLst>
              <a:ext uri="{FF2B5EF4-FFF2-40B4-BE49-F238E27FC236}">
                <a16:creationId xmlns:a16="http://schemas.microsoft.com/office/drawing/2014/main" id="{F7EC6C43-9839-4553-9799-68A402C44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487" y="1478280"/>
            <a:ext cx="8469913" cy="5379719"/>
          </a:xfrm>
          <a:prstGeom prst="rect">
            <a:avLst/>
          </a:prstGeom>
        </p:spPr>
      </p:pic>
    </p:spTree>
    <p:extLst>
      <p:ext uri="{BB962C8B-B14F-4D97-AF65-F5344CB8AC3E}">
        <p14:creationId xmlns:p14="http://schemas.microsoft.com/office/powerpoint/2010/main" val="311522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Career planning model&#10;you = purpose, interests, values, skills, personality&#10;world of work = labor market, required skills/training, trends/outlooks, compensation, shifts, location&#10;Those together help determine your decision making, set career goals and create a plan&#10;">
            <a:extLst>
              <a:ext uri="{FF2B5EF4-FFF2-40B4-BE49-F238E27FC236}">
                <a16:creationId xmlns:a16="http://schemas.microsoft.com/office/drawing/2014/main" id="{1CF44CD8-A0C0-4919-A14E-E954E22201C9}"/>
              </a:ext>
            </a:extLst>
          </p:cNvPr>
          <p:cNvSpPr>
            <a:spLocks noGrp="1"/>
          </p:cNvSpPr>
          <p:nvPr>
            <p:ph type="title"/>
          </p:nvPr>
        </p:nvSpPr>
        <p:spPr>
          <a:xfrm>
            <a:off x="838200" y="-1"/>
            <a:ext cx="10515600" cy="1216025"/>
          </a:xfrm>
        </p:spPr>
        <p:txBody>
          <a:bodyPr/>
          <a:lstStyle/>
          <a:p>
            <a:r>
              <a:rPr lang="en-US" dirty="0"/>
              <a:t>Career Planning</a:t>
            </a:r>
          </a:p>
        </p:txBody>
      </p:sp>
      <p:grpSp>
        <p:nvGrpSpPr>
          <p:cNvPr id="33" name="Group 32">
            <a:extLst>
              <a:ext uri="{FF2B5EF4-FFF2-40B4-BE49-F238E27FC236}">
                <a16:creationId xmlns:a16="http://schemas.microsoft.com/office/drawing/2014/main" id="{2B9EC187-A37C-45AE-8F41-8D5E41EED622}"/>
              </a:ext>
            </a:extLst>
          </p:cNvPr>
          <p:cNvGrpSpPr/>
          <p:nvPr/>
        </p:nvGrpSpPr>
        <p:grpSpPr>
          <a:xfrm>
            <a:off x="858169" y="106043"/>
            <a:ext cx="11054081" cy="6817360"/>
            <a:chOff x="2468880" y="2011680"/>
            <a:chExt cx="11054081" cy="6817360"/>
          </a:xfrm>
        </p:grpSpPr>
        <p:sp>
          <p:nvSpPr>
            <p:cNvPr id="12" name="Content Placeholder 5">
              <a:extLst>
                <a:ext uri="{FF2B5EF4-FFF2-40B4-BE49-F238E27FC236}">
                  <a16:creationId xmlns:a16="http://schemas.microsoft.com/office/drawing/2014/main" id="{8294757F-5CBE-456A-8947-B903AAAFC018}"/>
                </a:ext>
              </a:extLst>
            </p:cNvPr>
            <p:cNvSpPr txBox="1">
              <a:spLocks/>
            </p:cNvSpPr>
            <p:nvPr/>
          </p:nvSpPr>
          <p:spPr>
            <a:xfrm>
              <a:off x="3408680" y="2345244"/>
              <a:ext cx="9387840" cy="1107996"/>
            </a:xfrm>
            <a:prstGeom prst="rect">
              <a:avLst/>
            </a:prstGeom>
          </p:spPr>
          <p:txBody>
            <a:bodyPr/>
            <a:lstStyle>
              <a:lvl1pPr marL="228589" indent="-228589" algn="l" defTabSz="914354"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766"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2942"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120"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298" indent="-228589" algn="l" defTabSz="914354"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buFont typeface="Arial" panose="020B0604020202020204" pitchFamily="34" charset="0"/>
                <a:buNone/>
              </a:pPr>
              <a:r>
                <a:rPr lang="en-US">
                  <a:latin typeface="Arial" panose="020B0604020202020204" pitchFamily="34" charset="0"/>
                  <a:cs typeface="Arial" panose="020B0604020202020204" pitchFamily="34" charset="0"/>
                </a:rPr>
                <a:t>		</a:t>
              </a:r>
              <a:r>
                <a:rPr lang="en-US" sz="2640" b="1">
                  <a:solidFill>
                    <a:schemeClr val="tx1"/>
                  </a:solidFill>
                  <a:latin typeface="Arial" panose="020B0604020202020204" pitchFamily="34" charset="0"/>
                  <a:cs typeface="Arial" panose="020B0604020202020204" pitchFamily="34" charset="0"/>
                </a:rPr>
                <a:t>YOU</a:t>
              </a:r>
            </a:p>
            <a:p>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B9D2810-238E-4837-A29B-A5BCDF637176}"/>
                </a:ext>
              </a:extLst>
            </p:cNvPr>
            <p:cNvSpPr/>
            <p:nvPr/>
          </p:nvSpPr>
          <p:spPr>
            <a:xfrm>
              <a:off x="2468880" y="2897818"/>
              <a:ext cx="4488180" cy="3017520"/>
            </a:xfrm>
            <a:prstGeom prst="rect">
              <a:avLst/>
            </a:prstGeom>
            <a:solidFill>
              <a:srgbClr val="005CA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41150"/>
              <a:r>
                <a:rPr lang="en-US" sz="2640" b="1" dirty="0">
                  <a:solidFill>
                    <a:schemeClr val="bg1"/>
                  </a:solidFill>
                  <a:latin typeface="Arial" panose="020B0604020202020204" pitchFamily="34" charset="0"/>
                  <a:cs typeface="Arial" panose="020B0604020202020204" pitchFamily="34" charset="0"/>
                </a:rPr>
                <a:t>Purpose</a:t>
              </a:r>
            </a:p>
            <a:p>
              <a:pPr algn="ctr" defTabSz="1341150"/>
              <a:r>
                <a:rPr lang="en-US" sz="2640" b="1" dirty="0">
                  <a:solidFill>
                    <a:schemeClr val="bg1"/>
                  </a:solidFill>
                  <a:latin typeface="Arial" panose="020B0604020202020204" pitchFamily="34" charset="0"/>
                  <a:cs typeface="Arial" panose="020B0604020202020204" pitchFamily="34" charset="0"/>
                </a:rPr>
                <a:t>Interests</a:t>
              </a:r>
            </a:p>
            <a:p>
              <a:pPr algn="ctr" defTabSz="1341150"/>
              <a:r>
                <a:rPr lang="en-US" sz="2640" b="1" dirty="0">
                  <a:solidFill>
                    <a:schemeClr val="bg1"/>
                  </a:solidFill>
                  <a:latin typeface="Arial" panose="020B0604020202020204" pitchFamily="34" charset="0"/>
                  <a:cs typeface="Arial" panose="020B0604020202020204" pitchFamily="34" charset="0"/>
                </a:rPr>
                <a:t>Values</a:t>
              </a:r>
            </a:p>
            <a:p>
              <a:pPr algn="ctr" defTabSz="1341150"/>
              <a:r>
                <a:rPr lang="en-US" sz="2640" b="1" dirty="0">
                  <a:solidFill>
                    <a:schemeClr val="bg1"/>
                  </a:solidFill>
                  <a:latin typeface="Arial" panose="020B0604020202020204" pitchFamily="34" charset="0"/>
                  <a:cs typeface="Arial" panose="020B0604020202020204" pitchFamily="34" charset="0"/>
                </a:rPr>
                <a:t>Skills</a:t>
              </a:r>
            </a:p>
            <a:p>
              <a:pPr algn="ctr" defTabSz="1341150"/>
              <a:r>
                <a:rPr lang="en-US" sz="2640" b="1" dirty="0">
                  <a:solidFill>
                    <a:schemeClr val="bg1"/>
                  </a:solidFill>
                  <a:latin typeface="Arial" panose="020B0604020202020204" pitchFamily="34" charset="0"/>
                  <a:cs typeface="Arial" panose="020B0604020202020204" pitchFamily="34" charset="0"/>
                </a:rPr>
                <a:t>Personality</a:t>
              </a:r>
            </a:p>
          </p:txBody>
        </p:sp>
        <p:sp>
          <p:nvSpPr>
            <p:cNvPr id="14" name="Rectangle 13">
              <a:extLst>
                <a:ext uri="{FF2B5EF4-FFF2-40B4-BE49-F238E27FC236}">
                  <a16:creationId xmlns:a16="http://schemas.microsoft.com/office/drawing/2014/main" id="{658171D8-1621-4D43-92CA-FD774BF39281}"/>
                </a:ext>
              </a:extLst>
            </p:cNvPr>
            <p:cNvSpPr/>
            <p:nvPr/>
          </p:nvSpPr>
          <p:spPr>
            <a:xfrm>
              <a:off x="8717280" y="2905760"/>
              <a:ext cx="4274820" cy="3017520"/>
            </a:xfrm>
            <a:prstGeom prst="rect">
              <a:avLst/>
            </a:prstGeom>
            <a:solidFill>
              <a:srgbClr val="005CA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41150"/>
              <a:endParaRPr lang="en-US" sz="2640" b="1" dirty="0">
                <a:solidFill>
                  <a:prstClr val="white"/>
                </a:solidFill>
                <a:latin typeface="Arial" panose="020B0604020202020204" pitchFamily="34" charset="0"/>
                <a:cs typeface="Arial" panose="020B0604020202020204" pitchFamily="34" charset="0"/>
              </a:endParaRPr>
            </a:p>
            <a:p>
              <a:pPr algn="ctr" defTabSz="1341150"/>
              <a:r>
                <a:rPr lang="en-US" sz="2640" b="1" dirty="0">
                  <a:solidFill>
                    <a:schemeClr val="bg1"/>
                  </a:solidFill>
                  <a:latin typeface="Arial" panose="020B0604020202020204" pitchFamily="34" charset="0"/>
                  <a:cs typeface="Arial" panose="020B0604020202020204" pitchFamily="34" charset="0"/>
                </a:rPr>
                <a:t>Labor Market</a:t>
              </a:r>
            </a:p>
            <a:p>
              <a:pPr algn="ctr" defTabSz="1341150"/>
              <a:r>
                <a:rPr lang="en-US" sz="2640" b="1" dirty="0">
                  <a:solidFill>
                    <a:schemeClr val="bg1"/>
                  </a:solidFill>
                  <a:latin typeface="Arial" panose="020B0604020202020204" pitchFamily="34" charset="0"/>
                  <a:cs typeface="Arial" panose="020B0604020202020204" pitchFamily="34" charset="0"/>
                </a:rPr>
                <a:t>Required skills/training</a:t>
              </a:r>
            </a:p>
            <a:p>
              <a:pPr algn="ctr" defTabSz="1341150"/>
              <a:r>
                <a:rPr lang="en-US" sz="2640" b="1" dirty="0">
                  <a:solidFill>
                    <a:schemeClr val="bg1"/>
                  </a:solidFill>
                  <a:latin typeface="Arial" panose="020B0604020202020204" pitchFamily="34" charset="0"/>
                  <a:cs typeface="Arial" panose="020B0604020202020204" pitchFamily="34" charset="0"/>
                </a:rPr>
                <a:t>Trends/Outlook</a:t>
              </a:r>
            </a:p>
            <a:p>
              <a:pPr algn="ctr" defTabSz="1341150"/>
              <a:r>
                <a:rPr lang="en-US" sz="2640" b="1" dirty="0">
                  <a:solidFill>
                    <a:schemeClr val="bg1"/>
                  </a:solidFill>
                  <a:latin typeface="Arial" panose="020B0604020202020204" pitchFamily="34" charset="0"/>
                  <a:cs typeface="Arial" panose="020B0604020202020204" pitchFamily="34" charset="0"/>
                </a:rPr>
                <a:t>Compensation</a:t>
              </a:r>
            </a:p>
            <a:p>
              <a:pPr algn="ctr" defTabSz="1341150"/>
              <a:r>
                <a:rPr lang="en-US" sz="2640" b="1" dirty="0">
                  <a:solidFill>
                    <a:schemeClr val="bg1"/>
                  </a:solidFill>
                  <a:latin typeface="Arial" panose="020B0604020202020204" pitchFamily="34" charset="0"/>
                  <a:cs typeface="Arial" panose="020B0604020202020204" pitchFamily="34" charset="0"/>
                </a:rPr>
                <a:t>Shifts</a:t>
              </a:r>
            </a:p>
            <a:p>
              <a:pPr algn="ctr" defTabSz="1341150"/>
              <a:r>
                <a:rPr lang="en-US" sz="2640" b="1" dirty="0">
                  <a:solidFill>
                    <a:schemeClr val="bg1"/>
                  </a:solidFill>
                  <a:latin typeface="Arial" panose="020B0604020202020204" pitchFamily="34" charset="0"/>
                  <a:cs typeface="Arial" panose="020B0604020202020204" pitchFamily="34" charset="0"/>
                </a:rPr>
                <a:t>Location</a:t>
              </a:r>
            </a:p>
            <a:p>
              <a:pPr algn="ctr" defTabSz="1341150"/>
              <a:endParaRPr lang="en-US" sz="2640" dirty="0">
                <a:solidFill>
                  <a:prstClr val="white"/>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25005D-BFE0-4051-8A75-BC8967B6DA48}"/>
                </a:ext>
              </a:extLst>
            </p:cNvPr>
            <p:cNvSpPr txBox="1"/>
            <p:nvPr/>
          </p:nvSpPr>
          <p:spPr>
            <a:xfrm>
              <a:off x="8829040" y="2235200"/>
              <a:ext cx="3195105" cy="498598"/>
            </a:xfrm>
            <a:prstGeom prst="rect">
              <a:avLst/>
            </a:prstGeom>
            <a:noFill/>
          </p:spPr>
          <p:txBody>
            <a:bodyPr wrap="none" rtlCol="0">
              <a:spAutoFit/>
            </a:bodyPr>
            <a:lstStyle/>
            <a:p>
              <a:pPr defTabSz="1341150"/>
              <a:r>
                <a:rPr lang="en-US" sz="2640" b="1" dirty="0">
                  <a:solidFill>
                    <a:prstClr val="black"/>
                  </a:solidFill>
                  <a:latin typeface="Arial" panose="020B0604020202020204" pitchFamily="34" charset="0"/>
                  <a:cs typeface="Arial" panose="020B0604020202020204" pitchFamily="34" charset="0"/>
                </a:rPr>
                <a:t>WORLD OF WORK</a:t>
              </a:r>
            </a:p>
          </p:txBody>
        </p:sp>
        <p:cxnSp>
          <p:nvCxnSpPr>
            <p:cNvPr id="16" name="Straight Connector 15">
              <a:extLst>
                <a:ext uri="{FF2B5EF4-FFF2-40B4-BE49-F238E27FC236}">
                  <a16:creationId xmlns:a16="http://schemas.microsoft.com/office/drawing/2014/main" id="{2D186E03-8FA5-4FD8-A7E3-3A0655C6945D}"/>
                </a:ext>
              </a:extLst>
            </p:cNvPr>
            <p:cNvCxnSpPr>
              <a:stCxn id="13" idx="2"/>
            </p:cNvCxnSpPr>
            <p:nvPr/>
          </p:nvCxnSpPr>
          <p:spPr>
            <a:xfrm>
              <a:off x="4696544" y="5915338"/>
              <a:ext cx="361379" cy="7823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DCC7B2-E43F-4DBF-ABA8-768840830BC4}"/>
                </a:ext>
              </a:extLst>
            </p:cNvPr>
            <p:cNvCxnSpPr/>
            <p:nvPr/>
          </p:nvCxnSpPr>
          <p:spPr>
            <a:xfrm>
              <a:off x="5029200" y="6705600"/>
              <a:ext cx="670560" cy="232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9AF9D69-B212-4E76-A5E5-C133449248C4}"/>
                </a:ext>
              </a:extLst>
            </p:cNvPr>
            <p:cNvSpPr/>
            <p:nvPr/>
          </p:nvSpPr>
          <p:spPr>
            <a:xfrm>
              <a:off x="5699760" y="6258560"/>
              <a:ext cx="4246880" cy="782320"/>
            </a:xfrm>
            <a:prstGeom prst="rect">
              <a:avLst/>
            </a:prstGeom>
            <a:solidFill>
              <a:srgbClr val="3FA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41150"/>
              <a:r>
                <a:rPr lang="en-US" sz="2640" b="1" dirty="0">
                  <a:solidFill>
                    <a:schemeClr val="bg1"/>
                  </a:solidFill>
                  <a:latin typeface="Arial" panose="020B0604020202020204" pitchFamily="34" charset="0"/>
                  <a:cs typeface="Arial" panose="020B0604020202020204" pitchFamily="34" charset="0"/>
                </a:rPr>
                <a:t>Decision Making </a:t>
              </a:r>
            </a:p>
          </p:txBody>
        </p:sp>
        <p:cxnSp>
          <p:nvCxnSpPr>
            <p:cNvPr id="19" name="Straight Connector 18">
              <a:extLst>
                <a:ext uri="{FF2B5EF4-FFF2-40B4-BE49-F238E27FC236}">
                  <a16:creationId xmlns:a16="http://schemas.microsoft.com/office/drawing/2014/main" id="{EA6A5A56-29CD-4F7F-B154-F1C95CD680F3}"/>
                </a:ext>
              </a:extLst>
            </p:cNvPr>
            <p:cNvCxnSpPr>
              <a:stCxn id="14" idx="2"/>
            </p:cNvCxnSpPr>
            <p:nvPr/>
          </p:nvCxnSpPr>
          <p:spPr>
            <a:xfrm flipH="1">
              <a:off x="10504646" y="5923280"/>
              <a:ext cx="366713" cy="7823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C9680EB-F4C4-426B-9693-950CD418404B}"/>
                </a:ext>
              </a:extLst>
            </p:cNvPr>
            <p:cNvCxnSpPr/>
            <p:nvPr/>
          </p:nvCxnSpPr>
          <p:spPr>
            <a:xfrm flipH="1" flipV="1">
              <a:off x="10023276" y="6646228"/>
              <a:ext cx="482165" cy="5820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A9A8D82-C51A-4692-A6DB-F4FEEA3CC0D4}"/>
                </a:ext>
              </a:extLst>
            </p:cNvPr>
            <p:cNvCxnSpPr/>
            <p:nvPr/>
          </p:nvCxnSpPr>
          <p:spPr>
            <a:xfrm rot="5400000">
              <a:off x="7669662" y="7207356"/>
              <a:ext cx="335280" cy="232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855429D-12E0-41AC-9544-C8E60190A8C7}"/>
                </a:ext>
              </a:extLst>
            </p:cNvPr>
            <p:cNvSpPr/>
            <p:nvPr/>
          </p:nvSpPr>
          <p:spPr>
            <a:xfrm>
              <a:off x="5588000" y="7376160"/>
              <a:ext cx="4470400" cy="558800"/>
            </a:xfrm>
            <a:prstGeom prst="rect">
              <a:avLst/>
            </a:prstGeom>
            <a:solidFill>
              <a:srgbClr val="3FA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41150"/>
              <a:r>
                <a:rPr lang="en-US" sz="2640" b="1" dirty="0">
                  <a:solidFill>
                    <a:schemeClr val="bg1"/>
                  </a:solidFill>
                  <a:latin typeface="Arial" panose="020B0604020202020204" pitchFamily="34" charset="0"/>
                  <a:cs typeface="Arial" panose="020B0604020202020204" pitchFamily="34" charset="0"/>
                </a:rPr>
                <a:t>Set Career Goals</a:t>
              </a:r>
            </a:p>
          </p:txBody>
        </p:sp>
        <p:sp>
          <p:nvSpPr>
            <p:cNvPr id="23" name="Rectangle 22">
              <a:extLst>
                <a:ext uri="{FF2B5EF4-FFF2-40B4-BE49-F238E27FC236}">
                  <a16:creationId xmlns:a16="http://schemas.microsoft.com/office/drawing/2014/main" id="{63FF5180-5C4E-4B2C-B033-9D795A5414A5}"/>
                </a:ext>
              </a:extLst>
            </p:cNvPr>
            <p:cNvSpPr/>
            <p:nvPr/>
          </p:nvSpPr>
          <p:spPr>
            <a:xfrm>
              <a:off x="5588000" y="8158480"/>
              <a:ext cx="4470400" cy="670560"/>
            </a:xfrm>
            <a:prstGeom prst="rect">
              <a:avLst/>
            </a:prstGeom>
            <a:solidFill>
              <a:srgbClr val="3FA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41150"/>
              <a:r>
                <a:rPr lang="en-US" sz="2640" b="1" dirty="0">
                  <a:solidFill>
                    <a:schemeClr val="bg1"/>
                  </a:solidFill>
                  <a:latin typeface="Arial" panose="020B0604020202020204" pitchFamily="34" charset="0"/>
                  <a:cs typeface="Arial" panose="020B0604020202020204" pitchFamily="34" charset="0"/>
                </a:rPr>
                <a:t>Create Plan</a:t>
              </a:r>
            </a:p>
          </p:txBody>
        </p:sp>
        <p:cxnSp>
          <p:nvCxnSpPr>
            <p:cNvPr id="24" name="Straight Arrow Connector 23">
              <a:extLst>
                <a:ext uri="{FF2B5EF4-FFF2-40B4-BE49-F238E27FC236}">
                  <a16:creationId xmlns:a16="http://schemas.microsoft.com/office/drawing/2014/main" id="{AF1E8189-297E-49C8-A65C-C56C6A7B6988}"/>
                </a:ext>
              </a:extLst>
            </p:cNvPr>
            <p:cNvCxnSpPr>
              <a:stCxn id="23" idx="3"/>
            </p:cNvCxnSpPr>
            <p:nvPr/>
          </p:nvCxnSpPr>
          <p:spPr>
            <a:xfrm>
              <a:off x="10042860" y="8493760"/>
              <a:ext cx="341884" cy="232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DC35043-54FD-491A-9687-40006BC61015}"/>
                </a:ext>
              </a:extLst>
            </p:cNvPr>
            <p:cNvSpPr txBox="1"/>
            <p:nvPr/>
          </p:nvSpPr>
          <p:spPr>
            <a:xfrm>
              <a:off x="10393680" y="8158480"/>
              <a:ext cx="2215671" cy="498598"/>
            </a:xfrm>
            <a:prstGeom prst="rect">
              <a:avLst/>
            </a:prstGeom>
            <a:noFill/>
          </p:spPr>
          <p:txBody>
            <a:bodyPr wrap="none" rtlCol="0">
              <a:spAutoFit/>
            </a:bodyPr>
            <a:lstStyle/>
            <a:p>
              <a:pPr defTabSz="1341150"/>
              <a:r>
                <a:rPr lang="en-US" sz="2640" b="1" dirty="0">
                  <a:solidFill>
                    <a:prstClr val="black"/>
                  </a:solidFill>
                  <a:latin typeface="Arial" panose="020B0604020202020204" pitchFamily="34" charset="0"/>
                  <a:cs typeface="Arial" panose="020B0604020202020204" pitchFamily="34" charset="0"/>
                </a:rPr>
                <a:t>Employment</a:t>
              </a:r>
            </a:p>
          </p:txBody>
        </p:sp>
        <p:cxnSp>
          <p:nvCxnSpPr>
            <p:cNvPr id="26" name="Straight Arrow Connector 25">
              <a:extLst>
                <a:ext uri="{FF2B5EF4-FFF2-40B4-BE49-F238E27FC236}">
                  <a16:creationId xmlns:a16="http://schemas.microsoft.com/office/drawing/2014/main" id="{2D2C9143-716C-4511-869B-1C581691736B}"/>
                </a:ext>
              </a:extLst>
            </p:cNvPr>
            <p:cNvCxnSpPr>
              <a:stCxn id="23" idx="1"/>
            </p:cNvCxnSpPr>
            <p:nvPr/>
          </p:nvCxnSpPr>
          <p:spPr>
            <a:xfrm flipH="1">
              <a:off x="5261658" y="8493760"/>
              <a:ext cx="341882" cy="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86B19E2-AA33-4A7A-A8EE-87899CE7E4F9}"/>
                </a:ext>
              </a:extLst>
            </p:cNvPr>
            <p:cNvSpPr txBox="1"/>
            <p:nvPr/>
          </p:nvSpPr>
          <p:spPr>
            <a:xfrm>
              <a:off x="2905761" y="8158480"/>
              <a:ext cx="2028697" cy="498598"/>
            </a:xfrm>
            <a:prstGeom prst="rect">
              <a:avLst/>
            </a:prstGeom>
            <a:noFill/>
          </p:spPr>
          <p:txBody>
            <a:bodyPr wrap="none" rtlCol="0">
              <a:spAutoFit/>
            </a:bodyPr>
            <a:lstStyle/>
            <a:p>
              <a:pPr defTabSz="1341150"/>
              <a:r>
                <a:rPr lang="en-US" sz="2640" b="1" dirty="0">
                  <a:solidFill>
                    <a:prstClr val="black"/>
                  </a:solidFill>
                  <a:latin typeface="Arial" panose="020B0604020202020204" pitchFamily="34" charset="0"/>
                  <a:cs typeface="Arial" panose="020B0604020202020204" pitchFamily="34" charset="0"/>
                </a:rPr>
                <a:t>Ed/Training</a:t>
              </a:r>
            </a:p>
          </p:txBody>
        </p:sp>
        <p:cxnSp>
          <p:nvCxnSpPr>
            <p:cNvPr id="28" name="Straight Connector 27">
              <a:extLst>
                <a:ext uri="{FF2B5EF4-FFF2-40B4-BE49-F238E27FC236}">
                  <a16:creationId xmlns:a16="http://schemas.microsoft.com/office/drawing/2014/main" id="{C8B6BE76-3D75-4BA4-8F2D-7ECB64850B03}"/>
                </a:ext>
              </a:extLst>
            </p:cNvPr>
            <p:cNvCxnSpPr/>
            <p:nvPr/>
          </p:nvCxnSpPr>
          <p:spPr>
            <a:xfrm rot="5400000" flipH="1" flipV="1">
              <a:off x="10258259" y="5276382"/>
              <a:ext cx="6529403" cy="0"/>
            </a:xfrm>
            <a:prstGeom prst="line">
              <a:avLst/>
            </a:prstGeom>
            <a:ln w="76200">
              <a:solidFill>
                <a:schemeClr val="accent3">
                  <a:lumMod val="60000"/>
                  <a:lumOff val="40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23A343-6573-40F1-AF3F-328B68F9A246}"/>
                </a:ext>
              </a:extLst>
            </p:cNvPr>
            <p:cNvCxnSpPr/>
            <p:nvPr/>
          </p:nvCxnSpPr>
          <p:spPr>
            <a:xfrm rot="10800000">
              <a:off x="5252720" y="2011680"/>
              <a:ext cx="8270240" cy="0"/>
            </a:xfrm>
            <a:prstGeom prst="line">
              <a:avLst/>
            </a:prstGeom>
            <a:ln w="76200">
              <a:solidFill>
                <a:schemeClr val="accent3">
                  <a:lumMod val="60000"/>
                  <a:lumOff val="40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0" name="Notched Right Arrow 72">
              <a:extLst>
                <a:ext uri="{FF2B5EF4-FFF2-40B4-BE49-F238E27FC236}">
                  <a16:creationId xmlns:a16="http://schemas.microsoft.com/office/drawing/2014/main" id="{AE95BA43-5592-4275-9818-C9CA8AB24CA5}"/>
                </a:ext>
              </a:extLst>
            </p:cNvPr>
            <p:cNvSpPr/>
            <p:nvPr/>
          </p:nvSpPr>
          <p:spPr>
            <a:xfrm>
              <a:off x="7152640" y="4135120"/>
              <a:ext cx="1452880" cy="67056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41150"/>
              <a:endParaRPr lang="en-US" sz="2640" dirty="0">
                <a:solidFill>
                  <a:prstClr val="white"/>
                </a:solidFill>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152181CB-397A-4F9B-831E-9939123B5674}"/>
                </a:ext>
              </a:extLst>
            </p:cNvPr>
            <p:cNvCxnSpPr/>
            <p:nvPr/>
          </p:nvCxnSpPr>
          <p:spPr>
            <a:xfrm>
              <a:off x="12852400" y="8493760"/>
              <a:ext cx="558800" cy="2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5C4A1F0-CE39-47CF-936B-1E6D1D33CD3C}"/>
                </a:ext>
              </a:extLst>
            </p:cNvPr>
            <p:cNvCxnSpPr/>
            <p:nvPr/>
          </p:nvCxnSpPr>
          <p:spPr>
            <a:xfrm rot="5400000">
              <a:off x="5085080" y="2291080"/>
              <a:ext cx="335280" cy="2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18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34C6F91-C7F8-48E0-83BB-EB95F9E16783}"/>
              </a:ext>
            </a:extLst>
          </p:cNvPr>
          <p:cNvSpPr>
            <a:spLocks noGrp="1"/>
          </p:cNvSpPr>
          <p:nvPr>
            <p:ph type="ftr" sz="quarter" idx="3"/>
          </p:nvPr>
        </p:nvSpPr>
        <p:spPr/>
        <p:txBody>
          <a:bodyPr/>
          <a:lstStyle/>
          <a:p>
            <a:r>
              <a:rPr lang="en-US"/>
              <a:t>CareerForceMN.com</a:t>
            </a:r>
            <a:endParaRPr lang="en-US" dirty="0"/>
          </a:p>
        </p:txBody>
      </p:sp>
      <p:sp>
        <p:nvSpPr>
          <p:cNvPr id="8" name="Title 7">
            <a:extLst>
              <a:ext uri="{FF2B5EF4-FFF2-40B4-BE49-F238E27FC236}">
                <a16:creationId xmlns:a16="http://schemas.microsoft.com/office/drawing/2014/main" id="{E43D8062-9F7F-48E9-A549-CD8079D17B32}"/>
              </a:ext>
            </a:extLst>
          </p:cNvPr>
          <p:cNvSpPr txBox="1">
            <a:spLocks/>
          </p:cNvSpPr>
          <p:nvPr/>
        </p:nvSpPr>
        <p:spPr bwMode="white">
          <a:xfrm>
            <a:off x="838200" y="-1"/>
            <a:ext cx="10652760" cy="1216025"/>
          </a:xfrm>
          <a:prstGeom prst="rect">
            <a:avLst/>
          </a:prstGeom>
          <a:noFill/>
        </p:spPr>
        <p:txBody>
          <a:bodyPr vert="horz" lIns="0" tIns="45718" rIns="0" bIns="45718" rtlCol="0" anchor="ctr">
            <a:normAutofit/>
          </a:bodyPr>
          <a:lstStyle>
            <a:lvl1pPr algn="r" defTabSz="914354" rtl="0" eaLnBrk="1" latinLnBrk="0" hangingPunct="1">
              <a:lnSpc>
                <a:spcPct val="90000"/>
              </a:lnSpc>
              <a:spcBef>
                <a:spcPct val="0"/>
              </a:spcBef>
              <a:buNone/>
              <a:defRPr sz="3600" kern="1200">
                <a:solidFill>
                  <a:schemeClr val="bg1"/>
                </a:solidFill>
                <a:latin typeface="+mj-lt"/>
                <a:ea typeface="+mj-ea"/>
                <a:cs typeface="+mj-cs"/>
              </a:defRPr>
            </a:lvl1pPr>
          </a:lstStyle>
          <a:p>
            <a:r>
              <a:rPr lang="en-US" dirty="0"/>
              <a:t>Have a Written Plan using SMART Goals</a:t>
            </a:r>
          </a:p>
        </p:txBody>
      </p:sp>
      <p:sp>
        <p:nvSpPr>
          <p:cNvPr id="9" name="Text Placeholder 11">
            <a:extLst>
              <a:ext uri="{FF2B5EF4-FFF2-40B4-BE49-F238E27FC236}">
                <a16:creationId xmlns:a16="http://schemas.microsoft.com/office/drawing/2014/main" id="{57260926-CA5A-4902-8A88-5AFF7EA769BC}"/>
              </a:ext>
            </a:extLst>
          </p:cNvPr>
          <p:cNvSpPr txBox="1">
            <a:spLocks/>
          </p:cNvSpPr>
          <p:nvPr/>
        </p:nvSpPr>
        <p:spPr bwMode="black">
          <a:xfrm>
            <a:off x="7574280" y="2008787"/>
            <a:ext cx="2866328" cy="3951040"/>
          </a:xfrm>
          <a:prstGeom prst="rect">
            <a:avLst/>
          </a:prstGeom>
          <a:noFill/>
        </p:spPr>
        <p:txBody>
          <a:bodyPr vert="horz" lIns="91436" tIns="45718" rIns="91436" bIns="45718" rtlCol="0" anchor="ctr">
            <a:noAutofit/>
          </a:bodyPr>
          <a:lstStyle>
            <a:lvl1pPr marL="0" indent="0" algn="l" defTabSz="914354" rtl="0" eaLnBrk="1" latinLnBrk="0" hangingPunct="1">
              <a:lnSpc>
                <a:spcPct val="100000"/>
              </a:lnSpc>
              <a:spcBef>
                <a:spcPts val="0"/>
              </a:spcBef>
              <a:spcAft>
                <a:spcPts val="1000"/>
              </a:spcAft>
              <a:buClr>
                <a:schemeClr val="accent1"/>
              </a:buClr>
              <a:buFont typeface="Arial" panose="020B0604020202020204" pitchFamily="34" charset="0"/>
              <a:buNone/>
              <a:defRPr sz="1900" kern="1200">
                <a:solidFill>
                  <a:schemeClr val="tx2"/>
                </a:solidFill>
                <a:latin typeface="+mn-lt"/>
                <a:ea typeface="+mn-ea"/>
                <a:cs typeface="+mn-cs"/>
              </a:defRPr>
            </a:lvl1pPr>
            <a:lvl2pPr marL="457178" indent="0" algn="l" defTabSz="914354" rtl="0" eaLnBrk="1" latinLnBrk="0" hangingPunct="1">
              <a:lnSpc>
                <a:spcPct val="100000"/>
              </a:lnSpc>
              <a:spcBef>
                <a:spcPts val="500"/>
              </a:spcBef>
              <a:spcAft>
                <a:spcPts val="1000"/>
              </a:spcAft>
              <a:buClr>
                <a:schemeClr val="accent1"/>
              </a:buClr>
              <a:buFont typeface="Arial" panose="020B0604020202020204" pitchFamily="34" charset="0"/>
              <a:buNone/>
              <a:defRPr sz="1900" kern="1200">
                <a:solidFill>
                  <a:schemeClr val="tx2"/>
                </a:solidFill>
                <a:latin typeface="+mn-lt"/>
                <a:ea typeface="+mn-ea"/>
                <a:cs typeface="+mn-cs"/>
              </a:defRPr>
            </a:lvl2pPr>
            <a:lvl3pPr marL="914354" indent="0" algn="l" defTabSz="914354" rtl="0" eaLnBrk="1" latinLnBrk="0" hangingPunct="1">
              <a:lnSpc>
                <a:spcPct val="100000"/>
              </a:lnSpc>
              <a:spcBef>
                <a:spcPts val="500"/>
              </a:spcBef>
              <a:spcAft>
                <a:spcPts val="1000"/>
              </a:spcAft>
              <a:buClr>
                <a:schemeClr val="accent1"/>
              </a:buClr>
              <a:buFont typeface="Arial" panose="020B0604020202020204" pitchFamily="34" charset="0"/>
              <a:buNone/>
              <a:defRPr sz="1900" kern="1200">
                <a:solidFill>
                  <a:schemeClr val="tx2"/>
                </a:solidFill>
                <a:latin typeface="+mn-lt"/>
                <a:ea typeface="+mn-ea"/>
                <a:cs typeface="+mn-cs"/>
              </a:defRPr>
            </a:lvl3pPr>
            <a:lvl4pPr marL="1371532" indent="0" algn="l" defTabSz="914354" rtl="0" eaLnBrk="1" latinLnBrk="0" hangingPunct="1">
              <a:lnSpc>
                <a:spcPct val="100000"/>
              </a:lnSpc>
              <a:spcBef>
                <a:spcPts val="500"/>
              </a:spcBef>
              <a:spcAft>
                <a:spcPts val="1000"/>
              </a:spcAft>
              <a:buClr>
                <a:schemeClr val="accent1"/>
              </a:buClr>
              <a:buFont typeface="Arial" panose="020B0604020202020204" pitchFamily="34" charset="0"/>
              <a:buNone/>
              <a:defRPr sz="1900" kern="1200">
                <a:solidFill>
                  <a:schemeClr val="tx2"/>
                </a:solidFill>
                <a:latin typeface="+mn-lt"/>
                <a:ea typeface="+mn-ea"/>
                <a:cs typeface="+mn-cs"/>
              </a:defRPr>
            </a:lvl4pPr>
            <a:lvl5pPr marL="1828709" indent="0" algn="l" defTabSz="914354" rtl="0" eaLnBrk="1" latinLnBrk="0" hangingPunct="1">
              <a:lnSpc>
                <a:spcPct val="100000"/>
              </a:lnSpc>
              <a:spcBef>
                <a:spcPts val="500"/>
              </a:spcBef>
              <a:spcAft>
                <a:spcPts val="1000"/>
              </a:spcAft>
              <a:buClr>
                <a:schemeClr val="accent1"/>
              </a:buClr>
              <a:buFont typeface="Arial" panose="020B0604020202020204" pitchFamily="34" charset="0"/>
              <a:buNone/>
              <a:defRPr sz="1900"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a:solidFill>
                  <a:srgbClr val="005CAB"/>
                </a:solidFill>
              </a:rPr>
              <a:t>SMART Goals</a:t>
            </a:r>
          </a:p>
          <a:p>
            <a:r>
              <a:rPr lang="en-US" sz="3200">
                <a:solidFill>
                  <a:srgbClr val="005CAB"/>
                </a:solidFill>
              </a:rPr>
              <a:t>  </a:t>
            </a:r>
            <a:r>
              <a:rPr lang="en-US" sz="3200" u="sng">
                <a:solidFill>
                  <a:srgbClr val="005CAB"/>
                </a:solidFill>
              </a:rPr>
              <a:t>S</a:t>
            </a:r>
            <a:r>
              <a:rPr lang="en-US" sz="3200">
                <a:solidFill>
                  <a:srgbClr val="005CAB"/>
                </a:solidFill>
              </a:rPr>
              <a:t>pecific</a:t>
            </a:r>
          </a:p>
          <a:p>
            <a:r>
              <a:rPr lang="en-US" sz="3200">
                <a:solidFill>
                  <a:srgbClr val="005CAB"/>
                </a:solidFill>
              </a:rPr>
              <a:t>  </a:t>
            </a:r>
            <a:r>
              <a:rPr lang="en-US" sz="3200" u="sng">
                <a:solidFill>
                  <a:srgbClr val="005CAB"/>
                </a:solidFill>
              </a:rPr>
              <a:t>M</a:t>
            </a:r>
            <a:r>
              <a:rPr lang="en-US" sz="3200">
                <a:solidFill>
                  <a:srgbClr val="005CAB"/>
                </a:solidFill>
              </a:rPr>
              <a:t>easurable</a:t>
            </a:r>
          </a:p>
          <a:p>
            <a:r>
              <a:rPr lang="en-US" sz="3200">
                <a:solidFill>
                  <a:srgbClr val="005CAB"/>
                </a:solidFill>
              </a:rPr>
              <a:t>  </a:t>
            </a:r>
            <a:r>
              <a:rPr lang="en-US" sz="3200" u="sng">
                <a:solidFill>
                  <a:srgbClr val="005CAB"/>
                </a:solidFill>
              </a:rPr>
              <a:t>A</a:t>
            </a:r>
            <a:r>
              <a:rPr lang="en-US" sz="3200">
                <a:solidFill>
                  <a:srgbClr val="005CAB"/>
                </a:solidFill>
              </a:rPr>
              <a:t>ttainable</a:t>
            </a:r>
          </a:p>
          <a:p>
            <a:r>
              <a:rPr lang="en-US" sz="3200">
                <a:solidFill>
                  <a:srgbClr val="005CAB"/>
                </a:solidFill>
              </a:rPr>
              <a:t>  </a:t>
            </a:r>
            <a:r>
              <a:rPr lang="en-US" sz="3200" u="sng">
                <a:solidFill>
                  <a:srgbClr val="005CAB"/>
                </a:solidFill>
              </a:rPr>
              <a:t>R</a:t>
            </a:r>
            <a:r>
              <a:rPr lang="en-US" sz="3200">
                <a:solidFill>
                  <a:srgbClr val="005CAB"/>
                </a:solidFill>
              </a:rPr>
              <a:t>elevant</a:t>
            </a:r>
          </a:p>
          <a:p>
            <a:r>
              <a:rPr lang="en-US" sz="3200">
                <a:solidFill>
                  <a:srgbClr val="005CAB"/>
                </a:solidFill>
              </a:rPr>
              <a:t>  </a:t>
            </a:r>
            <a:r>
              <a:rPr lang="en-US" sz="3200" u="sng">
                <a:solidFill>
                  <a:srgbClr val="005CAB"/>
                </a:solidFill>
              </a:rPr>
              <a:t>T</a:t>
            </a:r>
            <a:r>
              <a:rPr lang="en-US" sz="3200">
                <a:solidFill>
                  <a:srgbClr val="005CAB"/>
                </a:solidFill>
              </a:rPr>
              <a:t>imely</a:t>
            </a:r>
          </a:p>
          <a:p>
            <a:endParaRPr lang="en-US" dirty="0"/>
          </a:p>
        </p:txBody>
      </p:sp>
      <p:pic>
        <p:nvPicPr>
          <p:cNvPr id="10" name="Picture 9" descr="A close up of a piece of paper&#10;&#10;Description automatically generated">
            <a:extLst>
              <a:ext uri="{FF2B5EF4-FFF2-40B4-BE49-F238E27FC236}">
                <a16:creationId xmlns:a16="http://schemas.microsoft.com/office/drawing/2014/main" id="{212EB8D1-A250-4370-AD7B-D7B8347C8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 y="1779637"/>
            <a:ext cx="6570245" cy="4378452"/>
          </a:xfrm>
          <a:prstGeom prst="rect">
            <a:avLst/>
          </a:prstGeom>
        </p:spPr>
      </p:pic>
    </p:spTree>
    <p:extLst>
      <p:ext uri="{BB962C8B-B14F-4D97-AF65-F5344CB8AC3E}">
        <p14:creationId xmlns:p14="http://schemas.microsoft.com/office/powerpoint/2010/main" val="125307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369F-83BB-4713-8E54-38381529018D}"/>
              </a:ext>
            </a:extLst>
          </p:cNvPr>
          <p:cNvSpPr>
            <a:spLocks noGrp="1"/>
          </p:cNvSpPr>
          <p:nvPr>
            <p:ph type="title"/>
          </p:nvPr>
        </p:nvSpPr>
        <p:spPr>
          <a:xfrm>
            <a:off x="1351877" y="1636627"/>
            <a:ext cx="9488245" cy="2219093"/>
          </a:xfrm>
        </p:spPr>
        <p:txBody>
          <a:bodyPr/>
          <a:lstStyle/>
          <a:p>
            <a:r>
              <a:rPr lang="en-US" sz="6600" b="1" dirty="0">
                <a:solidFill>
                  <a:srgbClr val="005CAB"/>
                </a:solidFill>
              </a:rPr>
              <a:t>Questions? </a:t>
            </a:r>
          </a:p>
        </p:txBody>
      </p:sp>
      <p:sp>
        <p:nvSpPr>
          <p:cNvPr id="4" name="Footer Placeholder 3">
            <a:extLst>
              <a:ext uri="{FF2B5EF4-FFF2-40B4-BE49-F238E27FC236}">
                <a16:creationId xmlns:a16="http://schemas.microsoft.com/office/drawing/2014/main" id="{788A5C69-BADE-42EF-BB10-91EEABBA84BB}"/>
              </a:ext>
            </a:extLst>
          </p:cNvPr>
          <p:cNvSpPr>
            <a:spLocks noGrp="1"/>
          </p:cNvSpPr>
          <p:nvPr>
            <p:ph type="ftr" sz="quarter" idx="3"/>
          </p:nvPr>
        </p:nvSpPr>
        <p:spPr/>
        <p:txBody>
          <a:bodyPr/>
          <a:lstStyle/>
          <a:p>
            <a:r>
              <a:rPr lang="en-US"/>
              <a:t>CareerForceMN.com</a:t>
            </a:r>
            <a:endParaRPr lang="en-US" dirty="0"/>
          </a:p>
        </p:txBody>
      </p:sp>
    </p:spTree>
    <p:extLst>
      <p:ext uri="{BB962C8B-B14F-4D97-AF65-F5344CB8AC3E}">
        <p14:creationId xmlns:p14="http://schemas.microsoft.com/office/powerpoint/2010/main" val="76986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188FAC76-E1D5-405D-8A7B-63884FB7C33B}"/>
              </a:ext>
            </a:extLst>
          </p:cNvPr>
          <p:cNvSpPr>
            <a:spLocks noGrp="1"/>
          </p:cNvSpPr>
          <p:nvPr>
            <p:ph type="title"/>
          </p:nvPr>
        </p:nvSpPr>
        <p:spPr>
          <a:xfrm>
            <a:off x="838200" y="2212733"/>
            <a:ext cx="10515600" cy="1472163"/>
          </a:xfrm>
        </p:spPr>
        <p:txBody>
          <a:bodyPr/>
          <a:lstStyle/>
          <a:p>
            <a:r>
              <a:rPr lang="en-US" dirty="0"/>
              <a:t>Thank You!</a:t>
            </a:r>
          </a:p>
        </p:txBody>
      </p:sp>
      <p:sp>
        <p:nvSpPr>
          <p:cNvPr id="10" name="Text Placeholder 5">
            <a:extLst>
              <a:ext uri="{FF2B5EF4-FFF2-40B4-BE49-F238E27FC236}">
                <a16:creationId xmlns:a16="http://schemas.microsoft.com/office/drawing/2014/main" id="{C2E3D2DB-C1F3-4CD6-AB2A-E28979563653}"/>
              </a:ext>
            </a:extLst>
          </p:cNvPr>
          <p:cNvSpPr>
            <a:spLocks noGrp="1"/>
          </p:cNvSpPr>
          <p:nvPr>
            <p:ph type="body" sz="quarter" idx="13"/>
          </p:nvPr>
        </p:nvSpPr>
        <p:spPr>
          <a:xfrm>
            <a:off x="838200" y="3684897"/>
            <a:ext cx="10515600" cy="2517600"/>
          </a:xfrm>
        </p:spPr>
        <p:txBody>
          <a:bodyPr/>
          <a:lstStyle/>
          <a:p>
            <a:r>
              <a:rPr lang="en-US" dirty="0">
                <a:solidFill>
                  <a:srgbClr val="FF0000"/>
                </a:solidFill>
              </a:rPr>
              <a:t>First Name Last Name</a:t>
            </a:r>
            <a:endParaRPr lang="en-US" dirty="0">
              <a:solidFill>
                <a:srgbClr val="FF0000"/>
              </a:solidFill>
              <a:cs typeface="Arial"/>
            </a:endParaRPr>
          </a:p>
          <a:p>
            <a:r>
              <a:rPr lang="en-US" dirty="0">
                <a:solidFill>
                  <a:srgbClr val="FF0000"/>
                </a:solidFill>
              </a:rPr>
              <a:t>Email address you might want to share with the class</a:t>
            </a:r>
            <a:endParaRPr lang="en-US" dirty="0">
              <a:solidFill>
                <a:srgbClr val="FF0000"/>
              </a:solidFill>
              <a:cs typeface="Arial"/>
            </a:endParaRPr>
          </a:p>
          <a:p>
            <a:r>
              <a:rPr lang="en-US" b="1" dirty="0"/>
              <a:t>CareerForceMN.com</a:t>
            </a:r>
          </a:p>
        </p:txBody>
      </p:sp>
    </p:spTree>
    <p:extLst>
      <p:ext uri="{BB962C8B-B14F-4D97-AF65-F5344CB8AC3E}">
        <p14:creationId xmlns:p14="http://schemas.microsoft.com/office/powerpoint/2010/main" val="212337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0BC1-4404-4676-940A-BAD1D1383B9F}"/>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41D24706-6EF5-46B4-935B-15DC52CA519F}"/>
              </a:ext>
            </a:extLst>
          </p:cNvPr>
          <p:cNvSpPr>
            <a:spLocks noGrp="1"/>
          </p:cNvSpPr>
          <p:nvPr>
            <p:ph type="body" sz="quarter" idx="16"/>
          </p:nvPr>
        </p:nvSpPr>
        <p:spPr>
          <a:xfrm>
            <a:off x="508352" y="1978702"/>
            <a:ext cx="9744920" cy="4456027"/>
          </a:xfrm>
        </p:spPr>
        <p:txBody>
          <a:bodyPr anchor="t"/>
          <a:lstStyle/>
          <a:p>
            <a:pPr marL="342900" indent="-342900">
              <a:spcAft>
                <a:spcPts val="1800"/>
              </a:spcAft>
              <a:buClr>
                <a:schemeClr val="accent1">
                  <a:lumMod val="90000"/>
                  <a:lumOff val="10000"/>
                </a:schemeClr>
              </a:buClr>
              <a:buFont typeface="Arial" panose="020B0604020202020204" pitchFamily="34" charset="0"/>
              <a:buChar char="•"/>
            </a:pPr>
            <a:r>
              <a:rPr lang="en-US" sz="3200" b="1" dirty="0">
                <a:solidFill>
                  <a:schemeClr val="accent1">
                    <a:lumMod val="90000"/>
                    <a:lumOff val="10000"/>
                  </a:schemeClr>
                </a:solidFill>
              </a:rPr>
              <a:t>Factors which may influence your career decisions</a:t>
            </a:r>
          </a:p>
          <a:p>
            <a:pPr marL="342900" indent="-342900">
              <a:spcAft>
                <a:spcPts val="1800"/>
              </a:spcAft>
              <a:buClr>
                <a:schemeClr val="accent1">
                  <a:lumMod val="90000"/>
                  <a:lumOff val="10000"/>
                </a:schemeClr>
              </a:buClr>
              <a:buFont typeface="Arial" panose="020B0604020202020204" pitchFamily="34" charset="0"/>
              <a:buChar char="•"/>
            </a:pPr>
            <a:r>
              <a:rPr lang="en-US" sz="3200" b="1" dirty="0">
                <a:solidFill>
                  <a:schemeClr val="accent1">
                    <a:lumMod val="90000"/>
                    <a:lumOff val="10000"/>
                  </a:schemeClr>
                </a:solidFill>
              </a:rPr>
              <a:t>How using assessments can appraise your skills, values, experience and interests</a:t>
            </a:r>
          </a:p>
          <a:p>
            <a:pPr marL="342900" indent="-342900">
              <a:spcAft>
                <a:spcPts val="1800"/>
              </a:spcAft>
              <a:buClr>
                <a:schemeClr val="accent1">
                  <a:lumMod val="90000"/>
                  <a:lumOff val="10000"/>
                </a:schemeClr>
              </a:buClr>
              <a:buFont typeface="Arial" panose="020B0604020202020204" pitchFamily="34" charset="0"/>
              <a:buChar char="•"/>
            </a:pPr>
            <a:r>
              <a:rPr lang="en-US" sz="3200" b="1" dirty="0">
                <a:solidFill>
                  <a:schemeClr val="accent1">
                    <a:lumMod val="90000"/>
                    <a:lumOff val="10000"/>
                  </a:schemeClr>
                </a:solidFill>
              </a:rPr>
              <a:t>Taking an action step toward a career path</a:t>
            </a:r>
          </a:p>
          <a:p>
            <a:pPr marL="342900" indent="-342900">
              <a:spcAft>
                <a:spcPts val="1800"/>
              </a:spcAft>
              <a:buClr>
                <a:schemeClr val="accent1">
                  <a:lumMod val="90000"/>
                  <a:lumOff val="10000"/>
                </a:schemeClr>
              </a:buClr>
              <a:buFont typeface="Arial" panose="020B0604020202020204" pitchFamily="34" charset="0"/>
              <a:buChar char="•"/>
            </a:pPr>
            <a:endParaRPr lang="en-US" sz="3200" b="1" dirty="0">
              <a:solidFill>
                <a:schemeClr val="accent1">
                  <a:lumMod val="90000"/>
                  <a:lumOff val="10000"/>
                </a:schemeClr>
              </a:solidFill>
            </a:endParaRPr>
          </a:p>
        </p:txBody>
      </p:sp>
      <p:sp>
        <p:nvSpPr>
          <p:cNvPr id="4" name="Footer Placeholder 3"/>
          <p:cNvSpPr>
            <a:spLocks noGrp="1"/>
          </p:cNvSpPr>
          <p:nvPr>
            <p:ph type="ftr" sz="quarter" idx="3"/>
          </p:nvPr>
        </p:nvSpPr>
        <p:spPr/>
        <p:txBody>
          <a:bodyPr/>
          <a:lstStyle/>
          <a:p>
            <a:r>
              <a:rPr lang="en-US"/>
              <a:t>CareerForceMN.com</a:t>
            </a:r>
            <a:endParaRPr lang="en-US" dirty="0"/>
          </a:p>
        </p:txBody>
      </p:sp>
      <p:pic>
        <p:nvPicPr>
          <p:cNvPr id="11" name="Picture 10">
            <a:extLst>
              <a:ext uri="{FF2B5EF4-FFF2-40B4-BE49-F238E27FC236}">
                <a16:creationId xmlns:a16="http://schemas.microsoft.com/office/drawing/2014/main" id="{332F8517-3675-4906-A75D-655C825625F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3" y="238910"/>
            <a:ext cx="5434617" cy="1358654"/>
          </a:xfrm>
          <a:prstGeom prst="rect">
            <a:avLst/>
          </a:prstGeom>
        </p:spPr>
      </p:pic>
    </p:spTree>
    <p:extLst>
      <p:ext uri="{BB962C8B-B14F-4D97-AF65-F5344CB8AC3E}">
        <p14:creationId xmlns:p14="http://schemas.microsoft.com/office/powerpoint/2010/main" val="418442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3DC2-081A-4164-83D9-A51C1ACFC5EA}"/>
              </a:ext>
            </a:extLst>
          </p:cNvPr>
          <p:cNvSpPr>
            <a:spLocks noGrp="1"/>
          </p:cNvSpPr>
          <p:nvPr>
            <p:ph type="title"/>
          </p:nvPr>
        </p:nvSpPr>
        <p:spPr/>
        <p:txBody>
          <a:bodyPr/>
          <a:lstStyle/>
          <a:p>
            <a:r>
              <a:rPr lang="en-US" dirty="0"/>
              <a:t>CareerForce Career Counselors</a:t>
            </a:r>
          </a:p>
        </p:txBody>
      </p:sp>
      <p:pic>
        <p:nvPicPr>
          <p:cNvPr id="5" name="Picture Placeholder 4" descr="A person sitting on a table&#10;&#10;Description automatically generated">
            <a:extLst>
              <a:ext uri="{FF2B5EF4-FFF2-40B4-BE49-F238E27FC236}">
                <a16:creationId xmlns:a16="http://schemas.microsoft.com/office/drawing/2014/main" id="{F71167B0-1F56-4FE8-ACFE-09EADD4AD5A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891" r="17891"/>
          <a:stretch>
            <a:fillRect/>
          </a:stretch>
        </p:blipFill>
        <p:spPr>
          <a:xfrm>
            <a:off x="-3975" y="1305964"/>
            <a:ext cx="5717675" cy="5717675"/>
          </a:xfrm>
        </p:spPr>
      </p:pic>
      <p:sp>
        <p:nvSpPr>
          <p:cNvPr id="12" name="Text Placeholder 11">
            <a:extLst>
              <a:ext uri="{FF2B5EF4-FFF2-40B4-BE49-F238E27FC236}">
                <a16:creationId xmlns:a16="http://schemas.microsoft.com/office/drawing/2014/main" id="{C33677DD-0559-4917-A9AC-6B62A9BBA31B}"/>
              </a:ext>
            </a:extLst>
          </p:cNvPr>
          <p:cNvSpPr>
            <a:spLocks noGrp="1"/>
          </p:cNvSpPr>
          <p:nvPr>
            <p:ph type="body" sz="quarter" idx="16"/>
          </p:nvPr>
        </p:nvSpPr>
        <p:spPr>
          <a:xfrm>
            <a:off x="6250935" y="2000665"/>
            <a:ext cx="4142745" cy="2585708"/>
          </a:xfrm>
        </p:spPr>
        <p:txBody>
          <a:bodyPr/>
          <a:lstStyle/>
          <a:p>
            <a:r>
              <a:rPr lang="en-US" sz="3200" b="1" dirty="0">
                <a:solidFill>
                  <a:srgbClr val="005CAB"/>
                </a:solidFill>
              </a:rPr>
              <a:t>We Can</a:t>
            </a:r>
          </a:p>
          <a:p>
            <a:pPr marL="342900" indent="-342900">
              <a:buFont typeface="Arial" panose="020B0604020202020204" pitchFamily="34" charset="0"/>
              <a:buChar char="•"/>
            </a:pPr>
            <a:r>
              <a:rPr lang="en-US" sz="2800" dirty="0"/>
              <a:t>Provide ideas and resources to help you in the process</a:t>
            </a:r>
          </a:p>
          <a:p>
            <a:pPr marL="342900" indent="-342900">
              <a:buFont typeface="Arial" panose="020B0604020202020204" pitchFamily="34" charset="0"/>
              <a:buChar char="•"/>
            </a:pPr>
            <a:r>
              <a:rPr lang="en-US" sz="2800" dirty="0"/>
              <a:t>Offer guidance and suggestions</a:t>
            </a:r>
          </a:p>
          <a:p>
            <a:endParaRPr lang="en-US" dirty="0"/>
          </a:p>
        </p:txBody>
      </p:sp>
      <p:sp>
        <p:nvSpPr>
          <p:cNvPr id="14" name="Text Placeholder 13">
            <a:extLst>
              <a:ext uri="{FF2B5EF4-FFF2-40B4-BE49-F238E27FC236}">
                <a16:creationId xmlns:a16="http://schemas.microsoft.com/office/drawing/2014/main" id="{519B128A-ACEB-4322-A763-18A6308F45C9}"/>
              </a:ext>
            </a:extLst>
          </p:cNvPr>
          <p:cNvSpPr>
            <a:spLocks noGrp="1"/>
          </p:cNvSpPr>
          <p:nvPr>
            <p:ph type="body" sz="quarter" idx="18"/>
          </p:nvPr>
        </p:nvSpPr>
        <p:spPr>
          <a:xfrm>
            <a:off x="6252098" y="4862667"/>
            <a:ext cx="4141582" cy="1858809"/>
          </a:xfrm>
        </p:spPr>
        <p:txBody>
          <a:bodyPr/>
          <a:lstStyle/>
          <a:p>
            <a:r>
              <a:rPr lang="en-US" sz="3200" b="1" dirty="0">
                <a:solidFill>
                  <a:srgbClr val="005CAB"/>
                </a:solidFill>
              </a:rPr>
              <a:t>We Cannot</a:t>
            </a:r>
          </a:p>
          <a:p>
            <a:pPr marL="342900" indent="-342900">
              <a:buFont typeface="Arial" panose="020B0604020202020204" pitchFamily="34" charset="0"/>
              <a:buChar char="•"/>
            </a:pPr>
            <a:r>
              <a:rPr lang="en-US" sz="2800" dirty="0"/>
              <a:t>Tell you what job is right for you</a:t>
            </a:r>
          </a:p>
          <a:p>
            <a:endParaRPr lang="en-US" dirty="0"/>
          </a:p>
        </p:txBody>
      </p:sp>
      <p:sp>
        <p:nvSpPr>
          <p:cNvPr id="4" name="Footer Placeholder 3"/>
          <p:cNvSpPr>
            <a:spLocks noGrp="1"/>
          </p:cNvSpPr>
          <p:nvPr>
            <p:ph type="ftr" sz="quarter" idx="3"/>
          </p:nvPr>
        </p:nvSpPr>
        <p:spPr/>
        <p:txBody>
          <a:bodyPr/>
          <a:lstStyle/>
          <a:p>
            <a:r>
              <a:rPr lang="en-US"/>
              <a:t>CareerForceMN.com</a:t>
            </a:r>
            <a:endParaRPr lang="en-US" dirty="0"/>
          </a:p>
        </p:txBody>
      </p:sp>
    </p:spTree>
    <p:extLst>
      <p:ext uri="{BB962C8B-B14F-4D97-AF65-F5344CB8AC3E}">
        <p14:creationId xmlns:p14="http://schemas.microsoft.com/office/powerpoint/2010/main" val="149465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6F7FF-DCE9-4F6E-B860-DD2553EF6B8C}"/>
              </a:ext>
            </a:extLst>
          </p:cNvPr>
          <p:cNvSpPr>
            <a:spLocks noGrp="1"/>
          </p:cNvSpPr>
          <p:nvPr>
            <p:ph type="title"/>
          </p:nvPr>
        </p:nvSpPr>
        <p:spPr/>
        <p:txBody>
          <a:bodyPr/>
          <a:lstStyle/>
          <a:p>
            <a:r>
              <a:rPr lang="en-US" dirty="0"/>
              <a:t>Career Exploration is an ongoing process</a:t>
            </a:r>
          </a:p>
        </p:txBody>
      </p:sp>
      <p:sp>
        <p:nvSpPr>
          <p:cNvPr id="11" name="Text Placeholder 10">
            <a:extLst>
              <a:ext uri="{FF2B5EF4-FFF2-40B4-BE49-F238E27FC236}">
                <a16:creationId xmlns:a16="http://schemas.microsoft.com/office/drawing/2014/main" id="{A7E143A8-4B8D-4954-A612-9C43F85411B2}"/>
              </a:ext>
            </a:extLst>
          </p:cNvPr>
          <p:cNvSpPr>
            <a:spLocks noGrp="1"/>
          </p:cNvSpPr>
          <p:nvPr>
            <p:ph type="body" sz="quarter" idx="16"/>
          </p:nvPr>
        </p:nvSpPr>
        <p:spPr>
          <a:xfrm>
            <a:off x="518160" y="2053944"/>
            <a:ext cx="7989570" cy="3556020"/>
          </a:xfrm>
        </p:spPr>
        <p:txBody>
          <a:bodyPr>
            <a:noAutofit/>
          </a:bodyPr>
          <a:lstStyle/>
          <a:p>
            <a:pPr marL="342900" lvl="0" indent="-342900">
              <a:spcAft>
                <a:spcPts val="0"/>
              </a:spcAft>
              <a:buClrTx/>
              <a:buFont typeface="Arial" panose="020B0604020202020204" pitchFamily="34" charset="0"/>
              <a:buChar char="•"/>
            </a:pPr>
            <a:r>
              <a:rPr lang="en-US" sz="3200" dirty="0">
                <a:solidFill>
                  <a:srgbClr val="005CAB"/>
                </a:solidFill>
              </a:rPr>
              <a:t>First, know yourself.</a:t>
            </a:r>
          </a:p>
          <a:p>
            <a:pPr marL="342900" lvl="0" indent="-342900">
              <a:spcAft>
                <a:spcPts val="0"/>
              </a:spcAft>
              <a:buClrTx/>
              <a:buFont typeface="Arial" panose="020B0604020202020204" pitchFamily="34" charset="0"/>
              <a:buChar char="•"/>
            </a:pPr>
            <a:endParaRPr lang="en-US" sz="3200" dirty="0">
              <a:solidFill>
                <a:srgbClr val="005CAB"/>
              </a:solidFill>
            </a:endParaRPr>
          </a:p>
          <a:p>
            <a:pPr marL="342900" lvl="0" indent="-342900">
              <a:spcAft>
                <a:spcPts val="0"/>
              </a:spcAft>
              <a:buClrTx/>
              <a:buFont typeface="Arial" panose="020B0604020202020204" pitchFamily="34" charset="0"/>
              <a:buChar char="•"/>
            </a:pPr>
            <a:r>
              <a:rPr lang="en-US" sz="3200" dirty="0">
                <a:solidFill>
                  <a:srgbClr val="005CAB"/>
                </a:solidFill>
              </a:rPr>
              <a:t>Next, investigate “The World of Work.”</a:t>
            </a:r>
          </a:p>
          <a:p>
            <a:pPr marL="342900" lvl="0" indent="-342900">
              <a:spcAft>
                <a:spcPts val="0"/>
              </a:spcAft>
              <a:buClrTx/>
              <a:buFont typeface="Arial" panose="020B0604020202020204" pitchFamily="34" charset="0"/>
              <a:buChar char="•"/>
            </a:pPr>
            <a:endParaRPr lang="en-US" sz="3200" dirty="0">
              <a:solidFill>
                <a:srgbClr val="005CAB"/>
              </a:solidFill>
            </a:endParaRPr>
          </a:p>
          <a:p>
            <a:pPr marL="342900" lvl="0" indent="-342900">
              <a:spcAft>
                <a:spcPts val="0"/>
              </a:spcAft>
              <a:buClrTx/>
              <a:buFont typeface="Arial" panose="020B0604020202020204" pitchFamily="34" charset="0"/>
              <a:buChar char="•"/>
            </a:pPr>
            <a:r>
              <a:rPr lang="en-US" sz="3200" dirty="0">
                <a:solidFill>
                  <a:srgbClr val="005CAB"/>
                </a:solidFill>
              </a:rPr>
              <a:t>Finally - Decision Making!</a:t>
            </a:r>
          </a:p>
          <a:p>
            <a:endParaRPr lang="en-US" dirty="0"/>
          </a:p>
        </p:txBody>
      </p:sp>
      <p:sp>
        <p:nvSpPr>
          <p:cNvPr id="4" name="Footer Placeholder 3"/>
          <p:cNvSpPr>
            <a:spLocks noGrp="1"/>
          </p:cNvSpPr>
          <p:nvPr>
            <p:ph type="ftr" sz="quarter" idx="3"/>
          </p:nvPr>
        </p:nvSpPr>
        <p:spPr/>
        <p:txBody>
          <a:bodyPr/>
          <a:lstStyle/>
          <a:p>
            <a:r>
              <a:rPr lang="en-US"/>
              <a:t>CareerForceMN.com</a:t>
            </a:r>
            <a:endParaRPr lang="en-US" dirty="0"/>
          </a:p>
        </p:txBody>
      </p:sp>
      <p:pic>
        <p:nvPicPr>
          <p:cNvPr id="5" name="Picture 4">
            <a:extLst>
              <a:ext uri="{FF2B5EF4-FFF2-40B4-BE49-F238E27FC236}">
                <a16:creationId xmlns:a16="http://schemas.microsoft.com/office/drawing/2014/main" id="{F3A3043C-5505-444B-ACD7-1D3978B2F37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827" y="3352800"/>
            <a:ext cx="4403173" cy="3536298"/>
          </a:xfrm>
          <a:prstGeom prst="rect">
            <a:avLst/>
          </a:prstGeom>
        </p:spPr>
      </p:pic>
    </p:spTree>
    <p:extLst>
      <p:ext uri="{BB962C8B-B14F-4D97-AF65-F5344CB8AC3E}">
        <p14:creationId xmlns:p14="http://schemas.microsoft.com/office/powerpoint/2010/main" val="56970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post-it notes reading yes, no, maybe">
            <a:extLst>
              <a:ext uri="{FF2B5EF4-FFF2-40B4-BE49-F238E27FC236}">
                <a16:creationId xmlns:a16="http://schemas.microsoft.com/office/drawing/2014/main" id="{01287FC7-9AA9-48A3-BC1E-ED6B6199C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77"/>
            <a:ext cx="12192000" cy="6865477"/>
          </a:xfrm>
          <a:prstGeom prst="rect">
            <a:avLst/>
          </a:prstGeom>
        </p:spPr>
      </p:pic>
      <p:sp>
        <p:nvSpPr>
          <p:cNvPr id="2" name="Title 1">
            <a:extLst>
              <a:ext uri="{FF2B5EF4-FFF2-40B4-BE49-F238E27FC236}">
                <a16:creationId xmlns:a16="http://schemas.microsoft.com/office/drawing/2014/main" id="{7F2C31E1-7F7C-41DA-A412-6A221A5397E0}"/>
              </a:ext>
            </a:extLst>
          </p:cNvPr>
          <p:cNvSpPr>
            <a:spLocks noGrp="1"/>
          </p:cNvSpPr>
          <p:nvPr>
            <p:ph type="title"/>
          </p:nvPr>
        </p:nvSpPr>
        <p:spPr>
          <a:xfrm>
            <a:off x="457200" y="634120"/>
            <a:ext cx="5181600" cy="3846440"/>
          </a:xfrm>
        </p:spPr>
        <p:txBody>
          <a:bodyPr>
            <a:normAutofit/>
          </a:bodyPr>
          <a:lstStyle/>
          <a:p>
            <a:r>
              <a:rPr lang="en-US" sz="4800" dirty="0"/>
              <a:t>What Factors </a:t>
            </a:r>
            <a:br>
              <a:rPr lang="en-US" sz="4800" dirty="0"/>
            </a:br>
            <a:r>
              <a:rPr lang="en-US" sz="4800" dirty="0"/>
              <a:t>Influence </a:t>
            </a:r>
            <a:br>
              <a:rPr lang="en-US" sz="4800" dirty="0"/>
            </a:br>
            <a:r>
              <a:rPr lang="en-US" sz="4800" dirty="0"/>
              <a:t>Career Decisions?</a:t>
            </a:r>
          </a:p>
        </p:txBody>
      </p:sp>
    </p:spTree>
    <p:extLst>
      <p:ext uri="{BB962C8B-B14F-4D97-AF65-F5344CB8AC3E}">
        <p14:creationId xmlns:p14="http://schemas.microsoft.com/office/powerpoint/2010/main" val="57455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EDF775C-E604-4F98-B709-E7EBCB120896}"/>
              </a:ext>
            </a:extLst>
          </p:cNvPr>
          <p:cNvSpPr>
            <a:spLocks noGrp="1"/>
          </p:cNvSpPr>
          <p:nvPr>
            <p:ph type="title"/>
          </p:nvPr>
        </p:nvSpPr>
        <p:spPr>
          <a:xfrm>
            <a:off x="1351877" y="663499"/>
            <a:ext cx="9488245" cy="2765501"/>
          </a:xfrm>
        </p:spPr>
        <p:txBody>
          <a:bodyPr/>
          <a:lstStyle/>
          <a:p>
            <a:r>
              <a:rPr lang="en-US" sz="4800" dirty="0">
                <a:solidFill>
                  <a:srgbClr val="005CAB"/>
                </a:solidFill>
              </a:rPr>
              <a:t>It is important to have good balance between your values and your work.</a:t>
            </a:r>
          </a:p>
        </p:txBody>
      </p:sp>
      <p:sp>
        <p:nvSpPr>
          <p:cNvPr id="4" name="Footer Placeholder 3"/>
          <p:cNvSpPr>
            <a:spLocks noGrp="1"/>
          </p:cNvSpPr>
          <p:nvPr>
            <p:ph type="ftr" sz="quarter" idx="3"/>
          </p:nvPr>
        </p:nvSpPr>
        <p:spPr/>
        <p:txBody>
          <a:bodyPr/>
          <a:lstStyle/>
          <a:p>
            <a:r>
              <a:rPr lang="en-US"/>
              <a:t>CareerForceMN.com</a:t>
            </a:r>
            <a:endParaRPr lang="en-US" dirty="0"/>
          </a:p>
        </p:txBody>
      </p:sp>
      <p:pic>
        <p:nvPicPr>
          <p:cNvPr id="3" name="Picture 2" descr="A picture containing indoor, sitting, looking, table&#10;&#10;Description automatically generated">
            <a:extLst>
              <a:ext uri="{FF2B5EF4-FFF2-40B4-BE49-F238E27FC236}">
                <a16:creationId xmlns:a16="http://schemas.microsoft.com/office/drawing/2014/main" id="{32679FE3-DFDC-48E8-9B87-6F0D223E4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5279" y="3140393"/>
            <a:ext cx="3901440" cy="2194560"/>
          </a:xfrm>
          <a:prstGeom prst="rect">
            <a:avLst/>
          </a:prstGeom>
        </p:spPr>
      </p:pic>
    </p:spTree>
    <p:extLst>
      <p:ext uri="{BB962C8B-B14F-4D97-AF65-F5344CB8AC3E}">
        <p14:creationId xmlns:p14="http://schemas.microsoft.com/office/powerpoint/2010/main" val="90323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F033-0324-417E-99B1-2FA9E1306B20}"/>
              </a:ext>
            </a:extLst>
          </p:cNvPr>
          <p:cNvSpPr>
            <a:spLocks noGrp="1"/>
          </p:cNvSpPr>
          <p:nvPr>
            <p:ph type="title"/>
          </p:nvPr>
        </p:nvSpPr>
        <p:spPr/>
        <p:txBody>
          <a:bodyPr/>
          <a:lstStyle/>
          <a:p>
            <a:r>
              <a:rPr lang="en-US" dirty="0"/>
              <a:t>SKILLS</a:t>
            </a:r>
          </a:p>
        </p:txBody>
      </p:sp>
      <p:sp>
        <p:nvSpPr>
          <p:cNvPr id="4" name="Footer Placeholder 3"/>
          <p:cNvSpPr>
            <a:spLocks noGrp="1"/>
          </p:cNvSpPr>
          <p:nvPr>
            <p:ph type="ftr" sz="quarter" idx="3"/>
          </p:nvPr>
        </p:nvSpPr>
        <p:spPr/>
        <p:txBody>
          <a:bodyPr/>
          <a:lstStyle/>
          <a:p>
            <a:r>
              <a:rPr lang="en-US"/>
              <a:t>CareerForceMN.com</a:t>
            </a:r>
            <a:endParaRPr lang="en-US" dirty="0"/>
          </a:p>
        </p:txBody>
      </p:sp>
      <p:pic>
        <p:nvPicPr>
          <p:cNvPr id="6" name="Picture 5" descr="A close up of &quot;skills&quot; text on a white background&#10;&#10;Description automatically generated">
            <a:extLst>
              <a:ext uri="{FF2B5EF4-FFF2-40B4-BE49-F238E27FC236}">
                <a16:creationId xmlns:a16="http://schemas.microsoft.com/office/drawing/2014/main" id="{CB8F0B0F-1C96-4767-95D8-FBE8135BF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65477"/>
          </a:xfrm>
          <a:prstGeom prst="rect">
            <a:avLst/>
          </a:prstGeom>
        </p:spPr>
      </p:pic>
    </p:spTree>
    <p:extLst>
      <p:ext uri="{BB962C8B-B14F-4D97-AF65-F5344CB8AC3E}">
        <p14:creationId xmlns:p14="http://schemas.microsoft.com/office/powerpoint/2010/main" val="30407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and Skills Assessments </a:t>
            </a:r>
          </a:p>
        </p:txBody>
      </p:sp>
      <p:sp>
        <p:nvSpPr>
          <p:cNvPr id="9" name="Footer Placeholder 8"/>
          <p:cNvSpPr>
            <a:spLocks noGrp="1"/>
          </p:cNvSpPr>
          <p:nvPr>
            <p:ph type="ftr" sz="quarter" idx="3"/>
          </p:nvPr>
        </p:nvSpPr>
        <p:spPr/>
        <p:txBody>
          <a:bodyPr/>
          <a:lstStyle/>
          <a:p>
            <a:r>
              <a:rPr lang="en-US"/>
              <a:t>CareerForceMN.com</a:t>
            </a:r>
            <a:endParaRPr lang="en-US" dirty="0"/>
          </a:p>
        </p:txBody>
      </p:sp>
      <p:pic>
        <p:nvPicPr>
          <p:cNvPr id="15" name="Picture 14" descr="A group of people representing various occupations">
            <a:extLst>
              <a:ext uri="{FF2B5EF4-FFF2-40B4-BE49-F238E27FC236}">
                <a16:creationId xmlns:a16="http://schemas.microsoft.com/office/drawing/2014/main" id="{031A697E-1E07-44DA-99B8-C733605A9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6782"/>
            <a:ext cx="12192000" cy="4352925"/>
          </a:xfrm>
          <a:prstGeom prst="rect">
            <a:avLst/>
          </a:prstGeom>
        </p:spPr>
      </p:pic>
    </p:spTree>
    <p:extLst>
      <p:ext uri="{BB962C8B-B14F-4D97-AF65-F5344CB8AC3E}">
        <p14:creationId xmlns:p14="http://schemas.microsoft.com/office/powerpoint/2010/main" val="57978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7D3F-6377-4F38-A4B5-BE42BDB547F1}"/>
              </a:ext>
            </a:extLst>
          </p:cNvPr>
          <p:cNvSpPr>
            <a:spLocks noGrp="1"/>
          </p:cNvSpPr>
          <p:nvPr>
            <p:ph type="title"/>
          </p:nvPr>
        </p:nvSpPr>
        <p:spPr>
          <a:xfrm>
            <a:off x="167640" y="-1"/>
            <a:ext cx="11186160" cy="1216025"/>
          </a:xfrm>
        </p:spPr>
        <p:txBody>
          <a:bodyPr/>
          <a:lstStyle/>
          <a:p>
            <a:r>
              <a:rPr lang="en-US" dirty="0"/>
              <a:t>Complete Online Interest Assessment at CareerForceMN.com</a:t>
            </a:r>
          </a:p>
        </p:txBody>
      </p:sp>
      <p:sp>
        <p:nvSpPr>
          <p:cNvPr id="7" name="Footer Placeholder 6">
            <a:extLst>
              <a:ext uri="{FF2B5EF4-FFF2-40B4-BE49-F238E27FC236}">
                <a16:creationId xmlns:a16="http://schemas.microsoft.com/office/drawing/2014/main" id="{207216B4-D0EF-47EC-AAA2-2FC9145F3CBD}"/>
              </a:ext>
            </a:extLst>
          </p:cNvPr>
          <p:cNvSpPr>
            <a:spLocks noGrp="1"/>
          </p:cNvSpPr>
          <p:nvPr>
            <p:ph type="ftr" sz="quarter" idx="3"/>
          </p:nvPr>
        </p:nvSpPr>
        <p:spPr/>
        <p:txBody>
          <a:bodyPr/>
          <a:lstStyle/>
          <a:p>
            <a:r>
              <a:rPr lang="en-US"/>
              <a:t>CareerForceMN.com</a:t>
            </a:r>
            <a:endParaRPr lang="en-US" dirty="0"/>
          </a:p>
        </p:txBody>
      </p:sp>
      <p:grpSp>
        <p:nvGrpSpPr>
          <p:cNvPr id="10" name="Group 9">
            <a:extLst>
              <a:ext uri="{FF2B5EF4-FFF2-40B4-BE49-F238E27FC236}">
                <a16:creationId xmlns:a16="http://schemas.microsoft.com/office/drawing/2014/main" id="{65B7E452-F2AF-4AA2-B2A0-5C48D9796FDA}"/>
              </a:ext>
            </a:extLst>
          </p:cNvPr>
          <p:cNvGrpSpPr/>
          <p:nvPr/>
        </p:nvGrpSpPr>
        <p:grpSpPr>
          <a:xfrm>
            <a:off x="2118358" y="1490346"/>
            <a:ext cx="7498079" cy="5227955"/>
            <a:chOff x="3403599" y="1279525"/>
            <a:chExt cx="5166360" cy="3129534"/>
          </a:xfrm>
        </p:grpSpPr>
        <p:pic>
          <p:nvPicPr>
            <p:cNvPr id="8" name="Picture 7" descr="laptop.png">
              <a:extLst>
                <a:ext uri="{FF2B5EF4-FFF2-40B4-BE49-F238E27FC236}">
                  <a16:creationId xmlns:a16="http://schemas.microsoft.com/office/drawing/2014/main" id="{ECD3A461-C286-4BD7-AAE9-46C3967D6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599" y="1279525"/>
              <a:ext cx="5166360" cy="3129534"/>
            </a:xfrm>
            <a:prstGeom prst="rect">
              <a:avLst/>
            </a:prstGeom>
          </p:spPr>
        </p:pic>
        <p:pic>
          <p:nvPicPr>
            <p:cNvPr id="9" name="Picture 8" descr="Screen Shot 2020-09-15 at 3.27.26 PM.png">
              <a:extLst>
                <a:ext uri="{FF2B5EF4-FFF2-40B4-BE49-F238E27FC236}">
                  <a16:creationId xmlns:a16="http://schemas.microsoft.com/office/drawing/2014/main" id="{A4CD596D-9AED-418E-A1B3-D277A1735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1115" y="1513822"/>
              <a:ext cx="3456305" cy="2269387"/>
            </a:xfrm>
            <a:prstGeom prst="rect">
              <a:avLst/>
            </a:prstGeom>
          </p:spPr>
        </p:pic>
      </p:grpSp>
    </p:spTree>
    <p:extLst>
      <p:ext uri="{BB962C8B-B14F-4D97-AF65-F5344CB8AC3E}">
        <p14:creationId xmlns:p14="http://schemas.microsoft.com/office/powerpoint/2010/main" val="4230963794"/>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7" ma:contentTypeDescription="Create a new document." ma:contentTypeScope="" ma:versionID="00611a41a01b003aaf2b1b61d16da068">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a0b1357580d9e63c9fd1ef3c17439a69"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schemas.microsoft.com/office/2006/documentManagement/types"/>
    <ds:schemaRef ds:uri="http://purl.org/dc/dcmitype/"/>
    <ds:schemaRef ds:uri="6ad98c6d-15f6-47b0-ade6-9078c6873b63"/>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ec5ffc2c-0589-4753-b34a-4c035d4e7b7e"/>
    <ds:schemaRef ds:uri="http://www.w3.org/XML/1998/namespace"/>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A3E242EF-E253-481A-8C0B-21C7B8AB1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 of Minnesota</Template>
  <TotalTime>950</TotalTime>
  <Words>2815</Words>
  <Application>Microsoft Office PowerPoint</Application>
  <PresentationFormat>Widescreen</PresentationFormat>
  <Paragraphs>253</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Minnesota</vt:lpstr>
      <vt:lpstr>Career Exploration</vt:lpstr>
      <vt:lpstr>Agenda</vt:lpstr>
      <vt:lpstr>CareerForce Career Counselors</vt:lpstr>
      <vt:lpstr>Career Exploration is an ongoing process</vt:lpstr>
      <vt:lpstr>What Factors  Influence  Career Decisions?</vt:lpstr>
      <vt:lpstr>It is important to have good balance between your values and your work.</vt:lpstr>
      <vt:lpstr>SKILLS</vt:lpstr>
      <vt:lpstr>Interest and Skills Assessments </vt:lpstr>
      <vt:lpstr>Complete Online Interest Assessment at CareerForceMN.com</vt:lpstr>
      <vt:lpstr>Complete Paper Skills Assessment</vt:lpstr>
      <vt:lpstr>Complete Online Interest Assessment</vt:lpstr>
      <vt:lpstr>Understanding Holland’s RIASEC System </vt:lpstr>
      <vt:lpstr>Career Planning</vt:lpstr>
      <vt:lpstr>PowerPoint Presentation</vt:lpstr>
      <vt:lpstr>Questions? </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Exploration</dc:title>
  <dc:subject/>
  <dc:creator>CareerForce@state.mn.us</dc:creator>
  <cp:keywords/>
  <dc:description/>
  <cp:lastModifiedBy>Accettura, Becky</cp:lastModifiedBy>
  <cp:revision>182</cp:revision>
  <cp:lastPrinted>2017-03-14T16:27:36Z</cp:lastPrinted>
  <dcterms:created xsi:type="dcterms:W3CDTF">2019-08-09T15:36:59Z</dcterms:created>
  <dcterms:modified xsi:type="dcterms:W3CDTF">2020-10-26T15:08:45Z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0x0101005284D9526CAB864C9DC248A6AA2C129E</vt:lpwstr>
  </property>
</Properties>
</file>