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5.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76" r:id="rId1"/>
    <p:sldMasterId id="2147483690" r:id="rId2"/>
    <p:sldMasterId id="2147483696" r:id="rId3"/>
    <p:sldMasterId id="2147483708" r:id="rId4"/>
    <p:sldMasterId id="2147483715" r:id="rId5"/>
  </p:sldMasterIdLst>
  <p:notesMasterIdLst>
    <p:notesMasterId r:id="rId62"/>
  </p:notesMasterIdLst>
  <p:sldIdLst>
    <p:sldId id="650" r:id="rId6"/>
    <p:sldId id="732" r:id="rId7"/>
    <p:sldId id="739" r:id="rId8"/>
    <p:sldId id="740" r:id="rId9"/>
    <p:sldId id="741" r:id="rId10"/>
    <p:sldId id="737" r:id="rId11"/>
    <p:sldId id="738" r:id="rId12"/>
    <p:sldId id="687" r:id="rId13"/>
    <p:sldId id="671" r:id="rId14"/>
    <p:sldId id="748" r:id="rId15"/>
    <p:sldId id="690" r:id="rId16"/>
    <p:sldId id="692" r:id="rId17"/>
    <p:sldId id="698" r:id="rId18"/>
    <p:sldId id="696" r:id="rId19"/>
    <p:sldId id="697" r:id="rId20"/>
    <p:sldId id="699" r:id="rId21"/>
    <p:sldId id="701" r:id="rId22"/>
    <p:sldId id="693" r:id="rId23"/>
    <p:sldId id="702" r:id="rId24"/>
    <p:sldId id="703" r:id="rId25"/>
    <p:sldId id="704" r:id="rId26"/>
    <p:sldId id="705" r:id="rId27"/>
    <p:sldId id="694" r:id="rId28"/>
    <p:sldId id="758" r:id="rId29"/>
    <p:sldId id="709" r:id="rId30"/>
    <p:sldId id="710" r:id="rId31"/>
    <p:sldId id="711" r:id="rId32"/>
    <p:sldId id="712" r:id="rId33"/>
    <p:sldId id="746" r:id="rId34"/>
    <p:sldId id="708" r:id="rId35"/>
    <p:sldId id="716" r:id="rId36"/>
    <p:sldId id="715" r:id="rId37"/>
    <p:sldId id="759" r:id="rId38"/>
    <p:sldId id="717" r:id="rId39"/>
    <p:sldId id="719" r:id="rId40"/>
    <p:sldId id="720" r:id="rId41"/>
    <p:sldId id="760" r:id="rId42"/>
    <p:sldId id="688" r:id="rId43"/>
    <p:sldId id="721" r:id="rId44"/>
    <p:sldId id="749" r:id="rId45"/>
    <p:sldId id="726" r:id="rId46"/>
    <p:sldId id="724" r:id="rId47"/>
    <p:sldId id="731" r:id="rId48"/>
    <p:sldId id="727" r:id="rId49"/>
    <p:sldId id="751" r:id="rId50"/>
    <p:sldId id="752" r:id="rId51"/>
    <p:sldId id="754" r:id="rId52"/>
    <p:sldId id="755" r:id="rId53"/>
    <p:sldId id="753" r:id="rId54"/>
    <p:sldId id="728" r:id="rId55"/>
    <p:sldId id="729" r:id="rId56"/>
    <p:sldId id="723" r:id="rId57"/>
    <p:sldId id="689" r:id="rId58"/>
    <p:sldId id="761" r:id="rId59"/>
    <p:sldId id="677" r:id="rId60"/>
    <p:sldId id="744" r:id="rId6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eil, Sean" initials="O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752"/>
    <a:srgbClr val="C00000"/>
    <a:srgbClr val="57A5BA"/>
    <a:srgbClr val="D0CECE"/>
    <a:srgbClr val="CCCCFF"/>
    <a:srgbClr val="CC99FF"/>
    <a:srgbClr val="9966FF"/>
    <a:srgbClr val="99FFCC"/>
    <a:srgbClr val="6600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63E4E-C75C-4B68-BBAF-22C7D6A080F9}" v="331" dt="2020-01-08T14:38:57.790"/>
    <p1510:client id="{0B7EDD02-B710-4F56-92C4-ED0E56904D6C}" v="158" dt="2020-01-08T15:59:39.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88" autoAdjust="0"/>
    <p:restoredTop sz="86780" autoAdjust="0"/>
  </p:normalViewPr>
  <p:slideViewPr>
    <p:cSldViewPr snapToGrid="0" snapToObjects="1">
      <p:cViewPr varScale="1">
        <p:scale>
          <a:sx n="60" d="100"/>
          <a:sy n="60" d="100"/>
        </p:scale>
        <p:origin x="596" y="36"/>
      </p:cViewPr>
      <p:guideLst>
        <p:guide orient="horz" pos="3624"/>
        <p:guide/>
      </p:guideLst>
    </p:cSldViewPr>
  </p:slideViewPr>
  <p:outlineViewPr>
    <p:cViewPr>
      <p:scale>
        <a:sx n="33" d="100"/>
        <a:sy n="33" d="100"/>
      </p:scale>
      <p:origin x="0" y="-2598"/>
    </p:cViewPr>
  </p:outlineViewPr>
  <p:notesTextViewPr>
    <p:cViewPr>
      <p:scale>
        <a:sx n="100" d="100"/>
        <a:sy n="100" d="100"/>
      </p:scale>
      <p:origin x="0" y="0"/>
    </p:cViewPr>
  </p:notesTextViewPr>
  <p:notesViewPr>
    <p:cSldViewPr snapToGrid="0" snapToObjects="1" showGuides="1">
      <p:cViewPr varScale="1">
        <p:scale>
          <a:sx n="66" d="100"/>
          <a:sy n="66" d="100"/>
        </p:scale>
        <p:origin x="29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A663E4E-C75C-4B68-BBAF-22C7D6A080F9}"/>
    <pc:docChg chg="modSld">
      <pc:chgData name="" userId="" providerId="" clId="Web-{0A663E4E-C75C-4B68-BBAF-22C7D6A080F9}" dt="2020-01-08T14:38:57.399" v="295" actId="20577"/>
      <pc:docMkLst>
        <pc:docMk/>
      </pc:docMkLst>
      <pc:sldChg chg="addSp modSp addAnim">
        <pc:chgData name="" userId="" providerId="" clId="Web-{0A663E4E-C75C-4B68-BBAF-22C7D6A080F9}" dt="2020-01-08T14:37:23.556" v="221" actId="20577"/>
        <pc:sldMkLst>
          <pc:docMk/>
          <pc:sldMk cId="405499396" sldId="259"/>
        </pc:sldMkLst>
        <pc:spChg chg="add mod">
          <ac:chgData name="" userId="" providerId="" clId="Web-{0A663E4E-C75C-4B68-BBAF-22C7D6A080F9}" dt="2020-01-08T14:37:23.556" v="221" actId="20577"/>
          <ac:spMkLst>
            <pc:docMk/>
            <pc:sldMk cId="405499396" sldId="259"/>
            <ac:spMk id="3" creationId="{35A18428-EA97-4DF6-A5EA-B254AF15BE2D}"/>
          </ac:spMkLst>
        </pc:spChg>
      </pc:sldChg>
      <pc:sldChg chg="modSp">
        <pc:chgData name="" userId="" providerId="" clId="Web-{0A663E4E-C75C-4B68-BBAF-22C7D6A080F9}" dt="2020-01-08T14:29:49.305" v="132"/>
        <pc:sldMkLst>
          <pc:docMk/>
          <pc:sldMk cId="159274700" sldId="263"/>
        </pc:sldMkLst>
        <pc:spChg chg="mod">
          <ac:chgData name="" userId="" providerId="" clId="Web-{0A663E4E-C75C-4B68-BBAF-22C7D6A080F9}" dt="2020-01-08T14:29:49.305" v="132"/>
          <ac:spMkLst>
            <pc:docMk/>
            <pc:sldMk cId="159274700" sldId="263"/>
            <ac:spMk id="5" creationId="{E9C3C1F3-32CA-4648-ACD8-3D8BF4B95B1A}"/>
          </ac:spMkLst>
        </pc:spChg>
      </pc:sldChg>
      <pc:sldChg chg="modSp">
        <pc:chgData name="" userId="" providerId="" clId="Web-{0A663E4E-C75C-4B68-BBAF-22C7D6A080F9}" dt="2020-01-08T14:31:12.352" v="135" actId="14100"/>
        <pc:sldMkLst>
          <pc:docMk/>
          <pc:sldMk cId="651729488" sldId="269"/>
        </pc:sldMkLst>
        <pc:spChg chg="mod">
          <ac:chgData name="" userId="" providerId="" clId="Web-{0A663E4E-C75C-4B68-BBAF-22C7D6A080F9}" dt="2020-01-08T14:31:12.352" v="135" actId="14100"/>
          <ac:spMkLst>
            <pc:docMk/>
            <pc:sldMk cId="651729488" sldId="269"/>
            <ac:spMk id="2" creationId="{00000000-0000-0000-0000-000000000000}"/>
          </ac:spMkLst>
        </pc:spChg>
      </pc:sldChg>
      <pc:sldChg chg="modSp">
        <pc:chgData name="" userId="" providerId="" clId="Web-{0A663E4E-C75C-4B68-BBAF-22C7D6A080F9}" dt="2020-01-08T14:27:30.977" v="91" actId="20577"/>
        <pc:sldMkLst>
          <pc:docMk/>
          <pc:sldMk cId="472243869" sldId="272"/>
        </pc:sldMkLst>
        <pc:spChg chg="mod">
          <ac:chgData name="" userId="" providerId="" clId="Web-{0A663E4E-C75C-4B68-BBAF-22C7D6A080F9}" dt="2020-01-08T14:27:30.977" v="91" actId="20577"/>
          <ac:spMkLst>
            <pc:docMk/>
            <pc:sldMk cId="472243869" sldId="272"/>
            <ac:spMk id="7" creationId="{00000000-0000-0000-0000-000000000000}"/>
          </ac:spMkLst>
        </pc:spChg>
      </pc:sldChg>
      <pc:sldChg chg="modSp">
        <pc:chgData name="" userId="" providerId="" clId="Web-{0A663E4E-C75C-4B68-BBAF-22C7D6A080F9}" dt="2020-01-08T14:25:40.664" v="40"/>
        <pc:sldMkLst>
          <pc:docMk/>
          <pc:sldMk cId="458260580" sldId="487"/>
        </pc:sldMkLst>
        <pc:spChg chg="mod">
          <ac:chgData name="" userId="" providerId="" clId="Web-{0A663E4E-C75C-4B68-BBAF-22C7D6A080F9}" dt="2020-01-08T14:25:40.664" v="40"/>
          <ac:spMkLst>
            <pc:docMk/>
            <pc:sldMk cId="458260580" sldId="487"/>
            <ac:spMk id="5" creationId="{1FCD9987-6CC9-486C-B296-1BA332A7BE6C}"/>
          </ac:spMkLst>
        </pc:spChg>
      </pc:sldChg>
      <pc:sldChg chg="modSp">
        <pc:chgData name="" userId="" providerId="" clId="Web-{0A663E4E-C75C-4B68-BBAF-22C7D6A080F9}" dt="2020-01-08T14:27:11.383" v="86"/>
        <pc:sldMkLst>
          <pc:docMk/>
          <pc:sldMk cId="31084634" sldId="495"/>
        </pc:sldMkLst>
        <pc:spChg chg="mod">
          <ac:chgData name="" userId="" providerId="" clId="Web-{0A663E4E-C75C-4B68-BBAF-22C7D6A080F9}" dt="2020-01-08T14:27:11.383" v="86"/>
          <ac:spMkLst>
            <pc:docMk/>
            <pc:sldMk cId="31084634" sldId="495"/>
            <ac:spMk id="5" creationId="{CC234C64-2B83-4FB5-8340-14FF53857151}"/>
          </ac:spMkLst>
        </pc:spChg>
      </pc:sldChg>
      <pc:sldChg chg="modSp">
        <pc:chgData name="" userId="" providerId="" clId="Web-{0A663E4E-C75C-4B68-BBAF-22C7D6A080F9}" dt="2020-01-08T14:26:16.664" v="55"/>
        <pc:sldMkLst>
          <pc:docMk/>
          <pc:sldMk cId="1619759364" sldId="499"/>
        </pc:sldMkLst>
        <pc:spChg chg="mod">
          <ac:chgData name="" userId="" providerId="" clId="Web-{0A663E4E-C75C-4B68-BBAF-22C7D6A080F9}" dt="2020-01-08T14:26:16.664" v="55"/>
          <ac:spMkLst>
            <pc:docMk/>
            <pc:sldMk cId="1619759364" sldId="499"/>
            <ac:spMk id="5" creationId="{6C6B1325-981B-40A1-8129-15CF418CCD5B}"/>
          </ac:spMkLst>
        </pc:spChg>
      </pc:sldChg>
      <pc:sldChg chg="modSp">
        <pc:chgData name="" userId="" providerId="" clId="Web-{0A663E4E-C75C-4B68-BBAF-22C7D6A080F9}" dt="2020-01-08T14:26:42.868" v="76"/>
        <pc:sldMkLst>
          <pc:docMk/>
          <pc:sldMk cId="336246343" sldId="504"/>
        </pc:sldMkLst>
        <pc:spChg chg="mod">
          <ac:chgData name="" userId="" providerId="" clId="Web-{0A663E4E-C75C-4B68-BBAF-22C7D6A080F9}" dt="2020-01-08T14:26:42.868" v="76"/>
          <ac:spMkLst>
            <pc:docMk/>
            <pc:sldMk cId="336246343" sldId="504"/>
            <ac:spMk id="11" creationId="{23F1F3F2-9FDF-4056-A756-E1A54D9DC3BB}"/>
          </ac:spMkLst>
        </pc:spChg>
      </pc:sldChg>
      <pc:sldChg chg="modSp">
        <pc:chgData name="" userId="" providerId="" clId="Web-{0A663E4E-C75C-4B68-BBAF-22C7D6A080F9}" dt="2020-01-08T14:37:08.540" v="211" actId="20577"/>
        <pc:sldMkLst>
          <pc:docMk/>
          <pc:sldMk cId="1644231234" sldId="516"/>
        </pc:sldMkLst>
        <pc:spChg chg="mod">
          <ac:chgData name="" userId="" providerId="" clId="Web-{0A663E4E-C75C-4B68-BBAF-22C7D6A080F9}" dt="2020-01-08T14:37:08.540" v="211" actId="20577"/>
          <ac:spMkLst>
            <pc:docMk/>
            <pc:sldMk cId="1644231234" sldId="516"/>
            <ac:spMk id="9" creationId="{2985E0FA-3F06-41BA-B718-0D4E66D4C322}"/>
          </ac:spMkLst>
        </pc:spChg>
      </pc:sldChg>
      <pc:sldChg chg="modSp">
        <pc:chgData name="" userId="" providerId="" clId="Web-{0A663E4E-C75C-4B68-BBAF-22C7D6A080F9}" dt="2020-01-08T14:33:49.743" v="175" actId="20577"/>
        <pc:sldMkLst>
          <pc:docMk/>
          <pc:sldMk cId="687463418" sldId="521"/>
        </pc:sldMkLst>
        <pc:spChg chg="mod">
          <ac:chgData name="" userId="" providerId="" clId="Web-{0A663E4E-C75C-4B68-BBAF-22C7D6A080F9}" dt="2020-01-08T14:33:49.743" v="175" actId="20577"/>
          <ac:spMkLst>
            <pc:docMk/>
            <pc:sldMk cId="687463418" sldId="521"/>
            <ac:spMk id="12" creationId="{D8AB6FCB-E511-4C90-8F75-9A47F79D188D}"/>
          </ac:spMkLst>
        </pc:spChg>
      </pc:sldChg>
      <pc:sldChg chg="modSp">
        <pc:chgData name="" userId="" providerId="" clId="Web-{0A663E4E-C75C-4B68-BBAF-22C7D6A080F9}" dt="2020-01-08T14:25:29.853" v="34" actId="20577"/>
        <pc:sldMkLst>
          <pc:docMk/>
          <pc:sldMk cId="1508766221" sldId="522"/>
        </pc:sldMkLst>
        <pc:spChg chg="mod">
          <ac:chgData name="" userId="" providerId="" clId="Web-{0A663E4E-C75C-4B68-BBAF-22C7D6A080F9}" dt="2020-01-08T14:25:29.853" v="34" actId="20577"/>
          <ac:spMkLst>
            <pc:docMk/>
            <pc:sldMk cId="1508766221" sldId="522"/>
            <ac:spMk id="6" creationId="{9E79B34A-E8DE-4E2F-92B0-144AC43B8697}"/>
          </ac:spMkLst>
        </pc:spChg>
      </pc:sldChg>
      <pc:sldChg chg="modSp">
        <pc:chgData name="" userId="" providerId="" clId="Web-{0A663E4E-C75C-4B68-BBAF-22C7D6A080F9}" dt="2020-01-08T14:37:58.993" v="248" actId="14100"/>
        <pc:sldMkLst>
          <pc:docMk/>
          <pc:sldMk cId="147080084" sldId="534"/>
        </pc:sldMkLst>
        <pc:spChg chg="mod">
          <ac:chgData name="" userId="" providerId="" clId="Web-{0A663E4E-C75C-4B68-BBAF-22C7D6A080F9}" dt="2020-01-08T14:37:58.993" v="248" actId="14100"/>
          <ac:spMkLst>
            <pc:docMk/>
            <pc:sldMk cId="147080084" sldId="534"/>
            <ac:spMk id="5" creationId="{155E3716-7EAC-48CD-9119-12AF9F264CC6}"/>
          </ac:spMkLst>
        </pc:spChg>
      </pc:sldChg>
      <pc:sldChg chg="modSp">
        <pc:chgData name="" userId="" providerId="" clId="Web-{0A663E4E-C75C-4B68-BBAF-22C7D6A080F9}" dt="2020-01-08T14:38:57.087" v="293" actId="20577"/>
        <pc:sldMkLst>
          <pc:docMk/>
          <pc:sldMk cId="4215035582" sldId="538"/>
        </pc:sldMkLst>
        <pc:spChg chg="mod">
          <ac:chgData name="" userId="" providerId="" clId="Web-{0A663E4E-C75C-4B68-BBAF-22C7D6A080F9}" dt="2020-01-08T14:38:57.087" v="293" actId="20577"/>
          <ac:spMkLst>
            <pc:docMk/>
            <pc:sldMk cId="4215035582" sldId="538"/>
            <ac:spMk id="5" creationId="{205568DD-390C-44D4-93E0-8E4B672F3FDA}"/>
          </ac:spMkLst>
        </pc:spChg>
      </pc:sldChg>
      <pc:sldChg chg="addSp delSp addAnim delAnim">
        <pc:chgData name="" userId="" providerId="" clId="Web-{0A663E4E-C75C-4B68-BBAF-22C7D6A080F9}" dt="2020-01-08T14:35:36.993" v="185"/>
        <pc:sldMkLst>
          <pc:docMk/>
          <pc:sldMk cId="3912940472" sldId="545"/>
        </pc:sldMkLst>
        <pc:spChg chg="add del">
          <ac:chgData name="" userId="" providerId="" clId="Web-{0A663E4E-C75C-4B68-BBAF-22C7D6A080F9}" dt="2020-01-08T14:35:36.196" v="184"/>
          <ac:spMkLst>
            <pc:docMk/>
            <pc:sldMk cId="3912940472" sldId="545"/>
            <ac:spMk id="3" creationId="{80253E05-00BC-478C-8CB0-C81F4A8924D0}"/>
          </ac:spMkLst>
        </pc:spChg>
        <pc:spChg chg="add">
          <ac:chgData name="" userId="" providerId="" clId="Web-{0A663E4E-C75C-4B68-BBAF-22C7D6A080F9}" dt="2020-01-08T14:35:36.993" v="185"/>
          <ac:spMkLst>
            <pc:docMk/>
            <pc:sldMk cId="3912940472" sldId="545"/>
            <ac:spMk id="4" creationId="{4196DE8C-58CF-4962-A2F7-8A74D511776F}"/>
          </ac:spMkLst>
        </pc:spChg>
        <pc:spChg chg="del">
          <ac:chgData name="" userId="" providerId="" clId="Web-{0A663E4E-C75C-4B68-BBAF-22C7D6A080F9}" dt="2020-01-08T14:25:17.039" v="30"/>
          <ac:spMkLst>
            <pc:docMk/>
            <pc:sldMk cId="3912940472" sldId="545"/>
            <ac:spMk id="13" creationId="{705F20DB-D380-4DC4-B66B-53E181717A07}"/>
          </ac:spMkLst>
        </pc:spChg>
      </pc:sldChg>
      <pc:sldChg chg="addSp delSp addAnim delAnim">
        <pc:chgData name="" userId="" providerId="" clId="Web-{0A663E4E-C75C-4B68-BBAF-22C7D6A080F9}" dt="2020-01-08T14:35:41.227" v="187"/>
        <pc:sldMkLst>
          <pc:docMk/>
          <pc:sldMk cId="2016036091" sldId="546"/>
        </pc:sldMkLst>
        <pc:spChg chg="add del">
          <ac:chgData name="" userId="" providerId="" clId="Web-{0A663E4E-C75C-4B68-BBAF-22C7D6A080F9}" dt="2020-01-08T14:35:40.540" v="186"/>
          <ac:spMkLst>
            <pc:docMk/>
            <pc:sldMk cId="2016036091" sldId="546"/>
            <ac:spMk id="3" creationId="{3A963E07-17E1-4CEE-9D22-5CB64413B2A3}"/>
          </ac:spMkLst>
        </pc:spChg>
        <pc:spChg chg="add">
          <ac:chgData name="" userId="" providerId="" clId="Web-{0A663E4E-C75C-4B68-BBAF-22C7D6A080F9}" dt="2020-01-08T14:35:41.227" v="187"/>
          <ac:spMkLst>
            <pc:docMk/>
            <pc:sldMk cId="2016036091" sldId="546"/>
            <ac:spMk id="4" creationId="{290387B9-2B85-465B-8736-2D1FBF905304}"/>
          </ac:spMkLst>
        </pc:spChg>
        <pc:spChg chg="del">
          <ac:chgData name="" userId="" providerId="" clId="Web-{0A663E4E-C75C-4B68-BBAF-22C7D6A080F9}" dt="2020-01-08T14:25:22.524" v="32"/>
          <ac:spMkLst>
            <pc:docMk/>
            <pc:sldMk cId="2016036091" sldId="546"/>
            <ac:spMk id="10" creationId="{348BA791-CF55-4B38-80D3-6B3838A31DB5}"/>
          </ac:spMkLst>
        </pc:spChg>
      </pc:sldChg>
      <pc:sldChg chg="modSp">
        <pc:chgData name="" userId="" providerId="" clId="Web-{0A663E4E-C75C-4B68-BBAF-22C7D6A080F9}" dt="2020-01-08T14:25:49.133" v="44"/>
        <pc:sldMkLst>
          <pc:docMk/>
          <pc:sldMk cId="1869142155" sldId="547"/>
        </pc:sldMkLst>
        <pc:spChg chg="mod">
          <ac:chgData name="" userId="" providerId="" clId="Web-{0A663E4E-C75C-4B68-BBAF-22C7D6A080F9}" dt="2020-01-08T14:25:49.133" v="44"/>
          <ac:spMkLst>
            <pc:docMk/>
            <pc:sldMk cId="1869142155" sldId="547"/>
            <ac:spMk id="7" creationId="{13898CF9-8BCC-4548-B7E0-37409F5C80BE}"/>
          </ac:spMkLst>
        </pc:spChg>
      </pc:sldChg>
      <pc:sldChg chg="addSp delSp addAnim delAnim">
        <pc:chgData name="" userId="" providerId="" clId="Web-{0A663E4E-C75C-4B68-BBAF-22C7D6A080F9}" dt="2020-01-08T14:34:19.649" v="181"/>
        <pc:sldMkLst>
          <pc:docMk/>
          <pc:sldMk cId="3442386939" sldId="548"/>
        </pc:sldMkLst>
        <pc:spChg chg="add del">
          <ac:chgData name="" userId="" providerId="" clId="Web-{0A663E4E-C75C-4B68-BBAF-22C7D6A080F9}" dt="2020-01-08T14:34:18.384" v="180"/>
          <ac:spMkLst>
            <pc:docMk/>
            <pc:sldMk cId="3442386939" sldId="548"/>
            <ac:spMk id="2" creationId="{C0FFA80F-5AE8-4A49-9484-742A39AE8D7E}"/>
          </ac:spMkLst>
        </pc:spChg>
        <pc:spChg chg="add">
          <ac:chgData name="" userId="" providerId="" clId="Web-{0A663E4E-C75C-4B68-BBAF-22C7D6A080F9}" dt="2020-01-08T14:34:19.649" v="181"/>
          <ac:spMkLst>
            <pc:docMk/>
            <pc:sldMk cId="3442386939" sldId="548"/>
            <ac:spMk id="3" creationId="{2758564C-EB82-4E5A-A380-4612E1C0EBC0}"/>
          </ac:spMkLst>
        </pc:spChg>
        <pc:spChg chg="del">
          <ac:chgData name="" userId="" providerId="" clId="Web-{0A663E4E-C75C-4B68-BBAF-22C7D6A080F9}" dt="2020-01-08T14:24:32.321" v="18"/>
          <ac:spMkLst>
            <pc:docMk/>
            <pc:sldMk cId="3442386939" sldId="548"/>
            <ac:spMk id="5" creationId="{3BE0EF28-6620-48D9-AA5B-B6C382DDCA2E}"/>
          </ac:spMkLst>
        </pc:spChg>
      </pc:sldChg>
      <pc:sldChg chg="addSp delSp modSp addAnim delAnim">
        <pc:chgData name="" userId="" providerId="" clId="Web-{0A663E4E-C75C-4B68-BBAF-22C7D6A080F9}" dt="2020-01-08T14:34:05.821" v="179"/>
        <pc:sldMkLst>
          <pc:docMk/>
          <pc:sldMk cId="2973170693" sldId="554"/>
        </pc:sldMkLst>
        <pc:spChg chg="add">
          <ac:chgData name="" userId="" providerId="" clId="Web-{0A663E4E-C75C-4B68-BBAF-22C7D6A080F9}" dt="2020-01-08T14:34:05.821" v="179"/>
          <ac:spMkLst>
            <pc:docMk/>
            <pc:sldMk cId="2973170693" sldId="554"/>
            <ac:spMk id="3" creationId="{03B1E27B-608B-4B95-9C4E-E4B98E1113B9}"/>
          </ac:spMkLst>
        </pc:spChg>
        <pc:spChg chg="del mod">
          <ac:chgData name="" userId="" providerId="" clId="Web-{0A663E4E-C75C-4B68-BBAF-22C7D6A080F9}" dt="2020-01-08T14:34:04.587" v="178"/>
          <ac:spMkLst>
            <pc:docMk/>
            <pc:sldMk cId="2973170693" sldId="554"/>
            <ac:spMk id="6" creationId="{BCDBE7DD-194C-4923-A7A3-FB78258E6A70}"/>
          </ac:spMkLst>
        </pc:spChg>
      </pc:sldChg>
      <pc:sldChg chg="modSp">
        <pc:chgData name="" userId="" providerId="" clId="Web-{0A663E4E-C75C-4B68-BBAF-22C7D6A080F9}" dt="2020-01-08T14:24:57.071" v="27"/>
        <pc:sldMkLst>
          <pc:docMk/>
          <pc:sldMk cId="4283266637" sldId="555"/>
        </pc:sldMkLst>
        <pc:spChg chg="mod">
          <ac:chgData name="" userId="" providerId="" clId="Web-{0A663E4E-C75C-4B68-BBAF-22C7D6A080F9}" dt="2020-01-08T14:24:57.071" v="27"/>
          <ac:spMkLst>
            <pc:docMk/>
            <pc:sldMk cId="4283266637" sldId="555"/>
            <ac:spMk id="4" creationId="{E2EF923B-6269-4F9F-95E9-0B1FF869C9F1}"/>
          </ac:spMkLst>
        </pc:spChg>
      </pc:sldChg>
      <pc:sldChg chg="addSp delSp addAnim delAnim">
        <pc:chgData name="" userId="" providerId="" clId="Web-{0A663E4E-C75C-4B68-BBAF-22C7D6A080F9}" dt="2020-01-08T14:34:25.899" v="183"/>
        <pc:sldMkLst>
          <pc:docMk/>
          <pc:sldMk cId="94935309" sldId="556"/>
        </pc:sldMkLst>
        <pc:spChg chg="add del">
          <ac:chgData name="" userId="" providerId="" clId="Web-{0A663E4E-C75C-4B68-BBAF-22C7D6A080F9}" dt="2020-01-08T14:34:25.009" v="182"/>
          <ac:spMkLst>
            <pc:docMk/>
            <pc:sldMk cId="94935309" sldId="556"/>
            <ac:spMk id="2" creationId="{D9E8DA10-4F38-4122-BAC9-92630C6B78C5}"/>
          </ac:spMkLst>
        </pc:spChg>
        <pc:spChg chg="add">
          <ac:chgData name="" userId="" providerId="" clId="Web-{0A663E4E-C75C-4B68-BBAF-22C7D6A080F9}" dt="2020-01-08T14:34:25.899" v="183"/>
          <ac:spMkLst>
            <pc:docMk/>
            <pc:sldMk cId="94935309" sldId="556"/>
            <ac:spMk id="3" creationId="{C4ADDD33-B8F8-4AC6-ADA3-3A50A1EBE361}"/>
          </ac:spMkLst>
        </pc:spChg>
        <pc:spChg chg="del">
          <ac:chgData name="" userId="" providerId="" clId="Web-{0A663E4E-C75C-4B68-BBAF-22C7D6A080F9}" dt="2020-01-08T14:25:08.711" v="28"/>
          <ac:spMkLst>
            <pc:docMk/>
            <pc:sldMk cId="94935309" sldId="556"/>
            <ac:spMk id="5" creationId="{81D1498E-6469-4730-B69F-12CF02E87C5A}"/>
          </ac:spMkLst>
        </pc:spChg>
      </pc:sldChg>
      <pc:sldChg chg="modSp">
        <pc:chgData name="" userId="" providerId="" clId="Web-{0A663E4E-C75C-4B68-BBAF-22C7D6A080F9}" dt="2020-01-08T14:26:02.039" v="51"/>
        <pc:sldMkLst>
          <pc:docMk/>
          <pc:sldMk cId="357713468" sldId="557"/>
        </pc:sldMkLst>
        <pc:spChg chg="mod">
          <ac:chgData name="" userId="" providerId="" clId="Web-{0A663E4E-C75C-4B68-BBAF-22C7D6A080F9}" dt="2020-01-08T14:26:02.039" v="51"/>
          <ac:spMkLst>
            <pc:docMk/>
            <pc:sldMk cId="357713468" sldId="557"/>
            <ac:spMk id="22" creationId="{05C9B2FF-0EA8-496D-BE82-C592E6A084EC}"/>
          </ac:spMkLst>
        </pc:spChg>
      </pc:sldChg>
      <pc:sldChg chg="modSp">
        <pc:chgData name="" userId="" providerId="" clId="Web-{0A663E4E-C75C-4B68-BBAF-22C7D6A080F9}" dt="2020-01-08T14:27:00.055" v="82"/>
        <pc:sldMkLst>
          <pc:docMk/>
          <pc:sldMk cId="3768514141" sldId="558"/>
        </pc:sldMkLst>
        <pc:spChg chg="mod">
          <ac:chgData name="" userId="" providerId="" clId="Web-{0A663E4E-C75C-4B68-BBAF-22C7D6A080F9}" dt="2020-01-08T14:27:00.055" v="82"/>
          <ac:spMkLst>
            <pc:docMk/>
            <pc:sldMk cId="3768514141" sldId="558"/>
            <ac:spMk id="4" creationId="{470CEF4B-7709-4963-B5E9-AAE058128BFB}"/>
          </ac:spMkLst>
        </pc:spChg>
      </pc:sldChg>
      <pc:sldChg chg="modSp">
        <pc:chgData name="" userId="" providerId="" clId="Web-{0A663E4E-C75C-4B68-BBAF-22C7D6A080F9}" dt="2020-01-08T14:27:19.836" v="90"/>
        <pc:sldMkLst>
          <pc:docMk/>
          <pc:sldMk cId="3173910487" sldId="610"/>
        </pc:sldMkLst>
        <pc:spChg chg="mod">
          <ac:chgData name="" userId="" providerId="" clId="Web-{0A663E4E-C75C-4B68-BBAF-22C7D6A080F9}" dt="2020-01-08T14:27:19.836" v="90"/>
          <ac:spMkLst>
            <pc:docMk/>
            <pc:sldMk cId="3173910487" sldId="610"/>
            <ac:spMk id="6" creationId="{90E59443-F84D-4937-8D2B-DE67AF752898}"/>
          </ac:spMkLst>
        </pc:spChg>
      </pc:sldChg>
      <pc:sldChg chg="modSp">
        <pc:chgData name="" userId="" providerId="" clId="Web-{0A663E4E-C75C-4B68-BBAF-22C7D6A080F9}" dt="2020-01-08T14:27:44.664" v="94" actId="20577"/>
        <pc:sldMkLst>
          <pc:docMk/>
          <pc:sldMk cId="4183898151" sldId="615"/>
        </pc:sldMkLst>
        <pc:spChg chg="mod">
          <ac:chgData name="" userId="" providerId="" clId="Web-{0A663E4E-C75C-4B68-BBAF-22C7D6A080F9}" dt="2020-01-08T14:27:44.664" v="94" actId="20577"/>
          <ac:spMkLst>
            <pc:docMk/>
            <pc:sldMk cId="4183898151" sldId="615"/>
            <ac:spMk id="13" creationId="{26EE748B-2C3D-4D02-9D27-B7D4C7089142}"/>
          </ac:spMkLst>
        </pc:spChg>
      </pc:sldChg>
      <pc:sldChg chg="modSp">
        <pc:chgData name="" userId="" providerId="" clId="Web-{0A663E4E-C75C-4B68-BBAF-22C7D6A080F9}" dt="2020-01-08T14:28:17.415" v="98" actId="20577"/>
        <pc:sldMkLst>
          <pc:docMk/>
          <pc:sldMk cId="2980760210" sldId="619"/>
        </pc:sldMkLst>
        <pc:spChg chg="mod">
          <ac:chgData name="" userId="" providerId="" clId="Web-{0A663E4E-C75C-4B68-BBAF-22C7D6A080F9}" dt="2020-01-08T14:28:17.415" v="98" actId="20577"/>
          <ac:spMkLst>
            <pc:docMk/>
            <pc:sldMk cId="2980760210" sldId="619"/>
            <ac:spMk id="8" creationId="{DEBD4B78-7CBC-41E4-8752-33C9D2E6DB01}"/>
          </ac:spMkLst>
        </pc:spChg>
      </pc:sldChg>
      <pc:sldChg chg="modSp">
        <pc:chgData name="" userId="" providerId="" clId="Web-{0A663E4E-C75C-4B68-BBAF-22C7D6A080F9}" dt="2020-01-08T14:28:53.790" v="105"/>
        <pc:sldMkLst>
          <pc:docMk/>
          <pc:sldMk cId="3971371748" sldId="621"/>
        </pc:sldMkLst>
        <pc:spChg chg="mod">
          <ac:chgData name="" userId="" providerId="" clId="Web-{0A663E4E-C75C-4B68-BBAF-22C7D6A080F9}" dt="2020-01-08T14:28:53.790" v="105"/>
          <ac:spMkLst>
            <pc:docMk/>
            <pc:sldMk cId="3971371748" sldId="621"/>
            <ac:spMk id="6" creationId="{D6888F3A-D242-4060-8609-008590CA7EBF}"/>
          </ac:spMkLst>
        </pc:spChg>
      </pc:sldChg>
      <pc:sldChg chg="modSp">
        <pc:chgData name="" userId="" providerId="" clId="Web-{0A663E4E-C75C-4B68-BBAF-22C7D6A080F9}" dt="2020-01-08T14:38:12.602" v="270" actId="14100"/>
        <pc:sldMkLst>
          <pc:docMk/>
          <pc:sldMk cId="3614933316" sldId="631"/>
        </pc:sldMkLst>
        <pc:spChg chg="mod">
          <ac:chgData name="" userId="" providerId="" clId="Web-{0A663E4E-C75C-4B68-BBAF-22C7D6A080F9}" dt="2020-01-08T14:38:12.602" v="270" actId="14100"/>
          <ac:spMkLst>
            <pc:docMk/>
            <pc:sldMk cId="3614933316" sldId="631"/>
            <ac:spMk id="5" creationId="{324BF561-1D68-46E4-91D9-354ABF747077}"/>
          </ac:spMkLst>
        </pc:spChg>
      </pc:sldChg>
      <pc:sldChg chg="modSp">
        <pc:chgData name="" userId="" providerId="" clId="Web-{0A663E4E-C75C-4B68-BBAF-22C7D6A080F9}" dt="2020-01-08T14:32:17.305" v="146" actId="14100"/>
        <pc:sldMkLst>
          <pc:docMk/>
          <pc:sldMk cId="1212924097" sldId="632"/>
        </pc:sldMkLst>
        <pc:grpChg chg="mod">
          <ac:chgData name="" userId="" providerId="" clId="Web-{0A663E4E-C75C-4B68-BBAF-22C7D6A080F9}" dt="2020-01-08T14:32:17.305" v="146" actId="14100"/>
          <ac:grpSpMkLst>
            <pc:docMk/>
            <pc:sldMk cId="1212924097" sldId="632"/>
            <ac:grpSpMk id="4" creationId="{BC32AC0B-FB7C-4355-A0A7-318CB3BCC6B5}"/>
          </ac:grpSpMkLst>
        </pc:grpChg>
      </pc:sldChg>
      <pc:sldChg chg="modSp">
        <pc:chgData name="" userId="" providerId="" clId="Web-{0A663E4E-C75C-4B68-BBAF-22C7D6A080F9}" dt="2020-01-08T14:38:35.868" v="284" actId="14100"/>
        <pc:sldMkLst>
          <pc:docMk/>
          <pc:sldMk cId="3601706012" sldId="633"/>
        </pc:sldMkLst>
        <pc:spChg chg="mod">
          <ac:chgData name="" userId="" providerId="" clId="Web-{0A663E4E-C75C-4B68-BBAF-22C7D6A080F9}" dt="2020-01-08T14:38:35.868" v="284" actId="14100"/>
          <ac:spMkLst>
            <pc:docMk/>
            <pc:sldMk cId="3601706012" sldId="633"/>
            <ac:spMk id="7" creationId="{43E7E10D-06D0-441F-89C3-A68708DA63D8}"/>
          </ac:spMkLst>
        </pc:spChg>
      </pc:sldChg>
      <pc:sldChg chg="modSp">
        <pc:chgData name="" userId="" providerId="" clId="Web-{0A663E4E-C75C-4B68-BBAF-22C7D6A080F9}" dt="2020-01-08T14:37:34.821" v="233" actId="20577"/>
        <pc:sldMkLst>
          <pc:docMk/>
          <pc:sldMk cId="1246804129" sldId="635"/>
        </pc:sldMkLst>
        <pc:spChg chg="mod">
          <ac:chgData name="" userId="" providerId="" clId="Web-{0A663E4E-C75C-4B68-BBAF-22C7D6A080F9}" dt="2020-01-08T14:37:34.821" v="233" actId="20577"/>
          <ac:spMkLst>
            <pc:docMk/>
            <pc:sldMk cId="1246804129" sldId="635"/>
            <ac:spMk id="5" creationId="{AA8AB7D6-5874-4C0E-8B29-1162C81955A6}"/>
          </ac:spMkLst>
        </pc:spChg>
      </pc:sldChg>
      <pc:sldChg chg="modSp">
        <pc:chgData name="" userId="" providerId="" clId="Web-{0A663E4E-C75C-4B68-BBAF-22C7D6A080F9}" dt="2020-01-08T14:36:10.634" v="203" actId="20577"/>
        <pc:sldMkLst>
          <pc:docMk/>
          <pc:sldMk cId="1958057672" sldId="637"/>
        </pc:sldMkLst>
        <pc:spChg chg="mod">
          <ac:chgData name="" userId="" providerId="" clId="Web-{0A663E4E-C75C-4B68-BBAF-22C7D6A080F9}" dt="2020-01-08T14:36:10.634" v="203" actId="20577"/>
          <ac:spMkLst>
            <pc:docMk/>
            <pc:sldMk cId="1958057672" sldId="637"/>
            <ac:spMk id="5" creationId="{4F70DCEB-4303-4F1E-BB24-E184746DC1A4}"/>
          </ac:spMkLst>
        </pc:spChg>
      </pc:sldChg>
      <pc:sldChg chg="modSp">
        <pc:chgData name="" userId="" providerId="" clId="Web-{0A663E4E-C75C-4B68-BBAF-22C7D6A080F9}" dt="2020-01-08T14:30:52.290" v="134"/>
        <pc:sldMkLst>
          <pc:docMk/>
          <pc:sldMk cId="1389934142" sldId="647"/>
        </pc:sldMkLst>
        <pc:spChg chg="mod">
          <ac:chgData name="" userId="" providerId="" clId="Web-{0A663E4E-C75C-4B68-BBAF-22C7D6A080F9}" dt="2020-01-08T14:30:52.290" v="134"/>
          <ac:spMkLst>
            <pc:docMk/>
            <pc:sldMk cId="1389934142" sldId="647"/>
            <ac:spMk id="8" creationId="{1E7355EE-7568-4F62-8A9A-62B9EBC852FC}"/>
          </ac:spMkLst>
        </pc:spChg>
      </pc:sldChg>
    </pc:docChg>
  </pc:docChgLst>
  <pc:docChgLst>
    <pc:chgData clId="Web-{0B7EDD02-B710-4F56-92C4-ED0E56904D6C}"/>
    <pc:docChg chg="modSld">
      <pc:chgData name="" userId="" providerId="" clId="Web-{0B7EDD02-B710-4F56-92C4-ED0E56904D6C}" dt="2020-01-08T15:59:39.944" v="148"/>
      <pc:docMkLst>
        <pc:docMk/>
      </pc:docMkLst>
      <pc:sldChg chg="modSp">
        <pc:chgData name="" userId="" providerId="" clId="Web-{0B7EDD02-B710-4F56-92C4-ED0E56904D6C}" dt="2020-01-08T15:57:35.709" v="129" actId="14100"/>
        <pc:sldMkLst>
          <pc:docMk/>
          <pc:sldMk cId="2037061204" sldId="258"/>
        </pc:sldMkLst>
        <pc:spChg chg="mod">
          <ac:chgData name="" userId="" providerId="" clId="Web-{0B7EDD02-B710-4F56-92C4-ED0E56904D6C}" dt="2020-01-08T15:57:35.709" v="129" actId="14100"/>
          <ac:spMkLst>
            <pc:docMk/>
            <pc:sldMk cId="2037061204" sldId="258"/>
            <ac:spMk id="3" creationId="{8C32A606-F39C-47F3-B8D4-F08BCB51DEA2}"/>
          </ac:spMkLst>
        </pc:spChg>
      </pc:sldChg>
      <pc:sldChg chg="modSp">
        <pc:chgData name="" userId="" providerId="" clId="Web-{0B7EDD02-B710-4F56-92C4-ED0E56904D6C}" dt="2020-01-08T15:58:27.288" v="142" actId="14100"/>
        <pc:sldMkLst>
          <pc:docMk/>
          <pc:sldMk cId="79494224" sldId="261"/>
        </pc:sldMkLst>
        <pc:spChg chg="mod">
          <ac:chgData name="" userId="" providerId="" clId="Web-{0B7EDD02-B710-4F56-92C4-ED0E56904D6C}" dt="2020-01-08T15:58:27.288" v="142" actId="14100"/>
          <ac:spMkLst>
            <pc:docMk/>
            <pc:sldMk cId="79494224" sldId="261"/>
            <ac:spMk id="7" creationId="{8C32A606-F39C-47F3-B8D4-F08BCB51DEA2}"/>
          </ac:spMkLst>
        </pc:spChg>
      </pc:sldChg>
      <pc:sldChg chg="modSp">
        <pc:chgData name="" userId="" providerId="" clId="Web-{0B7EDD02-B710-4F56-92C4-ED0E56904D6C}" dt="2020-01-08T15:53:03.209" v="73" actId="14100"/>
        <pc:sldMkLst>
          <pc:docMk/>
          <pc:sldMk cId="472243869" sldId="272"/>
        </pc:sldMkLst>
        <pc:spChg chg="mod">
          <ac:chgData name="" userId="" providerId="" clId="Web-{0B7EDD02-B710-4F56-92C4-ED0E56904D6C}" dt="2020-01-08T15:53:03.209" v="73" actId="14100"/>
          <ac:spMkLst>
            <pc:docMk/>
            <pc:sldMk cId="472243869" sldId="272"/>
            <ac:spMk id="2" creationId="{00000000-0000-0000-0000-000000000000}"/>
          </ac:spMkLst>
        </pc:spChg>
      </pc:sldChg>
      <pc:sldChg chg="modSp">
        <pc:chgData name="" userId="" providerId="" clId="Web-{0B7EDD02-B710-4F56-92C4-ED0E56904D6C}" dt="2020-01-08T15:51:29.459" v="41" actId="14100"/>
        <pc:sldMkLst>
          <pc:docMk/>
          <pc:sldMk cId="31084634" sldId="495"/>
        </pc:sldMkLst>
        <pc:spChg chg="mod">
          <ac:chgData name="" userId="" providerId="" clId="Web-{0B7EDD02-B710-4F56-92C4-ED0E56904D6C}" dt="2020-01-08T15:51:29.459" v="41" actId="14100"/>
          <ac:spMkLst>
            <pc:docMk/>
            <pc:sldMk cId="31084634" sldId="495"/>
            <ac:spMk id="2" creationId="{00000000-0000-0000-0000-000000000000}"/>
          </ac:spMkLst>
        </pc:spChg>
      </pc:sldChg>
      <pc:sldChg chg="modSp">
        <pc:chgData name="" userId="" providerId="" clId="Web-{0B7EDD02-B710-4F56-92C4-ED0E56904D6C}" dt="2020-01-08T15:48:00.412" v="2" actId="20577"/>
        <pc:sldMkLst>
          <pc:docMk/>
          <pc:sldMk cId="687463418" sldId="521"/>
        </pc:sldMkLst>
        <pc:spChg chg="mod">
          <ac:chgData name="" userId="" providerId="" clId="Web-{0B7EDD02-B710-4F56-92C4-ED0E56904D6C}" dt="2020-01-08T15:48:00.412" v="2" actId="20577"/>
          <ac:spMkLst>
            <pc:docMk/>
            <pc:sldMk cId="687463418" sldId="521"/>
            <ac:spMk id="5" creationId="{20D380E7-8D1E-4FE8-8922-69230627CC8E}"/>
          </ac:spMkLst>
        </pc:spChg>
      </pc:sldChg>
      <pc:sldChg chg="modSp">
        <pc:chgData name="" userId="" providerId="" clId="Web-{0B7EDD02-B710-4F56-92C4-ED0E56904D6C}" dt="2020-01-08T15:49:35.459" v="22" actId="20577"/>
        <pc:sldMkLst>
          <pc:docMk/>
          <pc:sldMk cId="1508766221" sldId="522"/>
        </pc:sldMkLst>
        <pc:spChg chg="mod">
          <ac:chgData name="" userId="" providerId="" clId="Web-{0B7EDD02-B710-4F56-92C4-ED0E56904D6C}" dt="2020-01-08T15:49:35.459" v="22" actId="20577"/>
          <ac:spMkLst>
            <pc:docMk/>
            <pc:sldMk cId="1508766221" sldId="522"/>
            <ac:spMk id="8" creationId="{036002F8-32E0-48EE-AAF0-7EBE1571BFAA}"/>
          </ac:spMkLst>
        </pc:spChg>
      </pc:sldChg>
      <pc:sldChg chg="modSp">
        <pc:chgData name="" userId="" providerId="" clId="Web-{0B7EDD02-B710-4F56-92C4-ED0E56904D6C}" dt="2020-01-08T15:49:11.600" v="12" actId="20577"/>
        <pc:sldMkLst>
          <pc:docMk/>
          <pc:sldMk cId="2016036091" sldId="546"/>
        </pc:sldMkLst>
        <pc:spChg chg="mod">
          <ac:chgData name="" userId="" providerId="" clId="Web-{0B7EDD02-B710-4F56-92C4-ED0E56904D6C}" dt="2020-01-08T15:49:11.600" v="12" actId="20577"/>
          <ac:spMkLst>
            <pc:docMk/>
            <pc:sldMk cId="2016036091" sldId="546"/>
            <ac:spMk id="9" creationId="{00000000-0000-0000-0000-000000000000}"/>
          </ac:spMkLst>
        </pc:spChg>
      </pc:sldChg>
      <pc:sldChg chg="modSp">
        <pc:chgData name="" userId="" providerId="" clId="Web-{0B7EDD02-B710-4F56-92C4-ED0E56904D6C}" dt="2020-01-08T15:53:40.959" v="80"/>
        <pc:sldMkLst>
          <pc:docMk/>
          <pc:sldMk cId="1556888534" sldId="553"/>
        </pc:sldMkLst>
        <pc:spChg chg="mod">
          <ac:chgData name="" userId="" providerId="" clId="Web-{0B7EDD02-B710-4F56-92C4-ED0E56904D6C}" dt="2020-01-08T15:53:40.959" v="80"/>
          <ac:spMkLst>
            <pc:docMk/>
            <pc:sldMk cId="1556888534" sldId="553"/>
            <ac:spMk id="23" creationId="{45D6227D-1727-422B-9259-AF829927BFD7}"/>
          </ac:spMkLst>
        </pc:spChg>
      </pc:sldChg>
      <pc:sldChg chg="modSp">
        <pc:chgData name="" userId="" providerId="" clId="Web-{0B7EDD02-B710-4F56-92C4-ED0E56904D6C}" dt="2020-01-08T15:48:43.178" v="5" actId="20577"/>
        <pc:sldMkLst>
          <pc:docMk/>
          <pc:sldMk cId="94935309" sldId="556"/>
        </pc:sldMkLst>
        <pc:spChg chg="mod">
          <ac:chgData name="" userId="" providerId="" clId="Web-{0B7EDD02-B710-4F56-92C4-ED0E56904D6C}" dt="2020-01-08T15:48:43.178" v="5" actId="20577"/>
          <ac:spMkLst>
            <pc:docMk/>
            <pc:sldMk cId="94935309" sldId="556"/>
            <ac:spMk id="6" creationId="{A3D5AFAD-24D2-4DB4-AB46-6F3A987741FF}"/>
          </ac:spMkLst>
        </pc:spChg>
      </pc:sldChg>
      <pc:sldChg chg="modSp">
        <pc:chgData name="" userId="" providerId="" clId="Web-{0B7EDD02-B710-4F56-92C4-ED0E56904D6C}" dt="2020-01-08T15:49:58.850" v="27" actId="20577"/>
        <pc:sldMkLst>
          <pc:docMk/>
          <pc:sldMk cId="357713468" sldId="557"/>
        </pc:sldMkLst>
        <pc:spChg chg="mod">
          <ac:chgData name="" userId="" providerId="" clId="Web-{0B7EDD02-B710-4F56-92C4-ED0E56904D6C}" dt="2020-01-08T15:49:58.850" v="27" actId="20577"/>
          <ac:spMkLst>
            <pc:docMk/>
            <pc:sldMk cId="357713468" sldId="557"/>
            <ac:spMk id="2" creationId="{C5DE1937-4C41-4A8F-844B-D40EAFDAB4D7}"/>
          </ac:spMkLst>
        </pc:spChg>
      </pc:sldChg>
      <pc:sldChg chg="modSp">
        <pc:chgData name="" userId="" providerId="" clId="Web-{0B7EDD02-B710-4F56-92C4-ED0E56904D6C}" dt="2020-01-08T15:50:54.662" v="35" actId="20577"/>
        <pc:sldMkLst>
          <pc:docMk/>
          <pc:sldMk cId="3768514141" sldId="558"/>
        </pc:sldMkLst>
        <pc:spChg chg="mod">
          <ac:chgData name="" userId="" providerId="" clId="Web-{0B7EDD02-B710-4F56-92C4-ED0E56904D6C}" dt="2020-01-08T15:50:54.662" v="35" actId="20577"/>
          <ac:spMkLst>
            <pc:docMk/>
            <pc:sldMk cId="3768514141" sldId="558"/>
            <ac:spMk id="2" creationId="{EAA4B2B7-9115-4E6A-A4EC-1EC9FFD954A6}"/>
          </ac:spMkLst>
        </pc:spChg>
      </pc:sldChg>
      <pc:sldChg chg="modSp">
        <pc:chgData name="" userId="" providerId="" clId="Web-{0B7EDD02-B710-4F56-92C4-ED0E56904D6C}" dt="2020-01-08T15:51:49.944" v="44" actId="20577"/>
        <pc:sldMkLst>
          <pc:docMk/>
          <pc:sldMk cId="3173910487" sldId="610"/>
        </pc:sldMkLst>
        <pc:spChg chg="mod">
          <ac:chgData name="" userId="" providerId="" clId="Web-{0B7EDD02-B710-4F56-92C4-ED0E56904D6C}" dt="2020-01-08T15:51:49.944" v="44" actId="20577"/>
          <ac:spMkLst>
            <pc:docMk/>
            <pc:sldMk cId="3173910487" sldId="610"/>
            <ac:spMk id="2" creationId="{2C1636B0-CE48-4666-902B-6339DA81204A}"/>
          </ac:spMkLst>
        </pc:spChg>
      </pc:sldChg>
      <pc:sldChg chg="modSp">
        <pc:chgData name="" userId="" providerId="" clId="Web-{0B7EDD02-B710-4F56-92C4-ED0E56904D6C}" dt="2020-01-08T15:53:28.963" v="75" actId="1076"/>
        <pc:sldMkLst>
          <pc:docMk/>
          <pc:sldMk cId="4183898151" sldId="615"/>
        </pc:sldMkLst>
        <pc:spChg chg="mod">
          <ac:chgData name="" userId="" providerId="" clId="Web-{0B7EDD02-B710-4F56-92C4-ED0E56904D6C}" dt="2020-01-08T15:53:28.963" v="75" actId="1076"/>
          <ac:spMkLst>
            <pc:docMk/>
            <pc:sldMk cId="4183898151" sldId="615"/>
            <ac:spMk id="5" creationId="{5FCFE9A4-534F-4416-AF00-158661ED0DB7}"/>
          </ac:spMkLst>
        </pc:spChg>
      </pc:sldChg>
      <pc:sldChg chg="modSp">
        <pc:chgData name="" userId="" providerId="" clId="Web-{0B7EDD02-B710-4F56-92C4-ED0E56904D6C}" dt="2020-01-08T15:56:02.694" v="109" actId="20577"/>
        <pc:sldMkLst>
          <pc:docMk/>
          <pc:sldMk cId="1071518219" sldId="617"/>
        </pc:sldMkLst>
        <pc:spChg chg="mod">
          <ac:chgData name="" userId="" providerId="" clId="Web-{0B7EDD02-B710-4F56-92C4-ED0E56904D6C}" dt="2020-01-08T15:56:02.694" v="109" actId="20577"/>
          <ac:spMkLst>
            <pc:docMk/>
            <pc:sldMk cId="1071518219" sldId="617"/>
            <ac:spMk id="2" creationId="{BBF13FC7-442E-4771-9E3E-09CDAF4DC4EA}"/>
          </ac:spMkLst>
        </pc:spChg>
      </pc:sldChg>
      <pc:sldChg chg="modSp">
        <pc:chgData name="" userId="" providerId="" clId="Web-{0B7EDD02-B710-4F56-92C4-ED0E56904D6C}" dt="2020-01-08T15:54:13.272" v="81"/>
        <pc:sldMkLst>
          <pc:docMk/>
          <pc:sldMk cId="406837278" sldId="618"/>
        </pc:sldMkLst>
        <pc:spChg chg="mod">
          <ac:chgData name="" userId="" providerId="" clId="Web-{0B7EDD02-B710-4F56-92C4-ED0E56904D6C}" dt="2020-01-08T15:54:13.272" v="81"/>
          <ac:spMkLst>
            <pc:docMk/>
            <pc:sldMk cId="406837278" sldId="618"/>
            <ac:spMk id="2" creationId="{BBF13FC7-442E-4771-9E3E-09CDAF4DC4EA}"/>
          </ac:spMkLst>
        </pc:spChg>
      </pc:sldChg>
      <pc:sldChg chg="modSp">
        <pc:chgData name="" userId="" providerId="" clId="Web-{0B7EDD02-B710-4F56-92C4-ED0E56904D6C}" dt="2020-01-08T15:56:28.538" v="112"/>
        <pc:sldMkLst>
          <pc:docMk/>
          <pc:sldMk cId="3639260337" sldId="623"/>
        </pc:sldMkLst>
        <pc:spChg chg="mod">
          <ac:chgData name="" userId="" providerId="" clId="Web-{0B7EDD02-B710-4F56-92C4-ED0E56904D6C}" dt="2020-01-08T15:56:28.538" v="112"/>
          <ac:spMkLst>
            <pc:docMk/>
            <pc:sldMk cId="3639260337" sldId="623"/>
            <ac:spMk id="2" creationId="{BBF13FC7-442E-4771-9E3E-09CDAF4DC4EA}"/>
          </ac:spMkLst>
        </pc:spChg>
      </pc:sldChg>
      <pc:sldChg chg="modSp">
        <pc:chgData name="" userId="" providerId="" clId="Web-{0B7EDD02-B710-4F56-92C4-ED0E56904D6C}" dt="2020-01-08T15:58:36.959" v="143"/>
        <pc:sldMkLst>
          <pc:docMk/>
          <pc:sldMk cId="3649914123" sldId="624"/>
        </pc:sldMkLst>
        <pc:spChg chg="mod">
          <ac:chgData name="" userId="" providerId="" clId="Web-{0B7EDD02-B710-4F56-92C4-ED0E56904D6C}" dt="2020-01-08T15:58:36.959" v="143"/>
          <ac:spMkLst>
            <pc:docMk/>
            <pc:sldMk cId="3649914123" sldId="624"/>
            <ac:spMk id="2" creationId="{BBF13FC7-442E-4771-9E3E-09CDAF4DC4EA}"/>
          </ac:spMkLst>
        </pc:spChg>
      </pc:sldChg>
      <pc:sldChg chg="modSp">
        <pc:chgData name="" userId="" providerId="" clId="Web-{0B7EDD02-B710-4F56-92C4-ED0E56904D6C}" dt="2020-01-08T15:58:47.710" v="144"/>
        <pc:sldMkLst>
          <pc:docMk/>
          <pc:sldMk cId="4259748430" sldId="626"/>
        </pc:sldMkLst>
        <pc:spChg chg="mod">
          <ac:chgData name="" userId="" providerId="" clId="Web-{0B7EDD02-B710-4F56-92C4-ED0E56904D6C}" dt="2020-01-08T15:58:47.710" v="144"/>
          <ac:spMkLst>
            <pc:docMk/>
            <pc:sldMk cId="4259748430" sldId="626"/>
            <ac:spMk id="2" creationId="{BBF13FC7-442E-4771-9E3E-09CDAF4DC4EA}"/>
          </ac:spMkLst>
        </pc:spChg>
      </pc:sldChg>
      <pc:sldChg chg="modSp">
        <pc:chgData name="" userId="" providerId="" clId="Web-{0B7EDD02-B710-4F56-92C4-ED0E56904D6C}" dt="2020-01-08T15:59:15.741" v="146" actId="20577"/>
        <pc:sldMkLst>
          <pc:docMk/>
          <pc:sldMk cId="2105544808" sldId="630"/>
        </pc:sldMkLst>
        <pc:spChg chg="mod">
          <ac:chgData name="" userId="" providerId="" clId="Web-{0B7EDD02-B710-4F56-92C4-ED0E56904D6C}" dt="2020-01-08T15:59:15.741" v="146" actId="20577"/>
          <ac:spMkLst>
            <pc:docMk/>
            <pc:sldMk cId="2105544808" sldId="630"/>
            <ac:spMk id="2" creationId="{00000000-0000-0000-0000-000000000000}"/>
          </ac:spMkLst>
        </pc:spChg>
      </pc:sldChg>
      <pc:sldChg chg="modSp">
        <pc:chgData name="" userId="" providerId="" clId="Web-{0B7EDD02-B710-4F56-92C4-ED0E56904D6C}" dt="2020-01-08T15:50:25.319" v="30" actId="20577"/>
        <pc:sldMkLst>
          <pc:docMk/>
          <pc:sldMk cId="1958057672" sldId="637"/>
        </pc:sldMkLst>
        <pc:spChg chg="mod">
          <ac:chgData name="" userId="" providerId="" clId="Web-{0B7EDD02-B710-4F56-92C4-ED0E56904D6C}" dt="2020-01-08T15:50:25.319" v="30" actId="20577"/>
          <ac:spMkLst>
            <pc:docMk/>
            <pc:sldMk cId="1958057672" sldId="637"/>
            <ac:spMk id="18" creationId="{F50ED038-1DF5-4594-A4B0-D080ADFDCA8F}"/>
          </ac:spMkLst>
        </pc:spChg>
      </pc:sldChg>
      <pc:sldChg chg="modSp">
        <pc:chgData name="" userId="" providerId="" clId="Web-{0B7EDD02-B710-4F56-92C4-ED0E56904D6C}" dt="2020-01-08T15:59:27.428" v="147"/>
        <pc:sldMkLst>
          <pc:docMk/>
          <pc:sldMk cId="2939809615" sldId="648"/>
        </pc:sldMkLst>
        <pc:spChg chg="mod">
          <ac:chgData name="" userId="" providerId="" clId="Web-{0B7EDD02-B710-4F56-92C4-ED0E56904D6C}" dt="2020-01-08T15:59:27.428" v="147"/>
          <ac:spMkLst>
            <pc:docMk/>
            <pc:sldMk cId="2939809615" sldId="648"/>
            <ac:spMk id="2" creationId="{BBF13FC7-442E-4771-9E3E-09CDAF4DC4EA}"/>
          </ac:spMkLst>
        </pc:spChg>
      </pc:sldChg>
      <pc:sldChg chg="modSp">
        <pc:chgData name="" userId="" providerId="" clId="Web-{0B7EDD02-B710-4F56-92C4-ED0E56904D6C}" dt="2020-01-08T15:59:39.944" v="148"/>
        <pc:sldMkLst>
          <pc:docMk/>
          <pc:sldMk cId="1461388727" sldId="649"/>
        </pc:sldMkLst>
        <pc:spChg chg="mod">
          <ac:chgData name="" userId="" providerId="" clId="Web-{0B7EDD02-B710-4F56-92C4-ED0E56904D6C}" dt="2020-01-08T15:59:39.944" v="148"/>
          <ac:spMkLst>
            <pc:docMk/>
            <pc:sldMk cId="1461388727" sldId="649"/>
            <ac:spMk id="2" creationId="{BBF13FC7-442E-4771-9E3E-09CDAF4DC4E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Book12"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oneil\Desktop\Vision%202030\Healthcare%20and%20med-tech%20(6-digit%20NAIC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1" u="none" strike="noStrike" kern="1200" spc="0" baseline="0">
                <a:solidFill>
                  <a:schemeClr val="tx1">
                    <a:lumMod val="65000"/>
                    <a:lumOff val="35000"/>
                  </a:schemeClr>
                </a:solidFill>
                <a:latin typeface="+mn-lt"/>
                <a:ea typeface="+mn-ea"/>
                <a:cs typeface="+mn-cs"/>
              </a:defRPr>
            </a:pPr>
            <a:r>
              <a:rPr lang="en-US" b="1" i="1"/>
              <a:t>Minnesota per capita income as a share of U.S.</a:t>
            </a:r>
          </a:p>
          <a:p>
            <a:pPr>
              <a:defRPr b="1" i="1"/>
            </a:pPr>
            <a:r>
              <a:rPr lang="en-US" b="1" i="1"/>
              <a:t>1929-2019 (100 = U.S. ave)</a:t>
            </a:r>
          </a:p>
        </c:rich>
      </c:tx>
      <c:overlay val="0"/>
      <c:spPr>
        <a:noFill/>
        <a:ln>
          <a:noFill/>
        </a:ln>
        <a:effectLst/>
      </c:spPr>
      <c:txPr>
        <a:bodyPr rot="0" spcFirstLastPara="1" vertOverflow="ellipsis" vert="horz" wrap="square" anchor="ctr" anchorCtr="1"/>
        <a:lstStyle/>
        <a:p>
          <a:pPr>
            <a:defRPr sz="144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'[download - 2020-07-21T083150.547.xls]Sheet0'!$B$7</c:f>
              <c:strCache>
                <c:ptCount val="1"/>
                <c:pt idx="0">
                  <c:v>Minnesota</c:v>
                </c:pt>
              </c:strCache>
            </c:strRef>
          </c:tx>
          <c:spPr>
            <a:ln w="57150" cap="rnd">
              <a:solidFill>
                <a:schemeClr val="accent1">
                  <a:lumMod val="50000"/>
                </a:schemeClr>
              </a:solidFill>
              <a:round/>
            </a:ln>
            <a:effectLst/>
          </c:spPr>
          <c:marker>
            <c:symbol val="none"/>
          </c:marker>
          <c:dLbls>
            <c:dLbl>
              <c:idx val="15"/>
              <c:layout>
                <c:manualLayout>
                  <c:x val="-2.7077295973472554E-2"/>
                  <c:y val="3.4034437243363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5D-438A-A926-F78EE9DC8234}"/>
                </c:ext>
              </c:extLst>
            </c:dLbl>
            <c:dLbl>
              <c:idx val="75"/>
              <c:layout>
                <c:manualLayout>
                  <c:x val="-2.9927537654890719E-2"/>
                  <c:y val="-3.1416403609258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5D-438A-A926-F78EE9DC823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'[download - 2020-07-21T083150.547.xls]Sheet0'!$C$6:$CO$6</c:f>
              <c:strCache>
                <c:ptCount val="91"/>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strCache>
            </c:strRef>
          </c:cat>
          <c:val>
            <c:numRef>
              <c:f>'[download - 2020-07-21T083150.547.xls]Sheet0'!$C$7:$CO$7</c:f>
              <c:numCache>
                <c:formatCode>General</c:formatCode>
                <c:ptCount val="91"/>
                <c:pt idx="0">
                  <c:v>85</c:v>
                </c:pt>
                <c:pt idx="1">
                  <c:v>88.1</c:v>
                </c:pt>
                <c:pt idx="2">
                  <c:v>86.6</c:v>
                </c:pt>
                <c:pt idx="3">
                  <c:v>89.8</c:v>
                </c:pt>
                <c:pt idx="4">
                  <c:v>82.7</c:v>
                </c:pt>
                <c:pt idx="5">
                  <c:v>84.1</c:v>
                </c:pt>
                <c:pt idx="6">
                  <c:v>94.1</c:v>
                </c:pt>
                <c:pt idx="7">
                  <c:v>87.9</c:v>
                </c:pt>
                <c:pt idx="8">
                  <c:v>92.9</c:v>
                </c:pt>
                <c:pt idx="9">
                  <c:v>92.8</c:v>
                </c:pt>
                <c:pt idx="10">
                  <c:v>92.2</c:v>
                </c:pt>
                <c:pt idx="11">
                  <c:v>87.3</c:v>
                </c:pt>
                <c:pt idx="12">
                  <c:v>84.4</c:v>
                </c:pt>
                <c:pt idx="13">
                  <c:v>85.9</c:v>
                </c:pt>
                <c:pt idx="14">
                  <c:v>84.3</c:v>
                </c:pt>
                <c:pt idx="15">
                  <c:v>83.1</c:v>
                </c:pt>
                <c:pt idx="16">
                  <c:v>88.7</c:v>
                </c:pt>
                <c:pt idx="17">
                  <c:v>93.3</c:v>
                </c:pt>
                <c:pt idx="18">
                  <c:v>94.9</c:v>
                </c:pt>
                <c:pt idx="19">
                  <c:v>100.2</c:v>
                </c:pt>
                <c:pt idx="20">
                  <c:v>95</c:v>
                </c:pt>
                <c:pt idx="21">
                  <c:v>94.4</c:v>
                </c:pt>
                <c:pt idx="22">
                  <c:v>93.6</c:v>
                </c:pt>
                <c:pt idx="23">
                  <c:v>92</c:v>
                </c:pt>
                <c:pt idx="24">
                  <c:v>92.6</c:v>
                </c:pt>
                <c:pt idx="25">
                  <c:v>94.2</c:v>
                </c:pt>
                <c:pt idx="26">
                  <c:v>93.1</c:v>
                </c:pt>
                <c:pt idx="27">
                  <c:v>90.5</c:v>
                </c:pt>
                <c:pt idx="28">
                  <c:v>91.6</c:v>
                </c:pt>
                <c:pt idx="29">
                  <c:v>94.6</c:v>
                </c:pt>
                <c:pt idx="30">
                  <c:v>92.5</c:v>
                </c:pt>
                <c:pt idx="31">
                  <c:v>94</c:v>
                </c:pt>
                <c:pt idx="32">
                  <c:v>95</c:v>
                </c:pt>
                <c:pt idx="33">
                  <c:v>94.3</c:v>
                </c:pt>
                <c:pt idx="34">
                  <c:v>96</c:v>
                </c:pt>
                <c:pt idx="35">
                  <c:v>93.8</c:v>
                </c:pt>
                <c:pt idx="36">
                  <c:v>96.2</c:v>
                </c:pt>
                <c:pt idx="37">
                  <c:v>96.5</c:v>
                </c:pt>
                <c:pt idx="38">
                  <c:v>96.5</c:v>
                </c:pt>
                <c:pt idx="39">
                  <c:v>96.6</c:v>
                </c:pt>
                <c:pt idx="40">
                  <c:v>97.4</c:v>
                </c:pt>
                <c:pt idx="41">
                  <c:v>98.1</c:v>
                </c:pt>
                <c:pt idx="42">
                  <c:v>97.4</c:v>
                </c:pt>
                <c:pt idx="43">
                  <c:v>97.1</c:v>
                </c:pt>
                <c:pt idx="44">
                  <c:v>102.6</c:v>
                </c:pt>
                <c:pt idx="45">
                  <c:v>101.1</c:v>
                </c:pt>
                <c:pt idx="46">
                  <c:v>100.3</c:v>
                </c:pt>
                <c:pt idx="47">
                  <c:v>98.9</c:v>
                </c:pt>
                <c:pt idx="48">
                  <c:v>101.3</c:v>
                </c:pt>
                <c:pt idx="49">
                  <c:v>101.6</c:v>
                </c:pt>
                <c:pt idx="50">
                  <c:v>101.4</c:v>
                </c:pt>
                <c:pt idx="51">
                  <c:v>101</c:v>
                </c:pt>
                <c:pt idx="52">
                  <c:v>100.2</c:v>
                </c:pt>
                <c:pt idx="53">
                  <c:v>100.6</c:v>
                </c:pt>
                <c:pt idx="54">
                  <c:v>100</c:v>
                </c:pt>
                <c:pt idx="55">
                  <c:v>103.2</c:v>
                </c:pt>
                <c:pt idx="56">
                  <c:v>102.6</c:v>
                </c:pt>
                <c:pt idx="57">
                  <c:v>102.9</c:v>
                </c:pt>
                <c:pt idx="58">
                  <c:v>103.6</c:v>
                </c:pt>
                <c:pt idx="59">
                  <c:v>100.6</c:v>
                </c:pt>
                <c:pt idx="60">
                  <c:v>101.7</c:v>
                </c:pt>
                <c:pt idx="61">
                  <c:v>101.6</c:v>
                </c:pt>
                <c:pt idx="62">
                  <c:v>101.5</c:v>
                </c:pt>
                <c:pt idx="63">
                  <c:v>102.3</c:v>
                </c:pt>
                <c:pt idx="64">
                  <c:v>101</c:v>
                </c:pt>
                <c:pt idx="65">
                  <c:v>103</c:v>
                </c:pt>
                <c:pt idx="66">
                  <c:v>103</c:v>
                </c:pt>
                <c:pt idx="67">
                  <c:v>104.7</c:v>
                </c:pt>
                <c:pt idx="68">
                  <c:v>104.2</c:v>
                </c:pt>
                <c:pt idx="69">
                  <c:v>105.9</c:v>
                </c:pt>
                <c:pt idx="70">
                  <c:v>105.7</c:v>
                </c:pt>
                <c:pt idx="71">
                  <c:v>105.8</c:v>
                </c:pt>
                <c:pt idx="72">
                  <c:v>105.9</c:v>
                </c:pt>
                <c:pt idx="73">
                  <c:v>106.6</c:v>
                </c:pt>
                <c:pt idx="74">
                  <c:v>107.9</c:v>
                </c:pt>
                <c:pt idx="75">
                  <c:v>108.6</c:v>
                </c:pt>
                <c:pt idx="76">
                  <c:v>106.3</c:v>
                </c:pt>
                <c:pt idx="77">
                  <c:v>104.3</c:v>
                </c:pt>
                <c:pt idx="78">
                  <c:v>104.7</c:v>
                </c:pt>
                <c:pt idx="79">
                  <c:v>105.4</c:v>
                </c:pt>
                <c:pt idx="80">
                  <c:v>104.4</c:v>
                </c:pt>
                <c:pt idx="81">
                  <c:v>105.1</c:v>
                </c:pt>
                <c:pt idx="82">
                  <c:v>106.1</c:v>
                </c:pt>
                <c:pt idx="83">
                  <c:v>107.3</c:v>
                </c:pt>
                <c:pt idx="84">
                  <c:v>106.9</c:v>
                </c:pt>
                <c:pt idx="85">
                  <c:v>106.8</c:v>
                </c:pt>
                <c:pt idx="86">
                  <c:v>106.8</c:v>
                </c:pt>
                <c:pt idx="87">
                  <c:v>106.7</c:v>
                </c:pt>
                <c:pt idx="88">
                  <c:v>105.8</c:v>
                </c:pt>
                <c:pt idx="89">
                  <c:v>105.6</c:v>
                </c:pt>
                <c:pt idx="90">
                  <c:v>105.3</c:v>
                </c:pt>
              </c:numCache>
            </c:numRef>
          </c:val>
          <c:smooth val="0"/>
          <c:extLst>
            <c:ext xmlns:c16="http://schemas.microsoft.com/office/drawing/2014/chart" uri="{C3380CC4-5D6E-409C-BE32-E72D297353CC}">
              <c16:uniqueId val="{00000000-B731-4E46-BF4C-B19663BCBEF3}"/>
            </c:ext>
          </c:extLst>
        </c:ser>
        <c:ser>
          <c:idx val="1"/>
          <c:order val="1"/>
          <c:tx>
            <c:strRef>
              <c:f>'[download - 2020-07-21T083150.547.xls]Sheet0'!$B$8</c:f>
              <c:strCache>
                <c:ptCount val="1"/>
                <c:pt idx="0">
                  <c:v>Great Lakes</c:v>
                </c:pt>
              </c:strCache>
            </c:strRef>
          </c:tx>
          <c:spPr>
            <a:ln w="28575" cap="rnd">
              <a:solidFill>
                <a:srgbClr val="C00000"/>
              </a:solidFill>
              <a:round/>
            </a:ln>
            <a:effectLst/>
          </c:spPr>
          <c:marker>
            <c:symbol val="none"/>
          </c:marker>
          <c:cat>
            <c:strRef>
              <c:f>'[download - 2020-07-21T083150.547.xls]Sheet0'!$C$6:$CO$6</c:f>
              <c:strCache>
                <c:ptCount val="91"/>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strCache>
            </c:strRef>
          </c:cat>
          <c:val>
            <c:numRef>
              <c:f>'[download - 2020-07-21T083150.547.xls]Sheet0'!$C$8:$CO$8</c:f>
              <c:numCache>
                <c:formatCode>General</c:formatCode>
                <c:ptCount val="91"/>
                <c:pt idx="0">
                  <c:v>113.9</c:v>
                </c:pt>
                <c:pt idx="1">
                  <c:v>109.2</c:v>
                </c:pt>
                <c:pt idx="2">
                  <c:v>107</c:v>
                </c:pt>
                <c:pt idx="3">
                  <c:v>102</c:v>
                </c:pt>
                <c:pt idx="4">
                  <c:v>100.8</c:v>
                </c:pt>
                <c:pt idx="5">
                  <c:v>105.4</c:v>
                </c:pt>
                <c:pt idx="6">
                  <c:v>108.8</c:v>
                </c:pt>
                <c:pt idx="7">
                  <c:v>110.2</c:v>
                </c:pt>
                <c:pt idx="8">
                  <c:v>113.6</c:v>
                </c:pt>
                <c:pt idx="9">
                  <c:v>108.1</c:v>
                </c:pt>
                <c:pt idx="10">
                  <c:v>111.1</c:v>
                </c:pt>
                <c:pt idx="11">
                  <c:v>111.3</c:v>
                </c:pt>
                <c:pt idx="12">
                  <c:v>112.3</c:v>
                </c:pt>
                <c:pt idx="13">
                  <c:v>108.5</c:v>
                </c:pt>
                <c:pt idx="14">
                  <c:v>110.8</c:v>
                </c:pt>
                <c:pt idx="15">
                  <c:v>108.9</c:v>
                </c:pt>
                <c:pt idx="16">
                  <c:v>108</c:v>
                </c:pt>
                <c:pt idx="17">
                  <c:v>106.8</c:v>
                </c:pt>
                <c:pt idx="18">
                  <c:v>109.6</c:v>
                </c:pt>
                <c:pt idx="19">
                  <c:v>110.6</c:v>
                </c:pt>
                <c:pt idx="20">
                  <c:v>107.9</c:v>
                </c:pt>
                <c:pt idx="21">
                  <c:v>109.4</c:v>
                </c:pt>
                <c:pt idx="22">
                  <c:v>110.5</c:v>
                </c:pt>
                <c:pt idx="23">
                  <c:v>109.2</c:v>
                </c:pt>
                <c:pt idx="24">
                  <c:v>111.8</c:v>
                </c:pt>
                <c:pt idx="25">
                  <c:v>108.6</c:v>
                </c:pt>
                <c:pt idx="26">
                  <c:v>109.2</c:v>
                </c:pt>
                <c:pt idx="27">
                  <c:v>108.9</c:v>
                </c:pt>
                <c:pt idx="28">
                  <c:v>107.5</c:v>
                </c:pt>
                <c:pt idx="29">
                  <c:v>104.5</c:v>
                </c:pt>
                <c:pt idx="30">
                  <c:v>105.4</c:v>
                </c:pt>
                <c:pt idx="31">
                  <c:v>105.6</c:v>
                </c:pt>
                <c:pt idx="32">
                  <c:v>104.4</c:v>
                </c:pt>
                <c:pt idx="33">
                  <c:v>104.8</c:v>
                </c:pt>
                <c:pt idx="34">
                  <c:v>104.7</c:v>
                </c:pt>
                <c:pt idx="35">
                  <c:v>105</c:v>
                </c:pt>
                <c:pt idx="36">
                  <c:v>105.9</c:v>
                </c:pt>
                <c:pt idx="37">
                  <c:v>105.7</c:v>
                </c:pt>
                <c:pt idx="38">
                  <c:v>103.8</c:v>
                </c:pt>
                <c:pt idx="39">
                  <c:v>103.4</c:v>
                </c:pt>
                <c:pt idx="40">
                  <c:v>103.3</c:v>
                </c:pt>
                <c:pt idx="41">
                  <c:v>100.9</c:v>
                </c:pt>
                <c:pt idx="42">
                  <c:v>101.1</c:v>
                </c:pt>
                <c:pt idx="43">
                  <c:v>101.2</c:v>
                </c:pt>
                <c:pt idx="44">
                  <c:v>102.2</c:v>
                </c:pt>
                <c:pt idx="45">
                  <c:v>101.8</c:v>
                </c:pt>
                <c:pt idx="46">
                  <c:v>101.3</c:v>
                </c:pt>
                <c:pt idx="47">
                  <c:v>102.3</c:v>
                </c:pt>
                <c:pt idx="48">
                  <c:v>103.4</c:v>
                </c:pt>
                <c:pt idx="49">
                  <c:v>102.8</c:v>
                </c:pt>
                <c:pt idx="50">
                  <c:v>102.3</c:v>
                </c:pt>
                <c:pt idx="51">
                  <c:v>100.3</c:v>
                </c:pt>
                <c:pt idx="52">
                  <c:v>98.8</c:v>
                </c:pt>
                <c:pt idx="53">
                  <c:v>97.8</c:v>
                </c:pt>
                <c:pt idx="54">
                  <c:v>97.5</c:v>
                </c:pt>
                <c:pt idx="55">
                  <c:v>98.2</c:v>
                </c:pt>
                <c:pt idx="56">
                  <c:v>98.2</c:v>
                </c:pt>
                <c:pt idx="57">
                  <c:v>98.5</c:v>
                </c:pt>
                <c:pt idx="58">
                  <c:v>98.1</c:v>
                </c:pt>
                <c:pt idx="59">
                  <c:v>97.9</c:v>
                </c:pt>
                <c:pt idx="60">
                  <c:v>98.1</c:v>
                </c:pt>
                <c:pt idx="61">
                  <c:v>98.1</c:v>
                </c:pt>
                <c:pt idx="62">
                  <c:v>97.6</c:v>
                </c:pt>
                <c:pt idx="63">
                  <c:v>98.4</c:v>
                </c:pt>
                <c:pt idx="64">
                  <c:v>99</c:v>
                </c:pt>
                <c:pt idx="65">
                  <c:v>100.4</c:v>
                </c:pt>
                <c:pt idx="66">
                  <c:v>100.4</c:v>
                </c:pt>
                <c:pt idx="67">
                  <c:v>100.3</c:v>
                </c:pt>
                <c:pt idx="68">
                  <c:v>100.4</c:v>
                </c:pt>
                <c:pt idx="69">
                  <c:v>100.2</c:v>
                </c:pt>
                <c:pt idx="70">
                  <c:v>99.8</c:v>
                </c:pt>
                <c:pt idx="71">
                  <c:v>99</c:v>
                </c:pt>
                <c:pt idx="72">
                  <c:v>98.5</c:v>
                </c:pt>
                <c:pt idx="73">
                  <c:v>98.6</c:v>
                </c:pt>
                <c:pt idx="74">
                  <c:v>97.9</c:v>
                </c:pt>
                <c:pt idx="75">
                  <c:v>96.8</c:v>
                </c:pt>
                <c:pt idx="76">
                  <c:v>95.3</c:v>
                </c:pt>
                <c:pt idx="77">
                  <c:v>94</c:v>
                </c:pt>
                <c:pt idx="78">
                  <c:v>93.6</c:v>
                </c:pt>
                <c:pt idx="79">
                  <c:v>93.7</c:v>
                </c:pt>
                <c:pt idx="80">
                  <c:v>93.8</c:v>
                </c:pt>
                <c:pt idx="81">
                  <c:v>93.7</c:v>
                </c:pt>
                <c:pt idx="82">
                  <c:v>94.1</c:v>
                </c:pt>
                <c:pt idx="83">
                  <c:v>94</c:v>
                </c:pt>
                <c:pt idx="84">
                  <c:v>94.6</c:v>
                </c:pt>
                <c:pt idx="85">
                  <c:v>94.1</c:v>
                </c:pt>
                <c:pt idx="86">
                  <c:v>94.3</c:v>
                </c:pt>
                <c:pt idx="87">
                  <c:v>94.4</c:v>
                </c:pt>
                <c:pt idx="88">
                  <c:v>93.8</c:v>
                </c:pt>
                <c:pt idx="89">
                  <c:v>93.6</c:v>
                </c:pt>
                <c:pt idx="90">
                  <c:v>93.3</c:v>
                </c:pt>
              </c:numCache>
            </c:numRef>
          </c:val>
          <c:smooth val="0"/>
          <c:extLst>
            <c:ext xmlns:c16="http://schemas.microsoft.com/office/drawing/2014/chart" uri="{C3380CC4-5D6E-409C-BE32-E72D297353CC}">
              <c16:uniqueId val="{00000001-B731-4E46-BF4C-B19663BCBEF3}"/>
            </c:ext>
          </c:extLst>
        </c:ser>
        <c:ser>
          <c:idx val="2"/>
          <c:order val="2"/>
          <c:tx>
            <c:strRef>
              <c:f>'[download - 2020-07-21T083150.547.xls]Sheet0'!$B$9</c:f>
              <c:strCache>
                <c:ptCount val="1"/>
                <c:pt idx="0">
                  <c:v>Plains</c:v>
                </c:pt>
              </c:strCache>
            </c:strRef>
          </c:tx>
          <c:spPr>
            <a:ln w="28575" cap="rnd">
              <a:solidFill>
                <a:schemeClr val="accent3"/>
              </a:solidFill>
              <a:round/>
            </a:ln>
            <a:effectLst/>
          </c:spPr>
          <c:marker>
            <c:symbol val="none"/>
          </c:marker>
          <c:cat>
            <c:strRef>
              <c:f>'[download - 2020-07-21T083150.547.xls]Sheet0'!$C$6:$CO$6</c:f>
              <c:strCache>
                <c:ptCount val="91"/>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strCache>
            </c:strRef>
          </c:cat>
          <c:val>
            <c:numRef>
              <c:f>'[download - 2020-07-21T083150.547.xls]Sheet0'!$C$9:$CO$9</c:f>
              <c:numCache>
                <c:formatCode>General</c:formatCode>
                <c:ptCount val="91"/>
                <c:pt idx="0">
                  <c:v>81</c:v>
                </c:pt>
                <c:pt idx="1">
                  <c:v>81.2</c:v>
                </c:pt>
                <c:pt idx="2">
                  <c:v>79</c:v>
                </c:pt>
                <c:pt idx="3">
                  <c:v>77.900000000000006</c:v>
                </c:pt>
                <c:pt idx="4">
                  <c:v>74.099999999999994</c:v>
                </c:pt>
                <c:pt idx="5">
                  <c:v>72.400000000000006</c:v>
                </c:pt>
                <c:pt idx="6">
                  <c:v>84.5</c:v>
                </c:pt>
                <c:pt idx="7">
                  <c:v>76.8</c:v>
                </c:pt>
                <c:pt idx="8">
                  <c:v>82.4</c:v>
                </c:pt>
                <c:pt idx="9">
                  <c:v>82.5</c:v>
                </c:pt>
                <c:pt idx="10">
                  <c:v>81.5</c:v>
                </c:pt>
                <c:pt idx="11">
                  <c:v>80</c:v>
                </c:pt>
                <c:pt idx="12">
                  <c:v>81.8</c:v>
                </c:pt>
                <c:pt idx="13">
                  <c:v>87.3</c:v>
                </c:pt>
                <c:pt idx="14">
                  <c:v>87.6</c:v>
                </c:pt>
                <c:pt idx="15">
                  <c:v>87.2</c:v>
                </c:pt>
                <c:pt idx="16">
                  <c:v>89.8</c:v>
                </c:pt>
                <c:pt idx="17">
                  <c:v>93</c:v>
                </c:pt>
                <c:pt idx="18">
                  <c:v>94</c:v>
                </c:pt>
                <c:pt idx="19">
                  <c:v>100.8</c:v>
                </c:pt>
                <c:pt idx="20">
                  <c:v>94.2</c:v>
                </c:pt>
                <c:pt idx="21">
                  <c:v>95.8</c:v>
                </c:pt>
                <c:pt idx="22">
                  <c:v>94</c:v>
                </c:pt>
                <c:pt idx="23">
                  <c:v>94.4</c:v>
                </c:pt>
                <c:pt idx="24">
                  <c:v>91.3</c:v>
                </c:pt>
                <c:pt idx="25">
                  <c:v>94.6</c:v>
                </c:pt>
                <c:pt idx="26">
                  <c:v>90.2</c:v>
                </c:pt>
                <c:pt idx="27">
                  <c:v>88.8</c:v>
                </c:pt>
                <c:pt idx="28">
                  <c:v>91.2</c:v>
                </c:pt>
                <c:pt idx="29">
                  <c:v>95.5</c:v>
                </c:pt>
                <c:pt idx="30">
                  <c:v>92.4</c:v>
                </c:pt>
                <c:pt idx="31">
                  <c:v>93.1</c:v>
                </c:pt>
                <c:pt idx="32">
                  <c:v>93.2</c:v>
                </c:pt>
                <c:pt idx="33">
                  <c:v>94.4</c:v>
                </c:pt>
                <c:pt idx="34">
                  <c:v>94.4</c:v>
                </c:pt>
                <c:pt idx="35">
                  <c:v>92.7</c:v>
                </c:pt>
                <c:pt idx="36">
                  <c:v>95.2</c:v>
                </c:pt>
                <c:pt idx="37">
                  <c:v>94.9</c:v>
                </c:pt>
                <c:pt idx="38">
                  <c:v>93.4</c:v>
                </c:pt>
                <c:pt idx="39">
                  <c:v>93.2</c:v>
                </c:pt>
                <c:pt idx="40">
                  <c:v>93.1</c:v>
                </c:pt>
                <c:pt idx="41">
                  <c:v>93.7</c:v>
                </c:pt>
                <c:pt idx="42">
                  <c:v>94</c:v>
                </c:pt>
                <c:pt idx="43">
                  <c:v>95.1</c:v>
                </c:pt>
                <c:pt idx="44">
                  <c:v>100.1</c:v>
                </c:pt>
                <c:pt idx="45">
                  <c:v>97.1</c:v>
                </c:pt>
                <c:pt idx="46">
                  <c:v>97.9</c:v>
                </c:pt>
                <c:pt idx="47">
                  <c:v>95.8</c:v>
                </c:pt>
                <c:pt idx="48">
                  <c:v>96.4</c:v>
                </c:pt>
                <c:pt idx="49">
                  <c:v>97.7</c:v>
                </c:pt>
                <c:pt idx="50">
                  <c:v>97.1</c:v>
                </c:pt>
                <c:pt idx="51">
                  <c:v>94.6</c:v>
                </c:pt>
                <c:pt idx="52">
                  <c:v>96.1</c:v>
                </c:pt>
                <c:pt idx="53">
                  <c:v>96.2</c:v>
                </c:pt>
                <c:pt idx="54">
                  <c:v>95.1</c:v>
                </c:pt>
                <c:pt idx="55">
                  <c:v>96.5</c:v>
                </c:pt>
                <c:pt idx="56">
                  <c:v>95.9</c:v>
                </c:pt>
                <c:pt idx="57">
                  <c:v>95.6</c:v>
                </c:pt>
                <c:pt idx="58">
                  <c:v>95.6</c:v>
                </c:pt>
                <c:pt idx="59">
                  <c:v>93.1</c:v>
                </c:pt>
                <c:pt idx="60">
                  <c:v>93.5</c:v>
                </c:pt>
                <c:pt idx="61">
                  <c:v>93.6</c:v>
                </c:pt>
                <c:pt idx="62">
                  <c:v>94.1</c:v>
                </c:pt>
                <c:pt idx="63">
                  <c:v>94.8</c:v>
                </c:pt>
                <c:pt idx="64">
                  <c:v>94.1</c:v>
                </c:pt>
                <c:pt idx="65">
                  <c:v>95.9</c:v>
                </c:pt>
                <c:pt idx="66">
                  <c:v>95.3</c:v>
                </c:pt>
                <c:pt idx="67">
                  <c:v>96.9</c:v>
                </c:pt>
                <c:pt idx="68">
                  <c:v>96.3</c:v>
                </c:pt>
                <c:pt idx="69">
                  <c:v>96.1</c:v>
                </c:pt>
                <c:pt idx="70">
                  <c:v>95.4</c:v>
                </c:pt>
                <c:pt idx="71">
                  <c:v>94.8</c:v>
                </c:pt>
                <c:pt idx="72">
                  <c:v>94.7</c:v>
                </c:pt>
                <c:pt idx="73">
                  <c:v>95.4</c:v>
                </c:pt>
                <c:pt idx="74">
                  <c:v>96.3</c:v>
                </c:pt>
                <c:pt idx="75">
                  <c:v>96.4</c:v>
                </c:pt>
                <c:pt idx="76">
                  <c:v>95.1</c:v>
                </c:pt>
                <c:pt idx="77">
                  <c:v>94.3</c:v>
                </c:pt>
                <c:pt idx="78">
                  <c:v>95.3</c:v>
                </c:pt>
                <c:pt idx="79">
                  <c:v>97.6</c:v>
                </c:pt>
                <c:pt idx="80">
                  <c:v>98</c:v>
                </c:pt>
                <c:pt idx="81">
                  <c:v>97.8</c:v>
                </c:pt>
                <c:pt idx="82">
                  <c:v>99.1</c:v>
                </c:pt>
                <c:pt idx="83">
                  <c:v>99.8</c:v>
                </c:pt>
                <c:pt idx="84">
                  <c:v>99.8</c:v>
                </c:pt>
                <c:pt idx="85">
                  <c:v>98.8</c:v>
                </c:pt>
                <c:pt idx="86">
                  <c:v>97.6</c:v>
                </c:pt>
                <c:pt idx="87">
                  <c:v>96.9</c:v>
                </c:pt>
                <c:pt idx="88">
                  <c:v>95.7</c:v>
                </c:pt>
                <c:pt idx="89">
                  <c:v>95.7</c:v>
                </c:pt>
                <c:pt idx="90">
                  <c:v>95.6</c:v>
                </c:pt>
              </c:numCache>
            </c:numRef>
          </c:val>
          <c:smooth val="0"/>
          <c:extLst>
            <c:ext xmlns:c16="http://schemas.microsoft.com/office/drawing/2014/chart" uri="{C3380CC4-5D6E-409C-BE32-E72D297353CC}">
              <c16:uniqueId val="{00000002-B731-4E46-BF4C-B19663BCBEF3}"/>
            </c:ext>
          </c:extLst>
        </c:ser>
        <c:dLbls>
          <c:showLegendKey val="0"/>
          <c:showVal val="0"/>
          <c:showCatName val="0"/>
          <c:showSerName val="0"/>
          <c:showPercent val="0"/>
          <c:showBubbleSize val="0"/>
        </c:dLbls>
        <c:smooth val="0"/>
        <c:axId val="521805656"/>
        <c:axId val="521805000"/>
      </c:lineChart>
      <c:catAx>
        <c:axId val="52180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1805000"/>
        <c:crosses val="autoZero"/>
        <c:auto val="1"/>
        <c:lblAlgn val="ctr"/>
        <c:lblOffset val="100"/>
        <c:noMultiLvlLbl val="0"/>
      </c:catAx>
      <c:valAx>
        <c:axId val="521805000"/>
        <c:scaling>
          <c:orientation val="minMax"/>
          <c:min val="70"/>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1805656"/>
        <c:crosses val="autoZero"/>
        <c:crossBetween val="between"/>
      </c:valAx>
      <c:spPr>
        <a:noFill/>
        <a:ln>
          <a:noFill/>
        </a:ln>
        <a:effectLst/>
      </c:spPr>
    </c:plotArea>
    <c:legend>
      <c:legendPos val="t"/>
      <c:layout>
        <c:manualLayout>
          <c:xMode val="edge"/>
          <c:yMode val="edge"/>
          <c:x val="0.42448952339807156"/>
          <c:y val="0.14176652128677797"/>
          <c:w val="0.49590008444121519"/>
          <c:h val="5.3678965996278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Sheet1!$D$15</c:f>
              <c:strCache>
                <c:ptCount val="1"/>
                <c:pt idx="0">
                  <c:v>Net Domestic Migration</c:v>
                </c:pt>
              </c:strCache>
            </c:strRef>
          </c:tx>
          <c:spPr>
            <a:solidFill>
              <a:srgbClr val="C00000"/>
            </a:solidFill>
            <a:ln>
              <a:noFill/>
            </a:ln>
            <a:effectLst/>
          </c:spPr>
          <c:invertIfNegative val="0"/>
          <c:cat>
            <c:strRef>
              <c:f>Sheet1!$AV$10:$BU$10</c:f>
              <c:strCach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strCache>
            </c:strRef>
          </c:cat>
          <c:val>
            <c:numRef>
              <c:f>Sheet1!$AV$15:$BT$15</c:f>
              <c:numCache>
                <c:formatCode>#,##0.00</c:formatCode>
                <c:ptCount val="25"/>
                <c:pt idx="0">
                  <c:v>1.4795351364590801</c:v>
                </c:pt>
                <c:pt idx="1">
                  <c:v>-8.4439530681377093</c:v>
                </c:pt>
                <c:pt idx="2">
                  <c:v>-7.7457416366531699</c:v>
                </c:pt>
                <c:pt idx="3">
                  <c:v>-10.3889837305884</c:v>
                </c:pt>
                <c:pt idx="4">
                  <c:v>-9.37632994875805</c:v>
                </c:pt>
                <c:pt idx="5">
                  <c:v>-4.7698644948762103</c:v>
                </c:pt>
                <c:pt idx="6">
                  <c:v>-6.9138662737866197</c:v>
                </c:pt>
                <c:pt idx="7">
                  <c:v>-7.0265239004626503</c:v>
                </c:pt>
                <c:pt idx="8">
                  <c:v>-12.1571145280544</c:v>
                </c:pt>
                <c:pt idx="9">
                  <c:v>-11.0311222624974</c:v>
                </c:pt>
                <c:pt idx="10">
                  <c:v>-6.7197736003384199</c:v>
                </c:pt>
                <c:pt idx="11">
                  <c:v>-5.3815057413555598</c:v>
                </c:pt>
                <c:pt idx="12">
                  <c:v>-2.4105011376971301</c:v>
                </c:pt>
                <c:pt idx="13">
                  <c:v>-10.6765892527771</c:v>
                </c:pt>
                <c:pt idx="14">
                  <c:v>-8.4733061500836904</c:v>
                </c:pt>
                <c:pt idx="15">
                  <c:v>3.63723631314532</c:v>
                </c:pt>
                <c:pt idx="16">
                  <c:v>7.9713663722442698</c:v>
                </c:pt>
                <c:pt idx="17">
                  <c:v>5.25577865211398</c:v>
                </c:pt>
                <c:pt idx="18">
                  <c:v>0.48833784329458801</c:v>
                </c:pt>
                <c:pt idx="19">
                  <c:v>-2.6944452999999999</c:v>
                </c:pt>
                <c:pt idx="20">
                  <c:v>-2.6070381</c:v>
                </c:pt>
                <c:pt idx="21">
                  <c:v>-2.53010395568085</c:v>
                </c:pt>
                <c:pt idx="22">
                  <c:v>-2.4542350218101499</c:v>
                </c:pt>
                <c:pt idx="23">
                  <c:v>-2.37943141315613</c:v>
                </c:pt>
                <c:pt idx="24">
                  <c:v>-2.3056928999999999</c:v>
                </c:pt>
              </c:numCache>
            </c:numRef>
          </c:val>
          <c:extLst>
            <c:ext xmlns:c16="http://schemas.microsoft.com/office/drawing/2014/chart" uri="{C3380CC4-5D6E-409C-BE32-E72D297353CC}">
              <c16:uniqueId val="{00000000-F542-4F1B-BF22-9FC94A92EB3A}"/>
            </c:ext>
          </c:extLst>
        </c:ser>
        <c:ser>
          <c:idx val="2"/>
          <c:order val="2"/>
          <c:tx>
            <c:strRef>
              <c:f>Sheet1!$D$17</c:f>
              <c:strCache>
                <c:ptCount val="1"/>
                <c:pt idx="0">
                  <c:v>Net International Migration</c:v>
                </c:pt>
              </c:strCache>
            </c:strRef>
          </c:tx>
          <c:spPr>
            <a:solidFill>
              <a:srgbClr val="182752"/>
            </a:solidFill>
            <a:ln>
              <a:noFill/>
            </a:ln>
            <a:effectLst/>
          </c:spPr>
          <c:invertIfNegative val="0"/>
          <c:cat>
            <c:strRef>
              <c:f>Sheet1!$AV$10:$BU$10</c:f>
              <c:strCach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strCache>
            </c:strRef>
          </c:cat>
          <c:val>
            <c:numRef>
              <c:f>Sheet1!$AV$17:$BT$17</c:f>
              <c:numCache>
                <c:formatCode>#,##0.00</c:formatCode>
                <c:ptCount val="25"/>
                <c:pt idx="0">
                  <c:v>14.5003774072811</c:v>
                </c:pt>
                <c:pt idx="1">
                  <c:v>13.055412483541399</c:v>
                </c:pt>
                <c:pt idx="2">
                  <c:v>11.421707665136701</c:v>
                </c:pt>
                <c:pt idx="3">
                  <c:v>11.0897737898571</c:v>
                </c:pt>
                <c:pt idx="4">
                  <c:v>11.3858876594922</c:v>
                </c:pt>
                <c:pt idx="5">
                  <c:v>11.8169205083772</c:v>
                </c:pt>
                <c:pt idx="6">
                  <c:v>10.420062103648201</c:v>
                </c:pt>
                <c:pt idx="7">
                  <c:v>9.3709062355708301</c:v>
                </c:pt>
                <c:pt idx="8">
                  <c:v>10.835848459522399</c:v>
                </c:pt>
                <c:pt idx="9">
                  <c:v>11.846556100826501</c:v>
                </c:pt>
                <c:pt idx="10">
                  <c:v>11.745589879177301</c:v>
                </c:pt>
                <c:pt idx="11">
                  <c:v>10.720472790487699</c:v>
                </c:pt>
                <c:pt idx="12">
                  <c:v>13.5430298426769</c:v>
                </c:pt>
                <c:pt idx="13">
                  <c:v>16.6590959017337</c:v>
                </c:pt>
                <c:pt idx="14">
                  <c:v>16.959848189694601</c:v>
                </c:pt>
                <c:pt idx="15">
                  <c:v>13.588072063609999</c:v>
                </c:pt>
                <c:pt idx="16">
                  <c:v>10.171534730421399</c:v>
                </c:pt>
                <c:pt idx="17">
                  <c:v>11.0463727017988</c:v>
                </c:pt>
                <c:pt idx="18">
                  <c:v>11.310073036846299</c:v>
                </c:pt>
                <c:pt idx="19">
                  <c:v>11.446519898651101</c:v>
                </c:pt>
                <c:pt idx="20">
                  <c:v>11.3517684236908</c:v>
                </c:pt>
                <c:pt idx="21">
                  <c:v>11.3626288705292</c:v>
                </c:pt>
                <c:pt idx="22">
                  <c:v>11.399640354766801</c:v>
                </c:pt>
                <c:pt idx="23">
                  <c:v>11.433102974762001</c:v>
                </c:pt>
                <c:pt idx="24">
                  <c:v>11.456479648010299</c:v>
                </c:pt>
              </c:numCache>
            </c:numRef>
          </c:val>
          <c:extLst>
            <c:ext xmlns:c16="http://schemas.microsoft.com/office/drawing/2014/chart" uri="{C3380CC4-5D6E-409C-BE32-E72D297353CC}">
              <c16:uniqueId val="{00000001-F542-4F1B-BF22-9FC94A92EB3A}"/>
            </c:ext>
          </c:extLst>
        </c:ser>
        <c:dLbls>
          <c:showLegendKey val="0"/>
          <c:showVal val="0"/>
          <c:showCatName val="0"/>
          <c:showSerName val="0"/>
          <c:showPercent val="0"/>
          <c:showBubbleSize val="0"/>
        </c:dLbls>
        <c:gapWidth val="150"/>
        <c:axId val="772632752"/>
        <c:axId val="772631768"/>
        <c:extLst>
          <c:ext xmlns:c15="http://schemas.microsoft.com/office/drawing/2012/chart" uri="{02D57815-91ED-43cb-92C2-25804820EDAC}">
            <c15:filteredBarSeries>
              <c15:ser>
                <c:idx val="1"/>
                <c:order val="1"/>
                <c:spPr>
                  <a:solidFill>
                    <a:schemeClr val="accent2"/>
                  </a:solidFill>
                  <a:ln>
                    <a:noFill/>
                  </a:ln>
                  <a:effectLst/>
                </c:spPr>
                <c:invertIfNegative val="0"/>
                <c:cat>
                  <c:strRef>
                    <c:extLst>
                      <c:ext uri="{02D57815-91ED-43cb-92C2-25804820EDAC}">
                        <c15:formulaRef>
                          <c15:sqref>Sheet1!$AV$10:$BU$10</c15:sqref>
                        </c15:formulaRef>
                      </c:ext>
                    </c:extLst>
                    <c:strCach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strCache>
                  </c:strRef>
                </c:cat>
                <c:val>
                  <c:numRef>
                    <c:extLst>
                      <c:ext uri="{02D57815-91ED-43cb-92C2-25804820EDAC}">
                        <c15:formulaRef>
                          <c15:sqref>Sheet1!$AV$16:$BT$16</c15:sqref>
                        </c15:formulaRef>
                      </c:ext>
                    </c:extLst>
                    <c:numCache>
                      <c:formatCode>#,##0.00</c:formatCode>
                      <c:ptCount val="25"/>
                      <c:pt idx="1">
                        <c:v>-670.71662984269005</c:v>
                      </c:pt>
                      <c:pt idx="2">
                        <c:v>-8.2687744217712602</c:v>
                      </c:pt>
                      <c:pt idx="3">
                        <c:v>34.125100189597099</c:v>
                      </c:pt>
                      <c:pt idx="4">
                        <c:v>-9.7473805724498597</c:v>
                      </c:pt>
                      <c:pt idx="5">
                        <c:v>-49.128662057077001</c:v>
                      </c:pt>
                      <c:pt idx="6">
                        <c:v>44.948903290932002</c:v>
                      </c:pt>
                      <c:pt idx="7">
                        <c:v>1.62944468716677</c:v>
                      </c:pt>
                      <c:pt idx="8">
                        <c:v>73.017479201258197</c:v>
                      </c:pt>
                      <c:pt idx="9">
                        <c:v>-9.2620026154939996</c:v>
                      </c:pt>
                      <c:pt idx="10">
                        <c:v>-39.083499933785603</c:v>
                      </c:pt>
                      <c:pt idx="11">
                        <c:v>-19.915371239820701</c:v>
                      </c:pt>
                      <c:pt idx="12">
                        <c:v>-55.207682504674899</c:v>
                      </c:pt>
                      <c:pt idx="13">
                        <c:v>342.91990100353001</c:v>
                      </c:pt>
                      <c:pt idx="14">
                        <c:v>-20.636582063136998</c:v>
                      </c:pt>
                      <c:pt idx="15">
                        <c:v>-142.925821972211</c:v>
                      </c:pt>
                      <c:pt idx="16">
                        <c:v>119.15997988459</c:v>
                      </c:pt>
                      <c:pt idx="17">
                        <c:v>-34.066778433190301</c:v>
                      </c:pt>
                      <c:pt idx="18">
                        <c:v>-90.708553848663897</c:v>
                      </c:pt>
                      <c:pt idx="19">
                        <c:v>-651.75844694358204</c:v>
                      </c:pt>
                      <c:pt idx="20">
                        <c:v>-3.2439775266545499</c:v>
                      </c:pt>
                      <c:pt idx="21">
                        <c:v>-2.9510172605129901</c:v>
                      </c:pt>
                      <c:pt idx="22">
                        <c:v>-2.9986488776617799</c:v>
                      </c:pt>
                      <c:pt idx="23">
                        <c:v>-3.0479399075173901</c:v>
                      </c:pt>
                      <c:pt idx="24">
                        <c:v>-3.0989972120407399</c:v>
                      </c:pt>
                    </c:numCache>
                  </c:numRef>
                </c:val>
                <c:extLst>
                  <c:ext xmlns:c16="http://schemas.microsoft.com/office/drawing/2014/chart" uri="{C3380CC4-5D6E-409C-BE32-E72D297353CC}">
                    <c16:uniqueId val="{00000003-F542-4F1B-BF22-9FC94A92EB3A}"/>
                  </c:ext>
                </c:extLst>
              </c15:ser>
            </c15:filteredBarSeries>
            <c15:filteredBarSeries>
              <c15:ser>
                <c:idx val="3"/>
                <c:order val="3"/>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Sheet1!$AV$10:$BU$10</c15:sqref>
                        </c15:formulaRef>
                      </c:ext>
                    </c:extLst>
                    <c:strCach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strCache>
                  </c:strRef>
                </c:cat>
                <c:val>
                  <c:numRef>
                    <c:extLst xmlns:c15="http://schemas.microsoft.com/office/drawing/2012/chart">
                      <c:ext xmlns:c15="http://schemas.microsoft.com/office/drawing/2012/chart" uri="{02D57815-91ED-43cb-92C2-25804820EDAC}">
                        <c15:formulaRef>
                          <c15:sqref>Sheet1!$AV$18:$BT$18</c15:sqref>
                        </c15:formulaRef>
                      </c:ext>
                    </c:extLst>
                    <c:numCache>
                      <c:formatCode>#,##0.00</c:formatCode>
                      <c:ptCount val="25"/>
                      <c:pt idx="1">
                        <c:v>-9.9650159658198696</c:v>
                      </c:pt>
                      <c:pt idx="2">
                        <c:v>-12.5136208485505</c:v>
                      </c:pt>
                      <c:pt idx="3">
                        <c:v>-2.9061667923158701</c:v>
                      </c:pt>
                      <c:pt idx="4">
                        <c:v>2.67015247782538</c:v>
                      </c:pt>
                      <c:pt idx="5">
                        <c:v>3.78567628432251</c:v>
                      </c:pt>
                      <c:pt idx="6">
                        <c:v>-11.8208327096619</c:v>
                      </c:pt>
                      <c:pt idx="7">
                        <c:v>-10.0686143483737</c:v>
                      </c:pt>
                      <c:pt idx="8">
                        <c:v>15.6328767690667</c:v>
                      </c:pt>
                      <c:pt idx="9">
                        <c:v>9.3274434861250004</c:v>
                      </c:pt>
                      <c:pt idx="10">
                        <c:v>-0.85228332006257501</c:v>
                      </c:pt>
                      <c:pt idx="11">
                        <c:v>-8.7276765086693295</c:v>
                      </c:pt>
                      <c:pt idx="12">
                        <c:v>26.3286620595097</c:v>
                      </c:pt>
                      <c:pt idx="13">
                        <c:v>23.0086331881026</c:v>
                      </c:pt>
                      <c:pt idx="14">
                        <c:v>1.8053337932318401</c:v>
                      </c:pt>
                      <c:pt idx="15">
                        <c:v>-19.8809334162166</c:v>
                      </c:pt>
                      <c:pt idx="16">
                        <c:v>-25.143650380971799</c:v>
                      </c:pt>
                      <c:pt idx="17">
                        <c:v>8.6008453450087803</c:v>
                      </c:pt>
                      <c:pt idx="18">
                        <c:v>2.38721200312713</c:v>
                      </c:pt>
                      <c:pt idx="19">
                        <c:v>1.2064189272720001</c:v>
                      </c:pt>
                      <c:pt idx="20">
                        <c:v>-0.82777539199024897</c:v>
                      </c:pt>
                      <c:pt idx="21">
                        <c:v>9.5671849821510294E-2</c:v>
                      </c:pt>
                      <c:pt idx="22">
                        <c:v>0.325729940309816</c:v>
                      </c:pt>
                      <c:pt idx="23">
                        <c:v>0.29354101492515799</c:v>
                      </c:pt>
                      <c:pt idx="24">
                        <c:v>0.204464818517791</c:v>
                      </c:pt>
                    </c:numCache>
                  </c:numRef>
                </c:val>
                <c:extLst xmlns:c15="http://schemas.microsoft.com/office/drawing/2012/chart">
                  <c:ext xmlns:c16="http://schemas.microsoft.com/office/drawing/2014/chart" uri="{C3380CC4-5D6E-409C-BE32-E72D297353CC}">
                    <c16:uniqueId val="{00000004-F542-4F1B-BF22-9FC94A92EB3A}"/>
                  </c:ext>
                </c:extLst>
              </c15:ser>
            </c15:filteredBarSeries>
          </c:ext>
        </c:extLst>
      </c:barChart>
      <c:lineChart>
        <c:grouping val="standard"/>
        <c:varyColors val="0"/>
        <c:ser>
          <c:idx val="4"/>
          <c:order val="4"/>
          <c:tx>
            <c:strRef>
              <c:f>Sheet1!$D$19</c:f>
              <c:strCache>
                <c:ptCount val="1"/>
                <c:pt idx="0">
                  <c:v>Net Migration</c:v>
                </c:pt>
              </c:strCache>
            </c:strRef>
          </c:tx>
          <c:spPr>
            <a:ln w="28575" cap="rnd">
              <a:solidFill>
                <a:srgbClr val="57A5BA"/>
              </a:solidFill>
              <a:round/>
            </a:ln>
            <a:effectLst/>
          </c:spPr>
          <c:marker>
            <c:symbol val="none"/>
          </c:marker>
          <c:cat>
            <c:strRef>
              <c:f>Sheet1!$AV$10:$BU$10</c:f>
              <c:strCach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strCache>
            </c:strRef>
          </c:cat>
          <c:val>
            <c:numRef>
              <c:f>Sheet1!$AV$19:$BT$19</c:f>
              <c:numCache>
                <c:formatCode>#,##0.00</c:formatCode>
                <c:ptCount val="25"/>
                <c:pt idx="0">
                  <c:v>13.601325413524</c:v>
                </c:pt>
                <c:pt idx="1">
                  <c:v>5.7744979139053196</c:v>
                </c:pt>
                <c:pt idx="2">
                  <c:v>1.7979837652894901</c:v>
                </c:pt>
                <c:pt idx="3">
                  <c:v>3.9735188172288502E-3</c:v>
                </c:pt>
                <c:pt idx="4">
                  <c:v>3.4086327519175299</c:v>
                </c:pt>
                <c:pt idx="5">
                  <c:v>6.4858423727432397</c:v>
                </c:pt>
                <c:pt idx="6">
                  <c:v>5.1152608080150301</c:v>
                </c:pt>
                <c:pt idx="7">
                  <c:v>1.92852416990968</c:v>
                </c:pt>
                <c:pt idx="8">
                  <c:v>-1.6349295123293099</c:v>
                </c:pt>
                <c:pt idx="9">
                  <c:v>1.1773541506415499</c:v>
                </c:pt>
                <c:pt idx="10">
                  <c:v>4.3738318248677004</c:v>
                </c:pt>
                <c:pt idx="11">
                  <c:v>5.9288914933232002</c:v>
                </c:pt>
                <c:pt idx="12">
                  <c:v>9.0191456045062104</c:v>
                </c:pt>
                <c:pt idx="13">
                  <c:v>6.3643678468500298</c:v>
                </c:pt>
                <c:pt idx="14">
                  <c:v>9.2147358693481802</c:v>
                </c:pt>
                <c:pt idx="15">
                  <c:v>15.7683943280192</c:v>
                </c:pt>
                <c:pt idx="16">
                  <c:v>17.754529087368599</c:v>
                </c:pt>
                <c:pt idx="17">
                  <c:v>16.474539315360499</c:v>
                </c:pt>
                <c:pt idx="18">
                  <c:v>11.886558610524199</c:v>
                </c:pt>
                <c:pt idx="19">
                  <c:v>8.7520745986511201</c:v>
                </c:pt>
                <c:pt idx="20">
                  <c:v>8.7447303236907992</c:v>
                </c:pt>
                <c:pt idx="21">
                  <c:v>8.8325249148483298</c:v>
                </c:pt>
                <c:pt idx="22">
                  <c:v>8.9454053329566996</c:v>
                </c:pt>
                <c:pt idx="23">
                  <c:v>9.0536715616058405</c:v>
                </c:pt>
                <c:pt idx="24">
                  <c:v>9.1507867480102494</c:v>
                </c:pt>
              </c:numCache>
            </c:numRef>
          </c:val>
          <c:smooth val="0"/>
          <c:extLst>
            <c:ext xmlns:c16="http://schemas.microsoft.com/office/drawing/2014/chart" uri="{C3380CC4-5D6E-409C-BE32-E72D297353CC}">
              <c16:uniqueId val="{00000002-F542-4F1B-BF22-9FC94A92EB3A}"/>
            </c:ext>
          </c:extLst>
        </c:ser>
        <c:dLbls>
          <c:showLegendKey val="0"/>
          <c:showVal val="0"/>
          <c:showCatName val="0"/>
          <c:showSerName val="0"/>
          <c:showPercent val="0"/>
          <c:showBubbleSize val="0"/>
        </c:dLbls>
        <c:marker val="1"/>
        <c:smooth val="0"/>
        <c:axId val="772632752"/>
        <c:axId val="772631768"/>
      </c:lineChart>
      <c:catAx>
        <c:axId val="7726327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rgbClr val="182752"/>
                </a:solidFill>
                <a:latin typeface="+mn-lt"/>
                <a:ea typeface="+mn-ea"/>
                <a:cs typeface="+mn-cs"/>
              </a:defRPr>
            </a:pPr>
            <a:endParaRPr lang="en-US"/>
          </a:p>
        </c:txPr>
        <c:crossAx val="772631768"/>
        <c:crosses val="autoZero"/>
        <c:auto val="1"/>
        <c:lblAlgn val="ctr"/>
        <c:lblOffset val="100"/>
        <c:noMultiLvlLbl val="1"/>
      </c:catAx>
      <c:valAx>
        <c:axId val="7726317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82752"/>
                </a:solidFill>
                <a:latin typeface="+mn-lt"/>
                <a:ea typeface="+mn-ea"/>
                <a:cs typeface="+mn-cs"/>
              </a:defRPr>
            </a:pPr>
            <a:endParaRPr lang="en-US"/>
          </a:p>
        </c:txPr>
        <c:crossAx val="772632752"/>
        <c:crosses val="autoZero"/>
        <c:crossBetween val="between"/>
      </c:valAx>
      <c:spPr>
        <a:noFill/>
        <a:ln>
          <a:noFill/>
        </a:ln>
        <a:effectLst/>
      </c:spPr>
    </c:plotArea>
    <c:legend>
      <c:legendPos val="t"/>
      <c:layout>
        <c:manualLayout>
          <c:xMode val="edge"/>
          <c:yMode val="edge"/>
          <c:x val="0.13129116367562763"/>
          <c:y val="1.7627304648634844E-2"/>
          <c:w val="0.85544306610144194"/>
          <c:h val="6.0237034041748953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82752"/>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rgbClr val="182752"/>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1" u="none" strike="noStrike" kern="1200" spc="0" baseline="0">
                <a:solidFill>
                  <a:schemeClr val="tx2">
                    <a:lumMod val="50000"/>
                  </a:schemeClr>
                </a:solidFill>
                <a:latin typeface="+mj-lt"/>
                <a:ea typeface="+mn-ea"/>
                <a:cs typeface="+mn-cs"/>
              </a:defRPr>
            </a:pPr>
            <a:r>
              <a:rPr lang="en-US" b="1" i="1" dirty="0"/>
              <a:t>Net migration to neighboring counties close to the Minnesota </a:t>
            </a:r>
            <a:r>
              <a:rPr lang="en-US" b="1" i="1" dirty="0" smtClean="0"/>
              <a:t>border: </a:t>
            </a:r>
            <a:br>
              <a:rPr lang="en-US" b="1" i="1" dirty="0" smtClean="0"/>
            </a:br>
            <a:r>
              <a:rPr lang="en-US" b="1" i="1" dirty="0" smtClean="0"/>
              <a:t>2013-2017</a:t>
            </a:r>
            <a:endParaRPr lang="en-US" b="1" i="1" dirty="0"/>
          </a:p>
        </c:rich>
      </c:tx>
      <c:overlay val="0"/>
      <c:spPr>
        <a:noFill/>
        <a:ln>
          <a:noFill/>
        </a:ln>
        <a:effectLst/>
      </c:spPr>
      <c:txPr>
        <a:bodyPr rot="0" spcFirstLastPara="1" vertOverflow="ellipsis" vert="horz" wrap="square" anchor="ctr" anchorCtr="1"/>
        <a:lstStyle/>
        <a:p>
          <a:pPr>
            <a:defRPr sz="1680" b="1" i="1" u="none" strike="noStrike" kern="1200" spc="0" baseline="0">
              <a:solidFill>
                <a:schemeClr val="tx2">
                  <a:lumMod val="50000"/>
                </a:schemeClr>
              </a:solidFill>
              <a:latin typeface="+mj-lt"/>
              <a:ea typeface="+mn-ea"/>
              <a:cs typeface="+mn-cs"/>
            </a:defRPr>
          </a:pPr>
          <a:endParaRPr lang="en-US"/>
        </a:p>
      </c:txPr>
    </c:title>
    <c:autoTitleDeleted val="0"/>
    <c:plotArea>
      <c:layout/>
      <c:barChart>
        <c:barDir val="col"/>
        <c:grouping val="clustered"/>
        <c:varyColors val="0"/>
        <c:ser>
          <c:idx val="0"/>
          <c:order val="0"/>
          <c:tx>
            <c:strRef>
              <c:f>'Border counties'!$B$91</c:f>
              <c:strCache>
                <c:ptCount val="1"/>
                <c:pt idx="0">
                  <c:v>Net migration</c:v>
                </c:pt>
              </c:strCache>
            </c:strRef>
          </c:tx>
          <c:spPr>
            <a:solidFill>
              <a:srgbClr val="C00000"/>
            </a:solidFill>
            <a:ln>
              <a:noFill/>
            </a:ln>
            <a:effectLst/>
          </c:spPr>
          <c:invertIfNegative val="0"/>
          <c:dPt>
            <c:idx val="3"/>
            <c:invertIfNegative val="0"/>
            <c:bubble3D val="0"/>
            <c:spPr>
              <a:solidFill>
                <a:schemeClr val="accent1">
                  <a:lumMod val="50000"/>
                </a:schemeClr>
              </a:solidFill>
              <a:ln>
                <a:noFill/>
              </a:ln>
              <a:effectLst/>
            </c:spPr>
            <c:extLst>
              <c:ext xmlns:c16="http://schemas.microsoft.com/office/drawing/2014/chart" uri="{C3380CC4-5D6E-409C-BE32-E72D297353CC}">
                <c16:uniqueId val="{00000001-9E44-4CFB-A1EB-574CA22CE8D0}"/>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2">
                        <a:lumMod val="50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'Border counties'!$A$92:$A$95</c:f>
              <c:strCache>
                <c:ptCount val="4"/>
                <c:pt idx="0">
                  <c:v>North Dakota</c:v>
                </c:pt>
                <c:pt idx="1">
                  <c:v>Wisconsin</c:v>
                </c:pt>
                <c:pt idx="2">
                  <c:v>Iowa</c:v>
                </c:pt>
                <c:pt idx="3">
                  <c:v>South Dakota</c:v>
                </c:pt>
              </c:strCache>
            </c:strRef>
          </c:cat>
          <c:val>
            <c:numRef>
              <c:f>'Border counties'!$B$92:$B$95</c:f>
              <c:numCache>
                <c:formatCode>General</c:formatCode>
                <c:ptCount val="4"/>
                <c:pt idx="0">
                  <c:v>-4580</c:v>
                </c:pt>
                <c:pt idx="1">
                  <c:v>-2298</c:v>
                </c:pt>
                <c:pt idx="2">
                  <c:v>-928</c:v>
                </c:pt>
                <c:pt idx="3">
                  <c:v>356</c:v>
                </c:pt>
              </c:numCache>
            </c:numRef>
          </c:val>
          <c:extLst>
            <c:ext xmlns:c16="http://schemas.microsoft.com/office/drawing/2014/chart" uri="{C3380CC4-5D6E-409C-BE32-E72D297353CC}">
              <c16:uniqueId val="{00000002-9E44-4CFB-A1EB-574CA22CE8D0}"/>
            </c:ext>
          </c:extLst>
        </c:ser>
        <c:dLbls>
          <c:showLegendKey val="0"/>
          <c:showVal val="0"/>
          <c:showCatName val="0"/>
          <c:showSerName val="0"/>
          <c:showPercent val="0"/>
          <c:showBubbleSize val="0"/>
        </c:dLbls>
        <c:gapWidth val="219"/>
        <c:overlap val="-27"/>
        <c:axId val="468622552"/>
        <c:axId val="468622880"/>
      </c:barChart>
      <c:catAx>
        <c:axId val="4686225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lumMod val="50000"/>
                  </a:schemeClr>
                </a:solidFill>
                <a:latin typeface="+mj-lt"/>
                <a:ea typeface="+mn-ea"/>
                <a:cs typeface="+mn-cs"/>
              </a:defRPr>
            </a:pPr>
            <a:endParaRPr lang="en-US"/>
          </a:p>
        </c:txPr>
        <c:crossAx val="468622880"/>
        <c:crosses val="autoZero"/>
        <c:auto val="1"/>
        <c:lblAlgn val="ctr"/>
        <c:lblOffset val="100"/>
        <c:noMultiLvlLbl val="0"/>
      </c:catAx>
      <c:valAx>
        <c:axId val="468622880"/>
        <c:scaling>
          <c:orientation val="minMax"/>
        </c:scaling>
        <c:delete val="1"/>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crossAx val="46862255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2">
              <a:lumMod val="50000"/>
            </a:schemeClr>
          </a:solidFill>
          <a:latin typeface="+mj-lt"/>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1" u="none" strike="noStrike" kern="1200" spc="0" baseline="0">
                <a:solidFill>
                  <a:srgbClr val="182752"/>
                </a:solidFill>
                <a:latin typeface="+mn-lt"/>
                <a:ea typeface="+mn-ea"/>
                <a:cs typeface="+mn-cs"/>
              </a:defRPr>
            </a:pPr>
            <a:r>
              <a:rPr lang="en-US" b="1" i="1" dirty="0"/>
              <a:t>Real GDP </a:t>
            </a:r>
            <a:r>
              <a:rPr lang="en-US" b="1" i="1" dirty="0" smtClean="0"/>
              <a:t>Average </a:t>
            </a:r>
            <a:r>
              <a:rPr lang="en-US" b="1" i="1" dirty="0"/>
              <a:t>Annual Growth: 2000-2019</a:t>
            </a:r>
          </a:p>
        </c:rich>
      </c:tx>
      <c:overlay val="0"/>
      <c:spPr>
        <a:noFill/>
        <a:ln>
          <a:noFill/>
        </a:ln>
        <a:effectLst/>
      </c:spPr>
      <c:txPr>
        <a:bodyPr rot="0" spcFirstLastPara="1" vertOverflow="ellipsis" vert="horz" wrap="square" anchor="ctr" anchorCtr="1"/>
        <a:lstStyle/>
        <a:p>
          <a:pPr>
            <a:defRPr sz="1680" b="1" i="1" u="none" strike="noStrike" kern="1200" spc="0" baseline="0">
              <a:solidFill>
                <a:srgbClr val="182752"/>
              </a:solidFill>
              <a:latin typeface="+mn-lt"/>
              <a:ea typeface="+mn-ea"/>
              <a:cs typeface="+mn-cs"/>
            </a:defRPr>
          </a:pPr>
          <a:endParaRPr lang="en-US"/>
        </a:p>
      </c:txPr>
    </c:title>
    <c:autoTitleDeleted val="0"/>
    <c:plotArea>
      <c:layout/>
      <c:barChart>
        <c:barDir val="col"/>
        <c:grouping val="clustered"/>
        <c:varyColors val="0"/>
        <c:ser>
          <c:idx val="0"/>
          <c:order val="0"/>
          <c:tx>
            <c:strRef>
              <c:f>'[download - 2020-07-28T135709.428.xls]Sheet1'!$B$1</c:f>
              <c:strCache>
                <c:ptCount val="1"/>
                <c:pt idx="0">
                  <c:v>2000-2019</c:v>
                </c:pt>
              </c:strCache>
            </c:strRef>
          </c:tx>
          <c:spPr>
            <a:solidFill>
              <a:srgbClr val="182752"/>
            </a:solidFill>
            <a:ln>
              <a:noFill/>
            </a:ln>
            <a:effectLst/>
          </c:spPr>
          <c:invertIfNegative val="0"/>
          <c:dPt>
            <c:idx val="5"/>
            <c:invertIfNegative val="0"/>
            <c:bubble3D val="0"/>
            <c:spPr>
              <a:solidFill>
                <a:srgbClr val="57A5BA"/>
              </a:solidFill>
              <a:ln>
                <a:noFill/>
              </a:ln>
              <a:effectLst/>
            </c:spPr>
            <c:extLst>
              <c:ext xmlns:c16="http://schemas.microsoft.com/office/drawing/2014/chart" uri="{C3380CC4-5D6E-409C-BE32-E72D297353CC}">
                <c16:uniqueId val="{00000001-D1EF-47F2-89F7-A546C2A349F4}"/>
              </c:ext>
            </c:extLst>
          </c:dPt>
          <c:dLbls>
            <c:spPr>
              <a:noFill/>
              <a:ln>
                <a:noFill/>
              </a:ln>
              <a:effectLst/>
            </c:spPr>
            <c:txPr>
              <a:bodyPr rot="0" spcFirstLastPara="1" vertOverflow="ellipsis" vert="horz" wrap="square" anchor="ctr" anchorCtr="1"/>
              <a:lstStyle/>
              <a:p>
                <a:pPr>
                  <a:defRPr sz="1800" b="0" i="0" u="none" strike="noStrike" kern="1200" baseline="0">
                    <a:solidFill>
                      <a:srgbClr val="1827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'[download - 2020-07-28T135709.428.xls]Sheet1'!$A$2:$A$10</c:f>
              <c:strCache>
                <c:ptCount val="9"/>
                <c:pt idx="0">
                  <c:v>Southwest</c:v>
                </c:pt>
                <c:pt idx="1">
                  <c:v>Far West</c:v>
                </c:pt>
                <c:pt idx="2">
                  <c:v>Rocky Mountain</c:v>
                </c:pt>
                <c:pt idx="3">
                  <c:v>Plains</c:v>
                </c:pt>
                <c:pt idx="4">
                  <c:v>Southeast</c:v>
                </c:pt>
                <c:pt idx="5">
                  <c:v>Minnesota </c:v>
                </c:pt>
                <c:pt idx="6">
                  <c:v>New England</c:v>
                </c:pt>
                <c:pt idx="7">
                  <c:v>Mideast</c:v>
                </c:pt>
                <c:pt idx="8">
                  <c:v>Great Lakes</c:v>
                </c:pt>
              </c:strCache>
            </c:strRef>
          </c:cat>
          <c:val>
            <c:numRef>
              <c:f>'[download - 2020-07-28T135709.428.xls]Sheet1'!$B$2:$B$10</c:f>
              <c:numCache>
                <c:formatCode>General</c:formatCode>
                <c:ptCount val="9"/>
                <c:pt idx="0">
                  <c:v>2.9</c:v>
                </c:pt>
                <c:pt idx="1">
                  <c:v>2.6</c:v>
                </c:pt>
                <c:pt idx="2">
                  <c:v>2.4</c:v>
                </c:pt>
                <c:pt idx="3">
                  <c:v>1.7</c:v>
                </c:pt>
                <c:pt idx="4">
                  <c:v>1.7</c:v>
                </c:pt>
                <c:pt idx="5">
                  <c:v>1.7</c:v>
                </c:pt>
                <c:pt idx="6">
                  <c:v>1.5</c:v>
                </c:pt>
                <c:pt idx="7">
                  <c:v>1.5</c:v>
                </c:pt>
                <c:pt idx="8">
                  <c:v>1</c:v>
                </c:pt>
              </c:numCache>
            </c:numRef>
          </c:val>
          <c:extLst>
            <c:ext xmlns:c16="http://schemas.microsoft.com/office/drawing/2014/chart" uri="{C3380CC4-5D6E-409C-BE32-E72D297353CC}">
              <c16:uniqueId val="{00000000-D1EF-47F2-89F7-A546C2A349F4}"/>
            </c:ext>
          </c:extLst>
        </c:ser>
        <c:dLbls>
          <c:showLegendKey val="0"/>
          <c:showVal val="0"/>
          <c:showCatName val="0"/>
          <c:showSerName val="0"/>
          <c:showPercent val="0"/>
          <c:showBubbleSize val="0"/>
        </c:dLbls>
        <c:gapWidth val="219"/>
        <c:overlap val="-27"/>
        <c:axId val="310336824"/>
        <c:axId val="310343056"/>
      </c:barChart>
      <c:catAx>
        <c:axId val="31033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182752"/>
                </a:solidFill>
                <a:latin typeface="+mn-lt"/>
                <a:ea typeface="+mn-ea"/>
                <a:cs typeface="+mn-cs"/>
              </a:defRPr>
            </a:pPr>
            <a:endParaRPr lang="en-US"/>
          </a:p>
        </c:txPr>
        <c:crossAx val="310343056"/>
        <c:crosses val="autoZero"/>
        <c:auto val="1"/>
        <c:lblAlgn val="ctr"/>
        <c:lblOffset val="100"/>
        <c:noMultiLvlLbl val="0"/>
      </c:catAx>
      <c:valAx>
        <c:axId val="310343056"/>
        <c:scaling>
          <c:orientation val="minMax"/>
        </c:scaling>
        <c:delete val="1"/>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crossAx val="31033682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rgbClr val="182752"/>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spc="0" baseline="0">
                <a:solidFill>
                  <a:schemeClr val="tx2">
                    <a:lumMod val="50000"/>
                  </a:schemeClr>
                </a:solidFill>
                <a:latin typeface="+mn-lt"/>
                <a:ea typeface="+mn-ea"/>
                <a:cs typeface="+mn-cs"/>
              </a:defRPr>
            </a:pPr>
            <a:r>
              <a:rPr lang="en-US" sz="1400" i="1" dirty="0"/>
              <a:t># of </a:t>
            </a:r>
            <a:r>
              <a:rPr lang="en-US" sz="1400" i="1" dirty="0" smtClean="0"/>
              <a:t>top 100 fastest growing metros by US region: </a:t>
            </a:r>
            <a:br>
              <a:rPr lang="en-US" sz="1400" i="1" dirty="0" smtClean="0"/>
            </a:br>
            <a:r>
              <a:rPr lang="en-US" sz="1400" i="1" dirty="0" smtClean="0"/>
              <a:t>CAGR Gross Domestic</a:t>
            </a:r>
            <a:r>
              <a:rPr lang="en-US" sz="1400" i="1" baseline="0" dirty="0" smtClean="0"/>
              <a:t> </a:t>
            </a:r>
            <a:r>
              <a:rPr lang="en-US" sz="1400" i="1" dirty="0" smtClean="0"/>
              <a:t>Product, </a:t>
            </a:r>
            <a:r>
              <a:rPr lang="en-US" sz="1400" i="1" dirty="0"/>
              <a:t>2000-2019</a:t>
            </a:r>
          </a:p>
        </c:rich>
      </c:tx>
      <c:overlay val="0"/>
      <c:spPr>
        <a:noFill/>
        <a:ln>
          <a:noFill/>
        </a:ln>
        <a:effectLst/>
      </c:spPr>
      <c:txPr>
        <a:bodyPr rot="0" spcFirstLastPara="1" vertOverflow="ellipsis" vert="horz" wrap="square" anchor="ctr" anchorCtr="1"/>
        <a:lstStyle/>
        <a:p>
          <a:pPr>
            <a:defRPr sz="1400" b="1" i="1" u="none" strike="noStrike" kern="1200" spc="0" baseline="0">
              <a:solidFill>
                <a:schemeClr val="tx2">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Sheet2!$B$81</c:f>
              <c:strCache>
                <c:ptCount val="1"/>
                <c:pt idx="0">
                  <c:v># of metros in top 100</c:v>
                </c:pt>
              </c:strCache>
            </c:strRef>
          </c:tx>
          <c:spPr>
            <a:solidFill>
              <a:srgbClr val="18275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Sheet2!$A$82:$A$89</c:f>
              <c:strCache>
                <c:ptCount val="8"/>
                <c:pt idx="0">
                  <c:v>Far West</c:v>
                </c:pt>
                <c:pt idx="1">
                  <c:v>Southeast</c:v>
                </c:pt>
                <c:pt idx="2">
                  <c:v>Southwest</c:v>
                </c:pt>
                <c:pt idx="3">
                  <c:v>Mountain West</c:v>
                </c:pt>
                <c:pt idx="4">
                  <c:v>Plains</c:v>
                </c:pt>
                <c:pt idx="5">
                  <c:v>Great Lakes</c:v>
                </c:pt>
                <c:pt idx="6">
                  <c:v>Mid Atlantic</c:v>
                </c:pt>
                <c:pt idx="7">
                  <c:v>New England</c:v>
                </c:pt>
              </c:strCache>
            </c:strRef>
          </c:cat>
          <c:val>
            <c:numRef>
              <c:f>Sheet2!$B$82:$B$89</c:f>
              <c:numCache>
                <c:formatCode>General</c:formatCode>
                <c:ptCount val="8"/>
                <c:pt idx="0">
                  <c:v>26</c:v>
                </c:pt>
                <c:pt idx="1">
                  <c:v>22</c:v>
                </c:pt>
                <c:pt idx="2">
                  <c:v>19</c:v>
                </c:pt>
                <c:pt idx="3">
                  <c:v>12</c:v>
                </c:pt>
                <c:pt idx="4">
                  <c:v>11</c:v>
                </c:pt>
                <c:pt idx="5">
                  <c:v>7</c:v>
                </c:pt>
                <c:pt idx="6">
                  <c:v>3</c:v>
                </c:pt>
                <c:pt idx="7">
                  <c:v>0</c:v>
                </c:pt>
              </c:numCache>
            </c:numRef>
          </c:val>
          <c:extLst>
            <c:ext xmlns:c16="http://schemas.microsoft.com/office/drawing/2014/chart" uri="{C3380CC4-5D6E-409C-BE32-E72D297353CC}">
              <c16:uniqueId val="{00000000-D932-4F49-8951-ADB295684FD1}"/>
            </c:ext>
          </c:extLst>
        </c:ser>
        <c:dLbls>
          <c:showLegendKey val="0"/>
          <c:showVal val="0"/>
          <c:showCatName val="0"/>
          <c:showSerName val="0"/>
          <c:showPercent val="0"/>
          <c:showBubbleSize val="0"/>
        </c:dLbls>
        <c:gapWidth val="219"/>
        <c:overlap val="-27"/>
        <c:axId val="512995320"/>
        <c:axId val="512994992"/>
      </c:barChart>
      <c:catAx>
        <c:axId val="512995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lumMod val="50000"/>
                  </a:schemeClr>
                </a:solidFill>
                <a:latin typeface="+mn-lt"/>
                <a:ea typeface="+mn-ea"/>
                <a:cs typeface="+mn-cs"/>
              </a:defRPr>
            </a:pPr>
            <a:endParaRPr lang="en-US"/>
          </a:p>
        </c:txPr>
        <c:crossAx val="512994992"/>
        <c:crosses val="autoZero"/>
        <c:auto val="1"/>
        <c:lblAlgn val="ctr"/>
        <c:lblOffset val="100"/>
        <c:noMultiLvlLbl val="0"/>
      </c:catAx>
      <c:valAx>
        <c:axId val="512994992"/>
        <c:scaling>
          <c:orientation val="minMax"/>
        </c:scaling>
        <c:delete val="1"/>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crossAx val="512995320"/>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2">
              <a:lumMod val="50000"/>
            </a:schemeClr>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02816643262017E-2"/>
          <c:y val="3.3697708648964986E-2"/>
          <c:w val="0.92558933601014193"/>
          <c:h val="0.7321336111405341"/>
        </c:manualLayout>
      </c:layout>
      <c:barChart>
        <c:barDir val="col"/>
        <c:grouping val="clustered"/>
        <c:varyColors val="0"/>
        <c:ser>
          <c:idx val="0"/>
          <c:order val="0"/>
          <c:tx>
            <c:strRef>
              <c:f>Sheet1!$B$1</c:f>
              <c:strCache>
                <c:ptCount val="1"/>
                <c:pt idx="0">
                  <c:v>Minnesota</c:v>
                </c:pt>
              </c:strCache>
            </c:strRef>
          </c:tx>
          <c:spPr>
            <a:solidFill>
              <a:schemeClr val="accent1"/>
            </a:solidFill>
            <a:ln>
              <a:noFill/>
            </a:ln>
            <a:effectLst/>
          </c:spPr>
          <c:invertIfNegative val="0"/>
          <c:dPt>
            <c:idx val="0"/>
            <c:invertIfNegative val="0"/>
            <c:bubble3D val="0"/>
            <c:spPr>
              <a:solidFill>
                <a:srgbClr val="182752"/>
              </a:solidFill>
              <a:ln>
                <a:noFill/>
              </a:ln>
              <a:effectLst/>
            </c:spPr>
            <c:extLst>
              <c:ext xmlns:c16="http://schemas.microsoft.com/office/drawing/2014/chart" uri="{C3380CC4-5D6E-409C-BE32-E72D297353CC}">
                <c16:uniqueId val="{00000000-604A-4CF5-9E8A-63F537629D14}"/>
              </c:ext>
            </c:extLst>
          </c:dPt>
          <c:dPt>
            <c:idx val="1"/>
            <c:invertIfNegative val="0"/>
            <c:bubble3D val="0"/>
            <c:spPr>
              <a:solidFill>
                <a:srgbClr val="182752"/>
              </a:solidFill>
              <a:ln>
                <a:noFill/>
              </a:ln>
              <a:effectLst/>
            </c:spPr>
            <c:extLst>
              <c:ext xmlns:c16="http://schemas.microsoft.com/office/drawing/2014/chart" uri="{C3380CC4-5D6E-409C-BE32-E72D297353CC}">
                <c16:uniqueId val="{00000001-604A-4CF5-9E8A-63F537629D14}"/>
              </c:ext>
            </c:extLst>
          </c:dPt>
          <c:dLbls>
            <c:spPr>
              <a:noFill/>
              <a:ln>
                <a:noFill/>
              </a:ln>
              <a:effectLst/>
            </c:spPr>
            <c:txPr>
              <a:bodyPr rot="0" spcFirstLastPara="1" vertOverflow="ellipsis" vert="horz" wrap="square" anchor="ctr" anchorCtr="1"/>
              <a:lstStyle/>
              <a:p>
                <a:pPr>
                  <a:defRPr sz="2200" b="1" i="0" u="none" strike="noStrike" kern="1200" baseline="0">
                    <a:solidFill>
                      <a:srgbClr val="1827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1990-2018</c:v>
                </c:pt>
                <c:pt idx="1">
                  <c:v>2010-2018</c:v>
                </c:pt>
              </c:strCache>
            </c:strRef>
          </c:cat>
          <c:val>
            <c:numRef>
              <c:f>Sheet1!$B$2:$B$3</c:f>
              <c:numCache>
                <c:formatCode>General</c:formatCode>
                <c:ptCount val="2"/>
                <c:pt idx="0">
                  <c:v>1.3</c:v>
                </c:pt>
                <c:pt idx="1">
                  <c:v>0.5</c:v>
                </c:pt>
              </c:numCache>
            </c:numRef>
          </c:val>
          <c:extLst>
            <c:ext xmlns:c16="http://schemas.microsoft.com/office/drawing/2014/chart" uri="{C3380CC4-5D6E-409C-BE32-E72D297353CC}">
              <c16:uniqueId val="{00000000-CF7A-411A-8577-EB87AA350264}"/>
            </c:ext>
          </c:extLst>
        </c:ser>
        <c:dLbls>
          <c:showLegendKey val="0"/>
          <c:showVal val="0"/>
          <c:showCatName val="0"/>
          <c:showSerName val="0"/>
          <c:showPercent val="0"/>
          <c:showBubbleSize val="0"/>
        </c:dLbls>
        <c:gapWidth val="47"/>
        <c:overlap val="6"/>
        <c:axId val="855741840"/>
        <c:axId val="1378917040"/>
      </c:barChart>
      <c:catAx>
        <c:axId val="855741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182752"/>
                </a:solidFill>
                <a:latin typeface="+mn-lt"/>
                <a:ea typeface="+mn-ea"/>
                <a:cs typeface="+mn-cs"/>
              </a:defRPr>
            </a:pPr>
            <a:endParaRPr lang="en-US"/>
          </a:p>
        </c:txPr>
        <c:crossAx val="1378917040"/>
        <c:crosses val="autoZero"/>
        <c:auto val="1"/>
        <c:lblAlgn val="ctr"/>
        <c:lblOffset val="100"/>
        <c:noMultiLvlLbl val="0"/>
      </c:catAx>
      <c:valAx>
        <c:axId val="1378917040"/>
        <c:scaling>
          <c:orientation val="minMax"/>
        </c:scaling>
        <c:delete val="0"/>
        <c:axPos val="l"/>
        <c:numFmt formatCode="General" sourceLinked="1"/>
        <c:majorTickMark val="none"/>
        <c:minorTickMark val="none"/>
        <c:tickLblPos val="nextTo"/>
        <c:spPr>
          <a:noFill/>
          <a:ln>
            <a:solidFill>
              <a:prstClr val="black">
                <a:alpha val="97000"/>
              </a:prstClr>
            </a:solidFill>
          </a:ln>
          <a:effectLst/>
        </c:spPr>
        <c:txPr>
          <a:bodyPr rot="-60000000" spcFirstLastPara="1" vertOverflow="ellipsis" vert="horz" wrap="square" anchor="ctr" anchorCtr="1"/>
          <a:lstStyle/>
          <a:p>
            <a:pPr>
              <a:defRPr sz="1400" b="0" i="0" u="none" strike="noStrike" kern="1200" baseline="0">
                <a:solidFill>
                  <a:srgbClr val="182752"/>
                </a:solidFill>
                <a:latin typeface="+mn-lt"/>
                <a:ea typeface="+mn-ea"/>
                <a:cs typeface="+mn-cs"/>
              </a:defRPr>
            </a:pPr>
            <a:endParaRPr lang="en-US"/>
          </a:p>
        </c:txPr>
        <c:crossAx val="855741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82752"/>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r>
              <a:rPr lang="en-US" b="1" i="1" dirty="0" smtClean="0"/>
              <a:t>Minnesota:</a:t>
            </a:r>
            <a:r>
              <a:rPr lang="en-US" b="1" i="1" baseline="0" dirty="0" smtClean="0"/>
              <a:t> </a:t>
            </a:r>
            <a:r>
              <a:rPr lang="en-US" b="1" i="1" dirty="0" smtClean="0"/>
              <a:t>% </a:t>
            </a:r>
            <a:r>
              <a:rPr lang="en-US" b="1" i="1" dirty="0"/>
              <a:t>change in </a:t>
            </a:r>
            <a:r>
              <a:rPr lang="en-US" b="1" i="1" dirty="0" smtClean="0"/>
              <a:t>employment</a:t>
            </a:r>
            <a:r>
              <a:rPr lang="en-US" b="1" i="1" baseline="0" dirty="0" smtClean="0"/>
              <a:t> (annual)</a:t>
            </a:r>
            <a:endParaRPr lang="en-US" b="1" i="1" dirty="0"/>
          </a:p>
        </c:rich>
      </c:tx>
      <c:overlay val="0"/>
      <c:spPr>
        <a:noFill/>
        <a:ln>
          <a:noFill/>
        </a:ln>
        <a:effectLst/>
      </c:spPr>
      <c:txPr>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Sheet2!$C$1</c:f>
              <c:strCache>
                <c:ptCount val="1"/>
                <c:pt idx="0">
                  <c:v>% change in employment (annual)</c:v>
                </c:pt>
              </c:strCache>
            </c:strRef>
          </c:tx>
          <c:spPr>
            <a:ln w="28575" cap="rnd">
              <a:solidFill>
                <a:srgbClr val="182752"/>
              </a:solidFill>
              <a:round/>
            </a:ln>
            <a:effectLst/>
          </c:spPr>
          <c:marker>
            <c:symbol val="none"/>
          </c:marker>
          <c:dLbls>
            <c:dLbl>
              <c:idx val="17"/>
              <c:layout>
                <c:manualLayout>
                  <c:x val="-2.8519637145629707E-2"/>
                  <c:y val="5.5098984385439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A02-464E-A5CE-30DBCE1E04BE}"/>
                </c:ext>
              </c:extLst>
            </c:dLbl>
            <c:dLbl>
              <c:idx val="40"/>
              <c:layout>
                <c:manualLayout>
                  <c:x val="-1.3071500358413616E-2"/>
                  <c:y val="2.9386125005567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A02-464E-A5CE-30DBCE1E04BE}"/>
                </c:ext>
              </c:extLst>
            </c:dLbl>
            <c:dLbl>
              <c:idx val="90"/>
              <c:layout>
                <c:manualLayout>
                  <c:x val="-2.8519637145629707E-2"/>
                  <c:y val="5.1425718759743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A02-464E-A5CE-30DBCE1E04BE}"/>
                </c:ext>
              </c:extLst>
            </c:dLbl>
            <c:dLbl>
              <c:idx val="124"/>
              <c:layout>
                <c:manualLayout>
                  <c:x val="-2.733131893122847E-2"/>
                  <c:y val="5.8772250011135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A02-464E-A5CE-30DBCE1E04BE}"/>
                </c:ext>
              </c:extLst>
            </c:dLbl>
            <c:dLbl>
              <c:idx val="242"/>
              <c:layout>
                <c:manualLayout>
                  <c:x val="-2.6143000716827233E-2"/>
                  <c:y val="5.5098984385439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A02-464E-A5CE-30DBCE1E04BE}"/>
                </c:ext>
              </c:extLst>
            </c:dLbl>
            <c:dLbl>
              <c:idx val="294"/>
              <c:layout>
                <c:manualLayout>
                  <c:x val="-2.4954682502426037E-2"/>
                  <c:y val="2.9386125005567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A02-464E-A5CE-30DBCE1E04BE}"/>
                </c:ext>
              </c:extLst>
            </c:dLbl>
            <c:dLbl>
              <c:idx val="355"/>
              <c:layout>
                <c:manualLayout>
                  <c:x val="-3.4461228217635899E-2"/>
                  <c:y val="5.5098984385439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A02-464E-A5CE-30DBCE1E04BE}"/>
                </c:ext>
              </c:extLst>
            </c:dLbl>
            <c:dLbl>
              <c:idx val="380"/>
              <c:layout>
                <c:manualLayout>
                  <c:x val="-2.0201409644821131E-2"/>
                  <c:y val="5.5098984385439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02-464E-A5CE-30DBCE1E04BE}"/>
                </c:ext>
              </c:extLst>
            </c:dLbl>
            <c:dLbl>
              <c:idx val="482"/>
              <c:layout>
                <c:manualLayout>
                  <c:x val="-2.6143000716827319E-2"/>
                  <c:y val="5.5098984385439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02-464E-A5CE-30DBCE1E04BE}"/>
                </c:ext>
              </c:extLst>
            </c:dLbl>
            <c:dLbl>
              <c:idx val="614"/>
              <c:layout>
                <c:manualLayout>
                  <c:x val="-3.4461228217635982E-2"/>
                  <c:y val="3.3059390631263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02-464E-A5CE-30DBCE1E04BE}"/>
                </c:ext>
              </c:extLst>
            </c:dLbl>
            <c:dLbl>
              <c:idx val="704"/>
              <c:layout>
                <c:manualLayout>
                  <c:x val="-3.0896273574432184E-2"/>
                  <c:y val="3.6732656256959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02-464E-A5CE-30DBCE1E04BE}"/>
                </c:ext>
              </c:extLst>
            </c:dLbl>
            <c:dLbl>
              <c:idx val="831"/>
              <c:layout>
                <c:manualLayout>
                  <c:x val="-2.851963714562988E-2"/>
                  <c:y val="-1.3468485038463407E-16"/>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02-464E-A5CE-30DBCE1E04B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Sheet2!$B$2:$B$833</c:f>
              <c:numCache>
                <c:formatCode>mmm\-yy</c:formatCode>
                <c:ptCount val="832"/>
                <c:pt idx="0">
                  <c:v>18629</c:v>
                </c:pt>
                <c:pt idx="1">
                  <c:v>18660</c:v>
                </c:pt>
                <c:pt idx="2">
                  <c:v>18688</c:v>
                </c:pt>
                <c:pt idx="3">
                  <c:v>18719</c:v>
                </c:pt>
                <c:pt idx="4">
                  <c:v>18749</c:v>
                </c:pt>
                <c:pt idx="5">
                  <c:v>18780</c:v>
                </c:pt>
                <c:pt idx="6">
                  <c:v>18810</c:v>
                </c:pt>
                <c:pt idx="7">
                  <c:v>18841</c:v>
                </c:pt>
                <c:pt idx="8">
                  <c:v>18872</c:v>
                </c:pt>
                <c:pt idx="9">
                  <c:v>18902</c:v>
                </c:pt>
                <c:pt idx="10">
                  <c:v>18933</c:v>
                </c:pt>
                <c:pt idx="11">
                  <c:v>18963</c:v>
                </c:pt>
                <c:pt idx="12">
                  <c:v>18994</c:v>
                </c:pt>
                <c:pt idx="13">
                  <c:v>19025</c:v>
                </c:pt>
                <c:pt idx="14">
                  <c:v>19054</c:v>
                </c:pt>
                <c:pt idx="15">
                  <c:v>19085</c:v>
                </c:pt>
                <c:pt idx="16">
                  <c:v>19115</c:v>
                </c:pt>
                <c:pt idx="17">
                  <c:v>19146</c:v>
                </c:pt>
                <c:pt idx="18">
                  <c:v>19176</c:v>
                </c:pt>
                <c:pt idx="19">
                  <c:v>19207</c:v>
                </c:pt>
                <c:pt idx="20">
                  <c:v>19238</c:v>
                </c:pt>
                <c:pt idx="21">
                  <c:v>19268</c:v>
                </c:pt>
                <c:pt idx="22">
                  <c:v>19299</c:v>
                </c:pt>
                <c:pt idx="23">
                  <c:v>19329</c:v>
                </c:pt>
                <c:pt idx="24">
                  <c:v>19360</c:v>
                </c:pt>
                <c:pt idx="25">
                  <c:v>19391</c:v>
                </c:pt>
                <c:pt idx="26">
                  <c:v>19419</c:v>
                </c:pt>
                <c:pt idx="27">
                  <c:v>19450</c:v>
                </c:pt>
                <c:pt idx="28">
                  <c:v>19480</c:v>
                </c:pt>
                <c:pt idx="29">
                  <c:v>19511</c:v>
                </c:pt>
                <c:pt idx="30">
                  <c:v>19541</c:v>
                </c:pt>
                <c:pt idx="31">
                  <c:v>19572</c:v>
                </c:pt>
                <c:pt idx="32">
                  <c:v>19603</c:v>
                </c:pt>
                <c:pt idx="33">
                  <c:v>19633</c:v>
                </c:pt>
                <c:pt idx="34">
                  <c:v>19664</c:v>
                </c:pt>
                <c:pt idx="35">
                  <c:v>19694</c:v>
                </c:pt>
                <c:pt idx="36">
                  <c:v>19725</c:v>
                </c:pt>
                <c:pt idx="37">
                  <c:v>19756</c:v>
                </c:pt>
                <c:pt idx="38">
                  <c:v>19784</c:v>
                </c:pt>
                <c:pt idx="39">
                  <c:v>19815</c:v>
                </c:pt>
                <c:pt idx="40">
                  <c:v>19845</c:v>
                </c:pt>
                <c:pt idx="41">
                  <c:v>19876</c:v>
                </c:pt>
                <c:pt idx="42">
                  <c:v>19906</c:v>
                </c:pt>
                <c:pt idx="43">
                  <c:v>19937</c:v>
                </c:pt>
                <c:pt idx="44">
                  <c:v>19968</c:v>
                </c:pt>
                <c:pt idx="45">
                  <c:v>19998</c:v>
                </c:pt>
                <c:pt idx="46">
                  <c:v>20029</c:v>
                </c:pt>
                <c:pt idx="47">
                  <c:v>20059</c:v>
                </c:pt>
                <c:pt idx="48">
                  <c:v>20090</c:v>
                </c:pt>
                <c:pt idx="49">
                  <c:v>20121</c:v>
                </c:pt>
                <c:pt idx="50">
                  <c:v>20149</c:v>
                </c:pt>
                <c:pt idx="51">
                  <c:v>20180</c:v>
                </c:pt>
                <c:pt idx="52">
                  <c:v>20210</c:v>
                </c:pt>
                <c:pt idx="53">
                  <c:v>20241</c:v>
                </c:pt>
                <c:pt idx="54">
                  <c:v>20271</c:v>
                </c:pt>
                <c:pt idx="55">
                  <c:v>20302</c:v>
                </c:pt>
                <c:pt idx="56">
                  <c:v>20333</c:v>
                </c:pt>
                <c:pt idx="57">
                  <c:v>20363</c:v>
                </c:pt>
                <c:pt idx="58">
                  <c:v>20394</c:v>
                </c:pt>
                <c:pt idx="59">
                  <c:v>20424</c:v>
                </c:pt>
                <c:pt idx="60">
                  <c:v>20455</c:v>
                </c:pt>
                <c:pt idx="61">
                  <c:v>20486</c:v>
                </c:pt>
                <c:pt idx="62">
                  <c:v>20515</c:v>
                </c:pt>
                <c:pt idx="63">
                  <c:v>20546</c:v>
                </c:pt>
                <c:pt idx="64">
                  <c:v>20576</c:v>
                </c:pt>
                <c:pt idx="65">
                  <c:v>20607</c:v>
                </c:pt>
                <c:pt idx="66">
                  <c:v>20637</c:v>
                </c:pt>
                <c:pt idx="67">
                  <c:v>20668</c:v>
                </c:pt>
                <c:pt idx="68">
                  <c:v>20699</c:v>
                </c:pt>
                <c:pt idx="69">
                  <c:v>20729</c:v>
                </c:pt>
                <c:pt idx="70">
                  <c:v>20760</c:v>
                </c:pt>
                <c:pt idx="71">
                  <c:v>20790</c:v>
                </c:pt>
                <c:pt idx="72">
                  <c:v>20821</c:v>
                </c:pt>
                <c:pt idx="73">
                  <c:v>20852</c:v>
                </c:pt>
                <c:pt idx="74">
                  <c:v>20880</c:v>
                </c:pt>
                <c:pt idx="75">
                  <c:v>20911</c:v>
                </c:pt>
                <c:pt idx="76">
                  <c:v>20941</c:v>
                </c:pt>
                <c:pt idx="77">
                  <c:v>20972</c:v>
                </c:pt>
                <c:pt idx="78">
                  <c:v>21002</c:v>
                </c:pt>
                <c:pt idx="79">
                  <c:v>21033</c:v>
                </c:pt>
                <c:pt idx="80">
                  <c:v>21064</c:v>
                </c:pt>
                <c:pt idx="81">
                  <c:v>21094</c:v>
                </c:pt>
                <c:pt idx="82">
                  <c:v>21125</c:v>
                </c:pt>
                <c:pt idx="83">
                  <c:v>21155</c:v>
                </c:pt>
                <c:pt idx="84">
                  <c:v>21186</c:v>
                </c:pt>
                <c:pt idx="85">
                  <c:v>21217</c:v>
                </c:pt>
                <c:pt idx="86">
                  <c:v>21245</c:v>
                </c:pt>
                <c:pt idx="87">
                  <c:v>21276</c:v>
                </c:pt>
                <c:pt idx="88">
                  <c:v>21306</c:v>
                </c:pt>
                <c:pt idx="89">
                  <c:v>21337</c:v>
                </c:pt>
                <c:pt idx="90">
                  <c:v>21367</c:v>
                </c:pt>
                <c:pt idx="91">
                  <c:v>21398</c:v>
                </c:pt>
                <c:pt idx="92">
                  <c:v>21429</c:v>
                </c:pt>
                <c:pt idx="93">
                  <c:v>21459</c:v>
                </c:pt>
                <c:pt idx="94">
                  <c:v>21490</c:v>
                </c:pt>
                <c:pt idx="95">
                  <c:v>21520</c:v>
                </c:pt>
                <c:pt idx="96">
                  <c:v>21551</c:v>
                </c:pt>
                <c:pt idx="97">
                  <c:v>21582</c:v>
                </c:pt>
                <c:pt idx="98">
                  <c:v>21610</c:v>
                </c:pt>
                <c:pt idx="99">
                  <c:v>21641</c:v>
                </c:pt>
                <c:pt idx="100">
                  <c:v>21671</c:v>
                </c:pt>
                <c:pt idx="101">
                  <c:v>21702</c:v>
                </c:pt>
                <c:pt idx="102">
                  <c:v>21732</c:v>
                </c:pt>
                <c:pt idx="103">
                  <c:v>21763</c:v>
                </c:pt>
                <c:pt idx="104">
                  <c:v>21794</c:v>
                </c:pt>
                <c:pt idx="105">
                  <c:v>21824</c:v>
                </c:pt>
                <c:pt idx="106">
                  <c:v>21855</c:v>
                </c:pt>
                <c:pt idx="107">
                  <c:v>21885</c:v>
                </c:pt>
                <c:pt idx="108">
                  <c:v>21916</c:v>
                </c:pt>
                <c:pt idx="109">
                  <c:v>21947</c:v>
                </c:pt>
                <c:pt idx="110">
                  <c:v>21976</c:v>
                </c:pt>
                <c:pt idx="111">
                  <c:v>22007</c:v>
                </c:pt>
                <c:pt idx="112">
                  <c:v>22037</c:v>
                </c:pt>
                <c:pt idx="113">
                  <c:v>22068</c:v>
                </c:pt>
                <c:pt idx="114">
                  <c:v>22098</c:v>
                </c:pt>
                <c:pt idx="115">
                  <c:v>22129</c:v>
                </c:pt>
                <c:pt idx="116">
                  <c:v>22160</c:v>
                </c:pt>
                <c:pt idx="117">
                  <c:v>22190</c:v>
                </c:pt>
                <c:pt idx="118">
                  <c:v>22221</c:v>
                </c:pt>
                <c:pt idx="119">
                  <c:v>22251</c:v>
                </c:pt>
                <c:pt idx="120">
                  <c:v>22282</c:v>
                </c:pt>
                <c:pt idx="121">
                  <c:v>22313</c:v>
                </c:pt>
                <c:pt idx="122">
                  <c:v>22341</c:v>
                </c:pt>
                <c:pt idx="123">
                  <c:v>22372</c:v>
                </c:pt>
                <c:pt idx="124">
                  <c:v>22402</c:v>
                </c:pt>
                <c:pt idx="125">
                  <c:v>22433</c:v>
                </c:pt>
                <c:pt idx="126">
                  <c:v>22463</c:v>
                </c:pt>
                <c:pt idx="127">
                  <c:v>22494</c:v>
                </c:pt>
                <c:pt idx="128">
                  <c:v>22525</c:v>
                </c:pt>
                <c:pt idx="129">
                  <c:v>22555</c:v>
                </c:pt>
                <c:pt idx="130">
                  <c:v>22586</c:v>
                </c:pt>
                <c:pt idx="131">
                  <c:v>22616</c:v>
                </c:pt>
                <c:pt idx="132">
                  <c:v>22647</c:v>
                </c:pt>
                <c:pt idx="133">
                  <c:v>22678</c:v>
                </c:pt>
                <c:pt idx="134">
                  <c:v>22706</c:v>
                </c:pt>
                <c:pt idx="135">
                  <c:v>22737</c:v>
                </c:pt>
                <c:pt idx="136">
                  <c:v>22767</c:v>
                </c:pt>
                <c:pt idx="137">
                  <c:v>22798</c:v>
                </c:pt>
                <c:pt idx="138">
                  <c:v>22828</c:v>
                </c:pt>
                <c:pt idx="139">
                  <c:v>22859</c:v>
                </c:pt>
                <c:pt idx="140">
                  <c:v>22890</c:v>
                </c:pt>
                <c:pt idx="141">
                  <c:v>22920</c:v>
                </c:pt>
                <c:pt idx="142">
                  <c:v>22951</c:v>
                </c:pt>
                <c:pt idx="143">
                  <c:v>22981</c:v>
                </c:pt>
                <c:pt idx="144">
                  <c:v>23012</c:v>
                </c:pt>
                <c:pt idx="145">
                  <c:v>23043</c:v>
                </c:pt>
                <c:pt idx="146">
                  <c:v>23071</c:v>
                </c:pt>
                <c:pt idx="147">
                  <c:v>23102</c:v>
                </c:pt>
                <c:pt idx="148">
                  <c:v>23132</c:v>
                </c:pt>
                <c:pt idx="149">
                  <c:v>23163</c:v>
                </c:pt>
                <c:pt idx="150">
                  <c:v>23193</c:v>
                </c:pt>
                <c:pt idx="151">
                  <c:v>23224</c:v>
                </c:pt>
                <c:pt idx="152">
                  <c:v>23255</c:v>
                </c:pt>
                <c:pt idx="153">
                  <c:v>23285</c:v>
                </c:pt>
                <c:pt idx="154">
                  <c:v>23316</c:v>
                </c:pt>
                <c:pt idx="155">
                  <c:v>23346</c:v>
                </c:pt>
                <c:pt idx="156">
                  <c:v>23377</c:v>
                </c:pt>
                <c:pt idx="157">
                  <c:v>23408</c:v>
                </c:pt>
                <c:pt idx="158">
                  <c:v>23437</c:v>
                </c:pt>
                <c:pt idx="159">
                  <c:v>23468</c:v>
                </c:pt>
                <c:pt idx="160">
                  <c:v>23498</c:v>
                </c:pt>
                <c:pt idx="161">
                  <c:v>23529</c:v>
                </c:pt>
                <c:pt idx="162">
                  <c:v>23559</c:v>
                </c:pt>
                <c:pt idx="163">
                  <c:v>23590</c:v>
                </c:pt>
                <c:pt idx="164">
                  <c:v>23621</c:v>
                </c:pt>
                <c:pt idx="165">
                  <c:v>23651</c:v>
                </c:pt>
                <c:pt idx="166">
                  <c:v>23682</c:v>
                </c:pt>
                <c:pt idx="167">
                  <c:v>23712</c:v>
                </c:pt>
                <c:pt idx="168">
                  <c:v>23743</c:v>
                </c:pt>
                <c:pt idx="169">
                  <c:v>23774</c:v>
                </c:pt>
                <c:pt idx="170">
                  <c:v>23802</c:v>
                </c:pt>
                <c:pt idx="171">
                  <c:v>23833</c:v>
                </c:pt>
                <c:pt idx="172">
                  <c:v>23863</c:v>
                </c:pt>
                <c:pt idx="173">
                  <c:v>23894</c:v>
                </c:pt>
                <c:pt idx="174">
                  <c:v>23924</c:v>
                </c:pt>
                <c:pt idx="175">
                  <c:v>23955</c:v>
                </c:pt>
                <c:pt idx="176">
                  <c:v>23986</c:v>
                </c:pt>
                <c:pt idx="177">
                  <c:v>24016</c:v>
                </c:pt>
                <c:pt idx="178">
                  <c:v>24047</c:v>
                </c:pt>
                <c:pt idx="179">
                  <c:v>24077</c:v>
                </c:pt>
                <c:pt idx="180">
                  <c:v>24108</c:v>
                </c:pt>
                <c:pt idx="181">
                  <c:v>24139</c:v>
                </c:pt>
                <c:pt idx="182">
                  <c:v>24167</c:v>
                </c:pt>
                <c:pt idx="183">
                  <c:v>24198</c:v>
                </c:pt>
                <c:pt idx="184">
                  <c:v>24228</c:v>
                </c:pt>
                <c:pt idx="185">
                  <c:v>24259</c:v>
                </c:pt>
                <c:pt idx="186">
                  <c:v>24289</c:v>
                </c:pt>
                <c:pt idx="187">
                  <c:v>24320</c:v>
                </c:pt>
                <c:pt idx="188">
                  <c:v>24351</c:v>
                </c:pt>
                <c:pt idx="189">
                  <c:v>24381</c:v>
                </c:pt>
                <c:pt idx="190">
                  <c:v>24412</c:v>
                </c:pt>
                <c:pt idx="191">
                  <c:v>24442</c:v>
                </c:pt>
                <c:pt idx="192">
                  <c:v>24473</c:v>
                </c:pt>
                <c:pt idx="193">
                  <c:v>24504</c:v>
                </c:pt>
                <c:pt idx="194">
                  <c:v>24532</c:v>
                </c:pt>
                <c:pt idx="195">
                  <c:v>24563</c:v>
                </c:pt>
                <c:pt idx="196">
                  <c:v>24593</c:v>
                </c:pt>
                <c:pt idx="197">
                  <c:v>24624</c:v>
                </c:pt>
                <c:pt idx="198">
                  <c:v>24654</c:v>
                </c:pt>
                <c:pt idx="199">
                  <c:v>24685</c:v>
                </c:pt>
                <c:pt idx="200">
                  <c:v>24716</c:v>
                </c:pt>
                <c:pt idx="201">
                  <c:v>24746</c:v>
                </c:pt>
                <c:pt idx="202">
                  <c:v>24777</c:v>
                </c:pt>
                <c:pt idx="203">
                  <c:v>24807</c:v>
                </c:pt>
                <c:pt idx="204">
                  <c:v>24838</c:v>
                </c:pt>
                <c:pt idx="205">
                  <c:v>24869</c:v>
                </c:pt>
                <c:pt idx="206">
                  <c:v>24898</c:v>
                </c:pt>
                <c:pt idx="207">
                  <c:v>24929</c:v>
                </c:pt>
                <c:pt idx="208">
                  <c:v>24959</c:v>
                </c:pt>
                <c:pt idx="209">
                  <c:v>24990</c:v>
                </c:pt>
                <c:pt idx="210">
                  <c:v>25020</c:v>
                </c:pt>
                <c:pt idx="211">
                  <c:v>25051</c:v>
                </c:pt>
                <c:pt idx="212">
                  <c:v>25082</c:v>
                </c:pt>
                <c:pt idx="213">
                  <c:v>25112</c:v>
                </c:pt>
                <c:pt idx="214">
                  <c:v>25143</c:v>
                </c:pt>
                <c:pt idx="215">
                  <c:v>25173</c:v>
                </c:pt>
                <c:pt idx="216">
                  <c:v>25204</c:v>
                </c:pt>
                <c:pt idx="217">
                  <c:v>25235</c:v>
                </c:pt>
                <c:pt idx="218">
                  <c:v>25263</c:v>
                </c:pt>
                <c:pt idx="219">
                  <c:v>25294</c:v>
                </c:pt>
                <c:pt idx="220">
                  <c:v>25324</c:v>
                </c:pt>
                <c:pt idx="221">
                  <c:v>25355</c:v>
                </c:pt>
                <c:pt idx="222">
                  <c:v>25385</c:v>
                </c:pt>
                <c:pt idx="223">
                  <c:v>25416</c:v>
                </c:pt>
                <c:pt idx="224">
                  <c:v>25447</c:v>
                </c:pt>
                <c:pt idx="225">
                  <c:v>25477</c:v>
                </c:pt>
                <c:pt idx="226">
                  <c:v>25508</c:v>
                </c:pt>
                <c:pt idx="227">
                  <c:v>25538</c:v>
                </c:pt>
                <c:pt idx="228">
                  <c:v>25569</c:v>
                </c:pt>
                <c:pt idx="229">
                  <c:v>25600</c:v>
                </c:pt>
                <c:pt idx="230">
                  <c:v>25628</c:v>
                </c:pt>
                <c:pt idx="231">
                  <c:v>25659</c:v>
                </c:pt>
                <c:pt idx="232">
                  <c:v>25689</c:v>
                </c:pt>
                <c:pt idx="233">
                  <c:v>25720</c:v>
                </c:pt>
                <c:pt idx="234">
                  <c:v>25750</c:v>
                </c:pt>
                <c:pt idx="235">
                  <c:v>25781</c:v>
                </c:pt>
                <c:pt idx="236">
                  <c:v>25812</c:v>
                </c:pt>
                <c:pt idx="237">
                  <c:v>25842</c:v>
                </c:pt>
                <c:pt idx="238">
                  <c:v>25873</c:v>
                </c:pt>
                <c:pt idx="239">
                  <c:v>25903</c:v>
                </c:pt>
                <c:pt idx="240">
                  <c:v>25934</c:v>
                </c:pt>
                <c:pt idx="241">
                  <c:v>25965</c:v>
                </c:pt>
                <c:pt idx="242">
                  <c:v>25993</c:v>
                </c:pt>
                <c:pt idx="243">
                  <c:v>26024</c:v>
                </c:pt>
                <c:pt idx="244">
                  <c:v>26054</c:v>
                </c:pt>
                <c:pt idx="245">
                  <c:v>26085</c:v>
                </c:pt>
                <c:pt idx="246">
                  <c:v>26115</c:v>
                </c:pt>
                <c:pt idx="247">
                  <c:v>26146</c:v>
                </c:pt>
                <c:pt idx="248">
                  <c:v>26177</c:v>
                </c:pt>
                <c:pt idx="249">
                  <c:v>26207</c:v>
                </c:pt>
                <c:pt idx="250">
                  <c:v>26238</c:v>
                </c:pt>
                <c:pt idx="251">
                  <c:v>26268</c:v>
                </c:pt>
                <c:pt idx="252">
                  <c:v>26299</c:v>
                </c:pt>
                <c:pt idx="253">
                  <c:v>26330</c:v>
                </c:pt>
                <c:pt idx="254">
                  <c:v>26359</c:v>
                </c:pt>
                <c:pt idx="255">
                  <c:v>26390</c:v>
                </c:pt>
                <c:pt idx="256">
                  <c:v>26420</c:v>
                </c:pt>
                <c:pt idx="257">
                  <c:v>26451</c:v>
                </c:pt>
                <c:pt idx="258">
                  <c:v>26481</c:v>
                </c:pt>
                <c:pt idx="259">
                  <c:v>26512</c:v>
                </c:pt>
                <c:pt idx="260">
                  <c:v>26543</c:v>
                </c:pt>
                <c:pt idx="261">
                  <c:v>26573</c:v>
                </c:pt>
                <c:pt idx="262">
                  <c:v>26604</c:v>
                </c:pt>
                <c:pt idx="263">
                  <c:v>26634</c:v>
                </c:pt>
                <c:pt idx="264">
                  <c:v>26665</c:v>
                </c:pt>
                <c:pt idx="265">
                  <c:v>26696</c:v>
                </c:pt>
                <c:pt idx="266">
                  <c:v>26724</c:v>
                </c:pt>
                <c:pt idx="267">
                  <c:v>26755</c:v>
                </c:pt>
                <c:pt idx="268">
                  <c:v>26785</c:v>
                </c:pt>
                <c:pt idx="269">
                  <c:v>26816</c:v>
                </c:pt>
                <c:pt idx="270">
                  <c:v>26846</c:v>
                </c:pt>
                <c:pt idx="271">
                  <c:v>26877</c:v>
                </c:pt>
                <c:pt idx="272">
                  <c:v>26908</c:v>
                </c:pt>
                <c:pt idx="273">
                  <c:v>26938</c:v>
                </c:pt>
                <c:pt idx="274">
                  <c:v>26969</c:v>
                </c:pt>
                <c:pt idx="275">
                  <c:v>26999</c:v>
                </c:pt>
                <c:pt idx="276">
                  <c:v>27030</c:v>
                </c:pt>
                <c:pt idx="277">
                  <c:v>27061</c:v>
                </c:pt>
                <c:pt idx="278">
                  <c:v>27089</c:v>
                </c:pt>
                <c:pt idx="279">
                  <c:v>27120</c:v>
                </c:pt>
                <c:pt idx="280">
                  <c:v>27150</c:v>
                </c:pt>
                <c:pt idx="281">
                  <c:v>27181</c:v>
                </c:pt>
                <c:pt idx="282">
                  <c:v>27211</c:v>
                </c:pt>
                <c:pt idx="283">
                  <c:v>27242</c:v>
                </c:pt>
                <c:pt idx="284">
                  <c:v>27273</c:v>
                </c:pt>
                <c:pt idx="285">
                  <c:v>27303</c:v>
                </c:pt>
                <c:pt idx="286">
                  <c:v>27334</c:v>
                </c:pt>
                <c:pt idx="287">
                  <c:v>27364</c:v>
                </c:pt>
                <c:pt idx="288">
                  <c:v>27395</c:v>
                </c:pt>
                <c:pt idx="289">
                  <c:v>27426</c:v>
                </c:pt>
                <c:pt idx="290">
                  <c:v>27454</c:v>
                </c:pt>
                <c:pt idx="291">
                  <c:v>27485</c:v>
                </c:pt>
                <c:pt idx="292">
                  <c:v>27515</c:v>
                </c:pt>
                <c:pt idx="293">
                  <c:v>27546</c:v>
                </c:pt>
                <c:pt idx="294">
                  <c:v>27576</c:v>
                </c:pt>
                <c:pt idx="295">
                  <c:v>27607</c:v>
                </c:pt>
                <c:pt idx="296">
                  <c:v>27638</c:v>
                </c:pt>
                <c:pt idx="297">
                  <c:v>27668</c:v>
                </c:pt>
                <c:pt idx="298">
                  <c:v>27699</c:v>
                </c:pt>
                <c:pt idx="299">
                  <c:v>27729</c:v>
                </c:pt>
                <c:pt idx="300">
                  <c:v>27760</c:v>
                </c:pt>
                <c:pt idx="301">
                  <c:v>27791</c:v>
                </c:pt>
                <c:pt idx="302">
                  <c:v>27820</c:v>
                </c:pt>
                <c:pt idx="303">
                  <c:v>27851</c:v>
                </c:pt>
                <c:pt idx="304">
                  <c:v>27881</c:v>
                </c:pt>
                <c:pt idx="305">
                  <c:v>27912</c:v>
                </c:pt>
                <c:pt idx="306">
                  <c:v>27942</c:v>
                </c:pt>
                <c:pt idx="307">
                  <c:v>27973</c:v>
                </c:pt>
                <c:pt idx="308">
                  <c:v>28004</c:v>
                </c:pt>
                <c:pt idx="309">
                  <c:v>28034</c:v>
                </c:pt>
                <c:pt idx="310">
                  <c:v>28065</c:v>
                </c:pt>
                <c:pt idx="311">
                  <c:v>28095</c:v>
                </c:pt>
                <c:pt idx="312">
                  <c:v>28126</c:v>
                </c:pt>
                <c:pt idx="313">
                  <c:v>28157</c:v>
                </c:pt>
                <c:pt idx="314">
                  <c:v>28185</c:v>
                </c:pt>
                <c:pt idx="315">
                  <c:v>28216</c:v>
                </c:pt>
                <c:pt idx="316">
                  <c:v>28246</c:v>
                </c:pt>
                <c:pt idx="317">
                  <c:v>28277</c:v>
                </c:pt>
                <c:pt idx="318">
                  <c:v>28307</c:v>
                </c:pt>
                <c:pt idx="319">
                  <c:v>28338</c:v>
                </c:pt>
                <c:pt idx="320">
                  <c:v>28369</c:v>
                </c:pt>
                <c:pt idx="321">
                  <c:v>28399</c:v>
                </c:pt>
                <c:pt idx="322">
                  <c:v>28430</c:v>
                </c:pt>
                <c:pt idx="323">
                  <c:v>28460</c:v>
                </c:pt>
                <c:pt idx="324">
                  <c:v>28491</c:v>
                </c:pt>
                <c:pt idx="325">
                  <c:v>28522</c:v>
                </c:pt>
                <c:pt idx="326">
                  <c:v>28550</c:v>
                </c:pt>
                <c:pt idx="327">
                  <c:v>28581</c:v>
                </c:pt>
                <c:pt idx="328">
                  <c:v>28611</c:v>
                </c:pt>
                <c:pt idx="329">
                  <c:v>28642</c:v>
                </c:pt>
                <c:pt idx="330">
                  <c:v>28672</c:v>
                </c:pt>
                <c:pt idx="331">
                  <c:v>28703</c:v>
                </c:pt>
                <c:pt idx="332">
                  <c:v>28734</c:v>
                </c:pt>
                <c:pt idx="333">
                  <c:v>28764</c:v>
                </c:pt>
                <c:pt idx="334">
                  <c:v>28795</c:v>
                </c:pt>
                <c:pt idx="335">
                  <c:v>28825</c:v>
                </c:pt>
                <c:pt idx="336">
                  <c:v>28856</c:v>
                </c:pt>
                <c:pt idx="337">
                  <c:v>28887</c:v>
                </c:pt>
                <c:pt idx="338">
                  <c:v>28915</c:v>
                </c:pt>
                <c:pt idx="339">
                  <c:v>28946</c:v>
                </c:pt>
                <c:pt idx="340">
                  <c:v>28976</c:v>
                </c:pt>
                <c:pt idx="341">
                  <c:v>29007</c:v>
                </c:pt>
                <c:pt idx="342">
                  <c:v>29037</c:v>
                </c:pt>
                <c:pt idx="343">
                  <c:v>29068</c:v>
                </c:pt>
                <c:pt idx="344">
                  <c:v>29099</c:v>
                </c:pt>
                <c:pt idx="345">
                  <c:v>29129</c:v>
                </c:pt>
                <c:pt idx="346">
                  <c:v>29160</c:v>
                </c:pt>
                <c:pt idx="347">
                  <c:v>29190</c:v>
                </c:pt>
                <c:pt idx="348">
                  <c:v>29221</c:v>
                </c:pt>
                <c:pt idx="349">
                  <c:v>29252</c:v>
                </c:pt>
                <c:pt idx="350">
                  <c:v>29281</c:v>
                </c:pt>
                <c:pt idx="351">
                  <c:v>29312</c:v>
                </c:pt>
                <c:pt idx="352">
                  <c:v>29342</c:v>
                </c:pt>
                <c:pt idx="353">
                  <c:v>29373</c:v>
                </c:pt>
                <c:pt idx="354">
                  <c:v>29403</c:v>
                </c:pt>
                <c:pt idx="355">
                  <c:v>29434</c:v>
                </c:pt>
                <c:pt idx="356">
                  <c:v>29465</c:v>
                </c:pt>
                <c:pt idx="357">
                  <c:v>29495</c:v>
                </c:pt>
                <c:pt idx="358">
                  <c:v>29526</c:v>
                </c:pt>
                <c:pt idx="359">
                  <c:v>29556</c:v>
                </c:pt>
                <c:pt idx="360">
                  <c:v>29587</c:v>
                </c:pt>
                <c:pt idx="361">
                  <c:v>29618</c:v>
                </c:pt>
                <c:pt idx="362">
                  <c:v>29646</c:v>
                </c:pt>
                <c:pt idx="363">
                  <c:v>29677</c:v>
                </c:pt>
                <c:pt idx="364">
                  <c:v>29707</c:v>
                </c:pt>
                <c:pt idx="365">
                  <c:v>29738</c:v>
                </c:pt>
                <c:pt idx="366">
                  <c:v>29768</c:v>
                </c:pt>
                <c:pt idx="367">
                  <c:v>29799</c:v>
                </c:pt>
                <c:pt idx="368">
                  <c:v>29830</c:v>
                </c:pt>
                <c:pt idx="369">
                  <c:v>29860</c:v>
                </c:pt>
                <c:pt idx="370">
                  <c:v>29891</c:v>
                </c:pt>
                <c:pt idx="371">
                  <c:v>29921</c:v>
                </c:pt>
                <c:pt idx="372">
                  <c:v>29952</c:v>
                </c:pt>
                <c:pt idx="373">
                  <c:v>29983</c:v>
                </c:pt>
                <c:pt idx="374">
                  <c:v>30011</c:v>
                </c:pt>
                <c:pt idx="375">
                  <c:v>30042</c:v>
                </c:pt>
                <c:pt idx="376">
                  <c:v>30072</c:v>
                </c:pt>
                <c:pt idx="377">
                  <c:v>30103</c:v>
                </c:pt>
                <c:pt idx="378">
                  <c:v>30133</c:v>
                </c:pt>
                <c:pt idx="379">
                  <c:v>30164</c:v>
                </c:pt>
                <c:pt idx="380">
                  <c:v>30195</c:v>
                </c:pt>
                <c:pt idx="381">
                  <c:v>30225</c:v>
                </c:pt>
                <c:pt idx="382">
                  <c:v>30256</c:v>
                </c:pt>
                <c:pt idx="383">
                  <c:v>30286</c:v>
                </c:pt>
                <c:pt idx="384">
                  <c:v>30317</c:v>
                </c:pt>
                <c:pt idx="385">
                  <c:v>30348</c:v>
                </c:pt>
                <c:pt idx="386">
                  <c:v>30376</c:v>
                </c:pt>
                <c:pt idx="387">
                  <c:v>30407</c:v>
                </c:pt>
                <c:pt idx="388">
                  <c:v>30437</c:v>
                </c:pt>
                <c:pt idx="389">
                  <c:v>30468</c:v>
                </c:pt>
                <c:pt idx="390">
                  <c:v>30498</c:v>
                </c:pt>
                <c:pt idx="391">
                  <c:v>30529</c:v>
                </c:pt>
                <c:pt idx="392">
                  <c:v>30560</c:v>
                </c:pt>
                <c:pt idx="393">
                  <c:v>30590</c:v>
                </c:pt>
                <c:pt idx="394">
                  <c:v>30621</c:v>
                </c:pt>
                <c:pt idx="395">
                  <c:v>30651</c:v>
                </c:pt>
                <c:pt idx="396">
                  <c:v>30682</c:v>
                </c:pt>
                <c:pt idx="397">
                  <c:v>30713</c:v>
                </c:pt>
                <c:pt idx="398">
                  <c:v>30742</c:v>
                </c:pt>
                <c:pt idx="399">
                  <c:v>30773</c:v>
                </c:pt>
                <c:pt idx="400">
                  <c:v>30803</c:v>
                </c:pt>
                <c:pt idx="401">
                  <c:v>30834</c:v>
                </c:pt>
                <c:pt idx="402">
                  <c:v>30864</c:v>
                </c:pt>
                <c:pt idx="403">
                  <c:v>30895</c:v>
                </c:pt>
                <c:pt idx="404">
                  <c:v>30926</c:v>
                </c:pt>
                <c:pt idx="405">
                  <c:v>30956</c:v>
                </c:pt>
                <c:pt idx="406">
                  <c:v>30987</c:v>
                </c:pt>
                <c:pt idx="407">
                  <c:v>31017</c:v>
                </c:pt>
                <c:pt idx="408">
                  <c:v>31048</c:v>
                </c:pt>
                <c:pt idx="409">
                  <c:v>31079</c:v>
                </c:pt>
                <c:pt idx="410">
                  <c:v>31107</c:v>
                </c:pt>
                <c:pt idx="411">
                  <c:v>31138</c:v>
                </c:pt>
                <c:pt idx="412">
                  <c:v>31168</c:v>
                </c:pt>
                <c:pt idx="413">
                  <c:v>31199</c:v>
                </c:pt>
                <c:pt idx="414">
                  <c:v>31229</c:v>
                </c:pt>
                <c:pt idx="415">
                  <c:v>31260</c:v>
                </c:pt>
                <c:pt idx="416">
                  <c:v>31291</c:v>
                </c:pt>
                <c:pt idx="417">
                  <c:v>31321</c:v>
                </c:pt>
                <c:pt idx="418">
                  <c:v>31352</c:v>
                </c:pt>
                <c:pt idx="419">
                  <c:v>31382</c:v>
                </c:pt>
                <c:pt idx="420">
                  <c:v>31413</c:v>
                </c:pt>
                <c:pt idx="421">
                  <c:v>31444</c:v>
                </c:pt>
                <c:pt idx="422">
                  <c:v>31472</c:v>
                </c:pt>
                <c:pt idx="423">
                  <c:v>31503</c:v>
                </c:pt>
                <c:pt idx="424">
                  <c:v>31533</c:v>
                </c:pt>
                <c:pt idx="425">
                  <c:v>31564</c:v>
                </c:pt>
                <c:pt idx="426">
                  <c:v>31594</c:v>
                </c:pt>
                <c:pt idx="427">
                  <c:v>31625</c:v>
                </c:pt>
                <c:pt idx="428">
                  <c:v>31656</c:v>
                </c:pt>
                <c:pt idx="429">
                  <c:v>31686</c:v>
                </c:pt>
                <c:pt idx="430">
                  <c:v>31717</c:v>
                </c:pt>
                <c:pt idx="431">
                  <c:v>31747</c:v>
                </c:pt>
                <c:pt idx="432">
                  <c:v>31778</c:v>
                </c:pt>
                <c:pt idx="433">
                  <c:v>31809</c:v>
                </c:pt>
                <c:pt idx="434">
                  <c:v>31837</c:v>
                </c:pt>
                <c:pt idx="435">
                  <c:v>31868</c:v>
                </c:pt>
                <c:pt idx="436">
                  <c:v>31898</c:v>
                </c:pt>
                <c:pt idx="437">
                  <c:v>31929</c:v>
                </c:pt>
                <c:pt idx="438">
                  <c:v>31959</c:v>
                </c:pt>
                <c:pt idx="439">
                  <c:v>31990</c:v>
                </c:pt>
                <c:pt idx="440">
                  <c:v>32021</c:v>
                </c:pt>
                <c:pt idx="441">
                  <c:v>32051</c:v>
                </c:pt>
                <c:pt idx="442">
                  <c:v>32082</c:v>
                </c:pt>
                <c:pt idx="443">
                  <c:v>32112</c:v>
                </c:pt>
                <c:pt idx="444">
                  <c:v>32143</c:v>
                </c:pt>
                <c:pt idx="445">
                  <c:v>32174</c:v>
                </c:pt>
                <c:pt idx="446">
                  <c:v>32203</c:v>
                </c:pt>
                <c:pt idx="447">
                  <c:v>32234</c:v>
                </c:pt>
                <c:pt idx="448">
                  <c:v>32264</c:v>
                </c:pt>
                <c:pt idx="449">
                  <c:v>32295</c:v>
                </c:pt>
                <c:pt idx="450">
                  <c:v>32325</c:v>
                </c:pt>
                <c:pt idx="451">
                  <c:v>32356</c:v>
                </c:pt>
                <c:pt idx="452">
                  <c:v>32387</c:v>
                </c:pt>
                <c:pt idx="453">
                  <c:v>32417</c:v>
                </c:pt>
                <c:pt idx="454">
                  <c:v>32448</c:v>
                </c:pt>
                <c:pt idx="455">
                  <c:v>32478</c:v>
                </c:pt>
                <c:pt idx="456">
                  <c:v>32509</c:v>
                </c:pt>
                <c:pt idx="457">
                  <c:v>32540</c:v>
                </c:pt>
                <c:pt idx="458">
                  <c:v>32568</c:v>
                </c:pt>
                <c:pt idx="459">
                  <c:v>32599</c:v>
                </c:pt>
                <c:pt idx="460">
                  <c:v>32629</c:v>
                </c:pt>
                <c:pt idx="461">
                  <c:v>32660</c:v>
                </c:pt>
                <c:pt idx="462">
                  <c:v>32690</c:v>
                </c:pt>
                <c:pt idx="463">
                  <c:v>32721</c:v>
                </c:pt>
                <c:pt idx="464">
                  <c:v>32752</c:v>
                </c:pt>
                <c:pt idx="465">
                  <c:v>32782</c:v>
                </c:pt>
                <c:pt idx="466">
                  <c:v>32813</c:v>
                </c:pt>
                <c:pt idx="467">
                  <c:v>32843</c:v>
                </c:pt>
                <c:pt idx="468">
                  <c:v>32874</c:v>
                </c:pt>
                <c:pt idx="469">
                  <c:v>32905</c:v>
                </c:pt>
                <c:pt idx="470">
                  <c:v>32933</c:v>
                </c:pt>
                <c:pt idx="471">
                  <c:v>32964</c:v>
                </c:pt>
                <c:pt idx="472">
                  <c:v>32994</c:v>
                </c:pt>
                <c:pt idx="473">
                  <c:v>33025</c:v>
                </c:pt>
                <c:pt idx="474">
                  <c:v>33055</c:v>
                </c:pt>
                <c:pt idx="475">
                  <c:v>33086</c:v>
                </c:pt>
                <c:pt idx="476">
                  <c:v>33117</c:v>
                </c:pt>
                <c:pt idx="477">
                  <c:v>33147</c:v>
                </c:pt>
                <c:pt idx="478">
                  <c:v>33178</c:v>
                </c:pt>
                <c:pt idx="479">
                  <c:v>33208</c:v>
                </c:pt>
                <c:pt idx="480">
                  <c:v>33239</c:v>
                </c:pt>
                <c:pt idx="481">
                  <c:v>33270</c:v>
                </c:pt>
                <c:pt idx="482">
                  <c:v>33298</c:v>
                </c:pt>
                <c:pt idx="483">
                  <c:v>33329</c:v>
                </c:pt>
                <c:pt idx="484">
                  <c:v>33359</c:v>
                </c:pt>
                <c:pt idx="485">
                  <c:v>33390</c:v>
                </c:pt>
                <c:pt idx="486">
                  <c:v>33420</c:v>
                </c:pt>
                <c:pt idx="487">
                  <c:v>33451</c:v>
                </c:pt>
                <c:pt idx="488">
                  <c:v>33482</c:v>
                </c:pt>
                <c:pt idx="489">
                  <c:v>33512</c:v>
                </c:pt>
                <c:pt idx="490">
                  <c:v>33543</c:v>
                </c:pt>
                <c:pt idx="491">
                  <c:v>33573</c:v>
                </c:pt>
                <c:pt idx="492">
                  <c:v>33604</c:v>
                </c:pt>
                <c:pt idx="493">
                  <c:v>33635</c:v>
                </c:pt>
                <c:pt idx="494">
                  <c:v>33664</c:v>
                </c:pt>
                <c:pt idx="495">
                  <c:v>33695</c:v>
                </c:pt>
                <c:pt idx="496">
                  <c:v>33725</c:v>
                </c:pt>
                <c:pt idx="497">
                  <c:v>33756</c:v>
                </c:pt>
                <c:pt idx="498">
                  <c:v>33786</c:v>
                </c:pt>
                <c:pt idx="499">
                  <c:v>33817</c:v>
                </c:pt>
                <c:pt idx="500">
                  <c:v>33848</c:v>
                </c:pt>
                <c:pt idx="501">
                  <c:v>33878</c:v>
                </c:pt>
                <c:pt idx="502">
                  <c:v>33909</c:v>
                </c:pt>
                <c:pt idx="503">
                  <c:v>33939</c:v>
                </c:pt>
                <c:pt idx="504">
                  <c:v>33970</c:v>
                </c:pt>
                <c:pt idx="505">
                  <c:v>34001</c:v>
                </c:pt>
                <c:pt idx="506">
                  <c:v>34029</c:v>
                </c:pt>
                <c:pt idx="507">
                  <c:v>34060</c:v>
                </c:pt>
                <c:pt idx="508">
                  <c:v>34090</c:v>
                </c:pt>
                <c:pt idx="509">
                  <c:v>34121</c:v>
                </c:pt>
                <c:pt idx="510">
                  <c:v>34151</c:v>
                </c:pt>
                <c:pt idx="511">
                  <c:v>34182</c:v>
                </c:pt>
                <c:pt idx="512">
                  <c:v>34213</c:v>
                </c:pt>
                <c:pt idx="513">
                  <c:v>34243</c:v>
                </c:pt>
                <c:pt idx="514">
                  <c:v>34274</c:v>
                </c:pt>
                <c:pt idx="515">
                  <c:v>34304</c:v>
                </c:pt>
                <c:pt idx="516">
                  <c:v>34335</c:v>
                </c:pt>
                <c:pt idx="517">
                  <c:v>34366</c:v>
                </c:pt>
                <c:pt idx="518">
                  <c:v>34394</c:v>
                </c:pt>
                <c:pt idx="519">
                  <c:v>34425</c:v>
                </c:pt>
                <c:pt idx="520">
                  <c:v>34455</c:v>
                </c:pt>
                <c:pt idx="521">
                  <c:v>34486</c:v>
                </c:pt>
                <c:pt idx="522">
                  <c:v>34516</c:v>
                </c:pt>
                <c:pt idx="523">
                  <c:v>34547</c:v>
                </c:pt>
                <c:pt idx="524">
                  <c:v>34578</c:v>
                </c:pt>
                <c:pt idx="525">
                  <c:v>34608</c:v>
                </c:pt>
                <c:pt idx="526">
                  <c:v>34639</c:v>
                </c:pt>
                <c:pt idx="527">
                  <c:v>34669</c:v>
                </c:pt>
                <c:pt idx="528">
                  <c:v>34700</c:v>
                </c:pt>
                <c:pt idx="529">
                  <c:v>34731</c:v>
                </c:pt>
                <c:pt idx="530">
                  <c:v>34759</c:v>
                </c:pt>
                <c:pt idx="531">
                  <c:v>34790</c:v>
                </c:pt>
                <c:pt idx="532">
                  <c:v>34820</c:v>
                </c:pt>
                <c:pt idx="533">
                  <c:v>34851</c:v>
                </c:pt>
                <c:pt idx="534">
                  <c:v>34881</c:v>
                </c:pt>
                <c:pt idx="535">
                  <c:v>34912</c:v>
                </c:pt>
                <c:pt idx="536">
                  <c:v>34943</c:v>
                </c:pt>
                <c:pt idx="537">
                  <c:v>34973</c:v>
                </c:pt>
                <c:pt idx="538">
                  <c:v>35004</c:v>
                </c:pt>
                <c:pt idx="539">
                  <c:v>35034</c:v>
                </c:pt>
                <c:pt idx="540">
                  <c:v>35065</c:v>
                </c:pt>
                <c:pt idx="541">
                  <c:v>35096</c:v>
                </c:pt>
                <c:pt idx="542">
                  <c:v>35125</c:v>
                </c:pt>
                <c:pt idx="543">
                  <c:v>35156</c:v>
                </c:pt>
                <c:pt idx="544">
                  <c:v>35186</c:v>
                </c:pt>
                <c:pt idx="545">
                  <c:v>35217</c:v>
                </c:pt>
                <c:pt idx="546">
                  <c:v>35247</c:v>
                </c:pt>
                <c:pt idx="547">
                  <c:v>35278</c:v>
                </c:pt>
                <c:pt idx="548">
                  <c:v>35309</c:v>
                </c:pt>
                <c:pt idx="549">
                  <c:v>35339</c:v>
                </c:pt>
                <c:pt idx="550">
                  <c:v>35370</c:v>
                </c:pt>
                <c:pt idx="551">
                  <c:v>35400</c:v>
                </c:pt>
                <c:pt idx="552">
                  <c:v>35431</c:v>
                </c:pt>
                <c:pt idx="553">
                  <c:v>35462</c:v>
                </c:pt>
                <c:pt idx="554">
                  <c:v>35490</c:v>
                </c:pt>
                <c:pt idx="555">
                  <c:v>35521</c:v>
                </c:pt>
                <c:pt idx="556">
                  <c:v>35551</c:v>
                </c:pt>
                <c:pt idx="557">
                  <c:v>35582</c:v>
                </c:pt>
                <c:pt idx="558">
                  <c:v>35612</c:v>
                </c:pt>
                <c:pt idx="559">
                  <c:v>35643</c:v>
                </c:pt>
                <c:pt idx="560">
                  <c:v>35674</c:v>
                </c:pt>
                <c:pt idx="561">
                  <c:v>35704</c:v>
                </c:pt>
                <c:pt idx="562">
                  <c:v>35735</c:v>
                </c:pt>
                <c:pt idx="563">
                  <c:v>35765</c:v>
                </c:pt>
                <c:pt idx="564">
                  <c:v>35796</c:v>
                </c:pt>
                <c:pt idx="565">
                  <c:v>35827</c:v>
                </c:pt>
                <c:pt idx="566">
                  <c:v>35855</c:v>
                </c:pt>
                <c:pt idx="567">
                  <c:v>35886</c:v>
                </c:pt>
                <c:pt idx="568">
                  <c:v>35916</c:v>
                </c:pt>
                <c:pt idx="569">
                  <c:v>35947</c:v>
                </c:pt>
                <c:pt idx="570">
                  <c:v>35977</c:v>
                </c:pt>
                <c:pt idx="571">
                  <c:v>36008</c:v>
                </c:pt>
                <c:pt idx="572">
                  <c:v>36039</c:v>
                </c:pt>
                <c:pt idx="573">
                  <c:v>36069</c:v>
                </c:pt>
                <c:pt idx="574">
                  <c:v>36100</c:v>
                </c:pt>
                <c:pt idx="575">
                  <c:v>36130</c:v>
                </c:pt>
                <c:pt idx="576">
                  <c:v>36161</c:v>
                </c:pt>
                <c:pt idx="577">
                  <c:v>36192</c:v>
                </c:pt>
                <c:pt idx="578">
                  <c:v>36220</c:v>
                </c:pt>
                <c:pt idx="579">
                  <c:v>36251</c:v>
                </c:pt>
                <c:pt idx="580">
                  <c:v>36281</c:v>
                </c:pt>
                <c:pt idx="581">
                  <c:v>36312</c:v>
                </c:pt>
                <c:pt idx="582">
                  <c:v>36342</c:v>
                </c:pt>
                <c:pt idx="583">
                  <c:v>36373</c:v>
                </c:pt>
                <c:pt idx="584">
                  <c:v>36404</c:v>
                </c:pt>
                <c:pt idx="585">
                  <c:v>36434</c:v>
                </c:pt>
                <c:pt idx="586">
                  <c:v>36465</c:v>
                </c:pt>
                <c:pt idx="587">
                  <c:v>36495</c:v>
                </c:pt>
                <c:pt idx="588">
                  <c:v>36526</c:v>
                </c:pt>
                <c:pt idx="589">
                  <c:v>36557</c:v>
                </c:pt>
                <c:pt idx="590">
                  <c:v>36586</c:v>
                </c:pt>
                <c:pt idx="591">
                  <c:v>36617</c:v>
                </c:pt>
                <c:pt idx="592">
                  <c:v>36647</c:v>
                </c:pt>
                <c:pt idx="593">
                  <c:v>36678</c:v>
                </c:pt>
                <c:pt idx="594">
                  <c:v>36708</c:v>
                </c:pt>
                <c:pt idx="595">
                  <c:v>36739</c:v>
                </c:pt>
                <c:pt idx="596">
                  <c:v>36770</c:v>
                </c:pt>
                <c:pt idx="597">
                  <c:v>36800</c:v>
                </c:pt>
                <c:pt idx="598">
                  <c:v>36831</c:v>
                </c:pt>
                <c:pt idx="599">
                  <c:v>36861</c:v>
                </c:pt>
                <c:pt idx="600">
                  <c:v>36892</c:v>
                </c:pt>
                <c:pt idx="601">
                  <c:v>36923</c:v>
                </c:pt>
                <c:pt idx="602">
                  <c:v>36951</c:v>
                </c:pt>
                <c:pt idx="603">
                  <c:v>36982</c:v>
                </c:pt>
                <c:pt idx="604">
                  <c:v>37012</c:v>
                </c:pt>
                <c:pt idx="605">
                  <c:v>37043</c:v>
                </c:pt>
                <c:pt idx="606">
                  <c:v>37073</c:v>
                </c:pt>
                <c:pt idx="607">
                  <c:v>37104</c:v>
                </c:pt>
                <c:pt idx="608">
                  <c:v>37135</c:v>
                </c:pt>
                <c:pt idx="609">
                  <c:v>37165</c:v>
                </c:pt>
                <c:pt idx="610">
                  <c:v>37196</c:v>
                </c:pt>
                <c:pt idx="611">
                  <c:v>37226</c:v>
                </c:pt>
                <c:pt idx="612">
                  <c:v>37257</c:v>
                </c:pt>
                <c:pt idx="613">
                  <c:v>37288</c:v>
                </c:pt>
                <c:pt idx="614">
                  <c:v>37316</c:v>
                </c:pt>
                <c:pt idx="615">
                  <c:v>37347</c:v>
                </c:pt>
                <c:pt idx="616">
                  <c:v>37377</c:v>
                </c:pt>
                <c:pt idx="617">
                  <c:v>37408</c:v>
                </c:pt>
                <c:pt idx="618">
                  <c:v>37438</c:v>
                </c:pt>
                <c:pt idx="619">
                  <c:v>37469</c:v>
                </c:pt>
                <c:pt idx="620">
                  <c:v>37500</c:v>
                </c:pt>
                <c:pt idx="621">
                  <c:v>37530</c:v>
                </c:pt>
                <c:pt idx="622">
                  <c:v>37561</c:v>
                </c:pt>
                <c:pt idx="623">
                  <c:v>37591</c:v>
                </c:pt>
                <c:pt idx="624">
                  <c:v>37622</c:v>
                </c:pt>
                <c:pt idx="625">
                  <c:v>37653</c:v>
                </c:pt>
                <c:pt idx="626">
                  <c:v>37681</c:v>
                </c:pt>
                <c:pt idx="627">
                  <c:v>37712</c:v>
                </c:pt>
                <c:pt idx="628">
                  <c:v>37742</c:v>
                </c:pt>
                <c:pt idx="629">
                  <c:v>37773</c:v>
                </c:pt>
                <c:pt idx="630">
                  <c:v>37803</c:v>
                </c:pt>
                <c:pt idx="631">
                  <c:v>37834</c:v>
                </c:pt>
                <c:pt idx="632">
                  <c:v>37865</c:v>
                </c:pt>
                <c:pt idx="633">
                  <c:v>37895</c:v>
                </c:pt>
                <c:pt idx="634">
                  <c:v>37926</c:v>
                </c:pt>
                <c:pt idx="635">
                  <c:v>37956</c:v>
                </c:pt>
                <c:pt idx="636">
                  <c:v>37987</c:v>
                </c:pt>
                <c:pt idx="637">
                  <c:v>38018</c:v>
                </c:pt>
                <c:pt idx="638">
                  <c:v>38047</c:v>
                </c:pt>
                <c:pt idx="639">
                  <c:v>38078</c:v>
                </c:pt>
                <c:pt idx="640">
                  <c:v>38108</c:v>
                </c:pt>
                <c:pt idx="641">
                  <c:v>38139</c:v>
                </c:pt>
                <c:pt idx="642">
                  <c:v>38169</c:v>
                </c:pt>
                <c:pt idx="643">
                  <c:v>38200</c:v>
                </c:pt>
                <c:pt idx="644">
                  <c:v>38231</c:v>
                </c:pt>
                <c:pt idx="645">
                  <c:v>38261</c:v>
                </c:pt>
                <c:pt idx="646">
                  <c:v>38292</c:v>
                </c:pt>
                <c:pt idx="647">
                  <c:v>38322</c:v>
                </c:pt>
                <c:pt idx="648">
                  <c:v>38353</c:v>
                </c:pt>
                <c:pt idx="649">
                  <c:v>38384</c:v>
                </c:pt>
                <c:pt idx="650">
                  <c:v>38412</c:v>
                </c:pt>
                <c:pt idx="651">
                  <c:v>38443</c:v>
                </c:pt>
                <c:pt idx="652">
                  <c:v>38473</c:v>
                </c:pt>
                <c:pt idx="653">
                  <c:v>38504</c:v>
                </c:pt>
                <c:pt idx="654">
                  <c:v>38534</c:v>
                </c:pt>
                <c:pt idx="655">
                  <c:v>38565</c:v>
                </c:pt>
                <c:pt idx="656">
                  <c:v>38596</c:v>
                </c:pt>
                <c:pt idx="657">
                  <c:v>38626</c:v>
                </c:pt>
                <c:pt idx="658">
                  <c:v>38657</c:v>
                </c:pt>
                <c:pt idx="659">
                  <c:v>38687</c:v>
                </c:pt>
                <c:pt idx="660">
                  <c:v>38718</c:v>
                </c:pt>
                <c:pt idx="661">
                  <c:v>38749</c:v>
                </c:pt>
                <c:pt idx="662">
                  <c:v>38777</c:v>
                </c:pt>
                <c:pt idx="663">
                  <c:v>38808</c:v>
                </c:pt>
                <c:pt idx="664">
                  <c:v>38838</c:v>
                </c:pt>
                <c:pt idx="665">
                  <c:v>38869</c:v>
                </c:pt>
                <c:pt idx="666">
                  <c:v>38899</c:v>
                </c:pt>
                <c:pt idx="667">
                  <c:v>38930</c:v>
                </c:pt>
                <c:pt idx="668">
                  <c:v>38961</c:v>
                </c:pt>
                <c:pt idx="669">
                  <c:v>38991</c:v>
                </c:pt>
                <c:pt idx="670">
                  <c:v>39022</c:v>
                </c:pt>
                <c:pt idx="671">
                  <c:v>39052</c:v>
                </c:pt>
                <c:pt idx="672">
                  <c:v>39083</c:v>
                </c:pt>
                <c:pt idx="673">
                  <c:v>39114</c:v>
                </c:pt>
                <c:pt idx="674">
                  <c:v>39142</c:v>
                </c:pt>
                <c:pt idx="675">
                  <c:v>39173</c:v>
                </c:pt>
                <c:pt idx="676">
                  <c:v>39203</c:v>
                </c:pt>
                <c:pt idx="677">
                  <c:v>39234</c:v>
                </c:pt>
                <c:pt idx="678">
                  <c:v>39264</c:v>
                </c:pt>
                <c:pt idx="679">
                  <c:v>39295</c:v>
                </c:pt>
                <c:pt idx="680">
                  <c:v>39326</c:v>
                </c:pt>
                <c:pt idx="681">
                  <c:v>39356</c:v>
                </c:pt>
                <c:pt idx="682">
                  <c:v>39387</c:v>
                </c:pt>
                <c:pt idx="683">
                  <c:v>39417</c:v>
                </c:pt>
                <c:pt idx="684">
                  <c:v>39448</c:v>
                </c:pt>
                <c:pt idx="685">
                  <c:v>39479</c:v>
                </c:pt>
                <c:pt idx="686">
                  <c:v>39508</c:v>
                </c:pt>
                <c:pt idx="687">
                  <c:v>39539</c:v>
                </c:pt>
                <c:pt idx="688">
                  <c:v>39569</c:v>
                </c:pt>
                <c:pt idx="689">
                  <c:v>39600</c:v>
                </c:pt>
                <c:pt idx="690">
                  <c:v>39630</c:v>
                </c:pt>
                <c:pt idx="691">
                  <c:v>39661</c:v>
                </c:pt>
                <c:pt idx="692">
                  <c:v>39692</c:v>
                </c:pt>
                <c:pt idx="693">
                  <c:v>39722</c:v>
                </c:pt>
                <c:pt idx="694">
                  <c:v>39753</c:v>
                </c:pt>
                <c:pt idx="695">
                  <c:v>39783</c:v>
                </c:pt>
                <c:pt idx="696">
                  <c:v>39814</c:v>
                </c:pt>
                <c:pt idx="697">
                  <c:v>39845</c:v>
                </c:pt>
                <c:pt idx="698">
                  <c:v>39873</c:v>
                </c:pt>
                <c:pt idx="699">
                  <c:v>39904</c:v>
                </c:pt>
                <c:pt idx="700">
                  <c:v>39934</c:v>
                </c:pt>
                <c:pt idx="701">
                  <c:v>39965</c:v>
                </c:pt>
                <c:pt idx="702">
                  <c:v>39995</c:v>
                </c:pt>
                <c:pt idx="703">
                  <c:v>40026</c:v>
                </c:pt>
                <c:pt idx="704">
                  <c:v>40057</c:v>
                </c:pt>
                <c:pt idx="705">
                  <c:v>40087</c:v>
                </c:pt>
                <c:pt idx="706">
                  <c:v>40118</c:v>
                </c:pt>
                <c:pt idx="707">
                  <c:v>40148</c:v>
                </c:pt>
                <c:pt idx="708">
                  <c:v>40179</c:v>
                </c:pt>
                <c:pt idx="709">
                  <c:v>40210</c:v>
                </c:pt>
                <c:pt idx="710">
                  <c:v>40238</c:v>
                </c:pt>
                <c:pt idx="711">
                  <c:v>40269</c:v>
                </c:pt>
                <c:pt idx="712">
                  <c:v>40299</c:v>
                </c:pt>
                <c:pt idx="713">
                  <c:v>40330</c:v>
                </c:pt>
                <c:pt idx="714">
                  <c:v>40360</c:v>
                </c:pt>
                <c:pt idx="715">
                  <c:v>40391</c:v>
                </c:pt>
                <c:pt idx="716">
                  <c:v>40422</c:v>
                </c:pt>
                <c:pt idx="717">
                  <c:v>40452</c:v>
                </c:pt>
                <c:pt idx="718">
                  <c:v>40483</c:v>
                </c:pt>
                <c:pt idx="719">
                  <c:v>40513</c:v>
                </c:pt>
                <c:pt idx="720">
                  <c:v>40544</c:v>
                </c:pt>
                <c:pt idx="721">
                  <c:v>40575</c:v>
                </c:pt>
                <c:pt idx="722">
                  <c:v>40603</c:v>
                </c:pt>
                <c:pt idx="723">
                  <c:v>40634</c:v>
                </c:pt>
                <c:pt idx="724">
                  <c:v>40664</c:v>
                </c:pt>
                <c:pt idx="725">
                  <c:v>40695</c:v>
                </c:pt>
                <c:pt idx="726">
                  <c:v>40725</c:v>
                </c:pt>
                <c:pt idx="727">
                  <c:v>40756</c:v>
                </c:pt>
                <c:pt idx="728">
                  <c:v>40787</c:v>
                </c:pt>
                <c:pt idx="729">
                  <c:v>40817</c:v>
                </c:pt>
                <c:pt idx="730">
                  <c:v>40848</c:v>
                </c:pt>
                <c:pt idx="731">
                  <c:v>40878</c:v>
                </c:pt>
                <c:pt idx="732">
                  <c:v>40909</c:v>
                </c:pt>
                <c:pt idx="733">
                  <c:v>40940</c:v>
                </c:pt>
                <c:pt idx="734">
                  <c:v>40969</c:v>
                </c:pt>
                <c:pt idx="735">
                  <c:v>41000</c:v>
                </c:pt>
                <c:pt idx="736">
                  <c:v>41030</c:v>
                </c:pt>
                <c:pt idx="737">
                  <c:v>41061</c:v>
                </c:pt>
                <c:pt idx="738">
                  <c:v>41091</c:v>
                </c:pt>
                <c:pt idx="739">
                  <c:v>41122</c:v>
                </c:pt>
                <c:pt idx="740">
                  <c:v>41153</c:v>
                </c:pt>
                <c:pt idx="741">
                  <c:v>41183</c:v>
                </c:pt>
                <c:pt idx="742">
                  <c:v>41214</c:v>
                </c:pt>
                <c:pt idx="743">
                  <c:v>41244</c:v>
                </c:pt>
                <c:pt idx="744">
                  <c:v>41275</c:v>
                </c:pt>
                <c:pt idx="745">
                  <c:v>41306</c:v>
                </c:pt>
                <c:pt idx="746">
                  <c:v>41334</c:v>
                </c:pt>
                <c:pt idx="747">
                  <c:v>41365</c:v>
                </c:pt>
                <c:pt idx="748">
                  <c:v>41395</c:v>
                </c:pt>
                <c:pt idx="749">
                  <c:v>41426</c:v>
                </c:pt>
                <c:pt idx="750">
                  <c:v>41456</c:v>
                </c:pt>
                <c:pt idx="751">
                  <c:v>41487</c:v>
                </c:pt>
                <c:pt idx="752">
                  <c:v>41518</c:v>
                </c:pt>
                <c:pt idx="753">
                  <c:v>41548</c:v>
                </c:pt>
                <c:pt idx="754">
                  <c:v>41579</c:v>
                </c:pt>
                <c:pt idx="755">
                  <c:v>41609</c:v>
                </c:pt>
                <c:pt idx="756">
                  <c:v>41640</c:v>
                </c:pt>
                <c:pt idx="757">
                  <c:v>41671</c:v>
                </c:pt>
                <c:pt idx="758">
                  <c:v>41699</c:v>
                </c:pt>
                <c:pt idx="759">
                  <c:v>41730</c:v>
                </c:pt>
                <c:pt idx="760">
                  <c:v>41760</c:v>
                </c:pt>
                <c:pt idx="761">
                  <c:v>41791</c:v>
                </c:pt>
                <c:pt idx="762">
                  <c:v>41821</c:v>
                </c:pt>
                <c:pt idx="763">
                  <c:v>41852</c:v>
                </c:pt>
                <c:pt idx="764">
                  <c:v>41883</c:v>
                </c:pt>
                <c:pt idx="765">
                  <c:v>41913</c:v>
                </c:pt>
                <c:pt idx="766">
                  <c:v>41944</c:v>
                </c:pt>
                <c:pt idx="767">
                  <c:v>41974</c:v>
                </c:pt>
                <c:pt idx="768">
                  <c:v>42005</c:v>
                </c:pt>
                <c:pt idx="769">
                  <c:v>42036</c:v>
                </c:pt>
                <c:pt idx="770">
                  <c:v>42064</c:v>
                </c:pt>
                <c:pt idx="771">
                  <c:v>42095</c:v>
                </c:pt>
                <c:pt idx="772">
                  <c:v>42125</c:v>
                </c:pt>
                <c:pt idx="773">
                  <c:v>42156</c:v>
                </c:pt>
                <c:pt idx="774">
                  <c:v>42186</c:v>
                </c:pt>
                <c:pt idx="775">
                  <c:v>42217</c:v>
                </c:pt>
                <c:pt idx="776">
                  <c:v>42248</c:v>
                </c:pt>
                <c:pt idx="777">
                  <c:v>42278</c:v>
                </c:pt>
                <c:pt idx="778">
                  <c:v>42309</c:v>
                </c:pt>
                <c:pt idx="779">
                  <c:v>42339</c:v>
                </c:pt>
                <c:pt idx="780">
                  <c:v>42370</c:v>
                </c:pt>
                <c:pt idx="781">
                  <c:v>42401</c:v>
                </c:pt>
                <c:pt idx="782">
                  <c:v>42430</c:v>
                </c:pt>
                <c:pt idx="783">
                  <c:v>42461</c:v>
                </c:pt>
                <c:pt idx="784">
                  <c:v>42491</c:v>
                </c:pt>
                <c:pt idx="785">
                  <c:v>42522</c:v>
                </c:pt>
                <c:pt idx="786">
                  <c:v>42552</c:v>
                </c:pt>
                <c:pt idx="787">
                  <c:v>42583</c:v>
                </c:pt>
                <c:pt idx="788">
                  <c:v>42614</c:v>
                </c:pt>
                <c:pt idx="789">
                  <c:v>42644</c:v>
                </c:pt>
                <c:pt idx="790">
                  <c:v>42675</c:v>
                </c:pt>
                <c:pt idx="791">
                  <c:v>42705</c:v>
                </c:pt>
                <c:pt idx="792">
                  <c:v>42736</c:v>
                </c:pt>
                <c:pt idx="793">
                  <c:v>42767</c:v>
                </c:pt>
                <c:pt idx="794">
                  <c:v>42795</c:v>
                </c:pt>
                <c:pt idx="795">
                  <c:v>42826</c:v>
                </c:pt>
                <c:pt idx="796">
                  <c:v>42856</c:v>
                </c:pt>
                <c:pt idx="797">
                  <c:v>42887</c:v>
                </c:pt>
                <c:pt idx="798">
                  <c:v>42917</c:v>
                </c:pt>
                <c:pt idx="799">
                  <c:v>42948</c:v>
                </c:pt>
                <c:pt idx="800">
                  <c:v>42979</c:v>
                </c:pt>
                <c:pt idx="801">
                  <c:v>43009</c:v>
                </c:pt>
                <c:pt idx="802">
                  <c:v>43040</c:v>
                </c:pt>
                <c:pt idx="803">
                  <c:v>43070</c:v>
                </c:pt>
                <c:pt idx="804">
                  <c:v>43101</c:v>
                </c:pt>
                <c:pt idx="805">
                  <c:v>43132</c:v>
                </c:pt>
                <c:pt idx="806">
                  <c:v>43160</c:v>
                </c:pt>
                <c:pt idx="807">
                  <c:v>43191</c:v>
                </c:pt>
                <c:pt idx="808">
                  <c:v>43221</c:v>
                </c:pt>
                <c:pt idx="809">
                  <c:v>43252</c:v>
                </c:pt>
                <c:pt idx="810">
                  <c:v>43282</c:v>
                </c:pt>
                <c:pt idx="811">
                  <c:v>43313</c:v>
                </c:pt>
                <c:pt idx="812">
                  <c:v>43344</c:v>
                </c:pt>
                <c:pt idx="813">
                  <c:v>43374</c:v>
                </c:pt>
                <c:pt idx="814">
                  <c:v>43405</c:v>
                </c:pt>
                <c:pt idx="815">
                  <c:v>43435</c:v>
                </c:pt>
                <c:pt idx="816">
                  <c:v>43466</c:v>
                </c:pt>
                <c:pt idx="817">
                  <c:v>43497</c:v>
                </c:pt>
                <c:pt idx="818">
                  <c:v>43525</c:v>
                </c:pt>
                <c:pt idx="819">
                  <c:v>43556</c:v>
                </c:pt>
                <c:pt idx="820">
                  <c:v>43586</c:v>
                </c:pt>
                <c:pt idx="821">
                  <c:v>43617</c:v>
                </c:pt>
                <c:pt idx="822">
                  <c:v>43647</c:v>
                </c:pt>
                <c:pt idx="823">
                  <c:v>43678</c:v>
                </c:pt>
                <c:pt idx="824">
                  <c:v>43709</c:v>
                </c:pt>
                <c:pt idx="825">
                  <c:v>43739</c:v>
                </c:pt>
                <c:pt idx="826">
                  <c:v>43770</c:v>
                </c:pt>
                <c:pt idx="827">
                  <c:v>43800</c:v>
                </c:pt>
                <c:pt idx="828">
                  <c:v>43831</c:v>
                </c:pt>
                <c:pt idx="829">
                  <c:v>43862</c:v>
                </c:pt>
                <c:pt idx="830">
                  <c:v>43891</c:v>
                </c:pt>
                <c:pt idx="831">
                  <c:v>43922</c:v>
                </c:pt>
              </c:numCache>
            </c:numRef>
          </c:cat>
          <c:val>
            <c:numRef>
              <c:f>Sheet2!$C$2:$C$833</c:f>
              <c:numCache>
                <c:formatCode>General</c:formatCode>
                <c:ptCount val="832"/>
                <c:pt idx="0">
                  <c:v>7.5043396900000001</c:v>
                </c:pt>
                <c:pt idx="1">
                  <c:v>7.2271386399999997</c:v>
                </c:pt>
                <c:pt idx="2">
                  <c:v>6.9937508299999998</c:v>
                </c:pt>
                <c:pt idx="3">
                  <c:v>7.5033377799999998</c:v>
                </c:pt>
                <c:pt idx="4">
                  <c:v>5.3903580900000003</c:v>
                </c:pt>
                <c:pt idx="5">
                  <c:v>4.6919372700000004</c:v>
                </c:pt>
                <c:pt idx="6">
                  <c:v>3.5544735200000002</c:v>
                </c:pt>
                <c:pt idx="7">
                  <c:v>1.7008024900000001</c:v>
                </c:pt>
                <c:pt idx="8">
                  <c:v>1.3663133000000001</c:v>
                </c:pt>
                <c:pt idx="9">
                  <c:v>1.6819754200000001</c:v>
                </c:pt>
                <c:pt idx="10">
                  <c:v>2.1041240800000001</c:v>
                </c:pt>
                <c:pt idx="11">
                  <c:v>2.4006721799999999</c:v>
                </c:pt>
                <c:pt idx="12">
                  <c:v>0.85703638999999998</c:v>
                </c:pt>
                <c:pt idx="13">
                  <c:v>1.10041265</c:v>
                </c:pt>
                <c:pt idx="14">
                  <c:v>0.63377656000000004</c:v>
                </c:pt>
                <c:pt idx="15">
                  <c:v>0.84451067999999996</c:v>
                </c:pt>
                <c:pt idx="16">
                  <c:v>1.4407491800000001</c:v>
                </c:pt>
                <c:pt idx="17">
                  <c:v>-2.3115933399999999</c:v>
                </c:pt>
                <c:pt idx="18">
                  <c:v>-2.0688844400000002</c:v>
                </c:pt>
                <c:pt idx="19">
                  <c:v>1.9314568299999999</c:v>
                </c:pt>
                <c:pt idx="20">
                  <c:v>2.3820590199999998</c:v>
                </c:pt>
                <c:pt idx="21">
                  <c:v>2.2172688800000002</c:v>
                </c:pt>
                <c:pt idx="22">
                  <c:v>1.9547809700000001</c:v>
                </c:pt>
                <c:pt idx="23">
                  <c:v>2.6374399199999998</c:v>
                </c:pt>
                <c:pt idx="24">
                  <c:v>2.7832512299999999</c:v>
                </c:pt>
                <c:pt idx="25">
                  <c:v>2.9189857699999999</c:v>
                </c:pt>
                <c:pt idx="26">
                  <c:v>3.4452951299999999</c:v>
                </c:pt>
                <c:pt idx="27">
                  <c:v>2.7955665000000001</c:v>
                </c:pt>
                <c:pt idx="28">
                  <c:v>3.53888034</c:v>
                </c:pt>
                <c:pt idx="29">
                  <c:v>7.2196064199999999</c:v>
                </c:pt>
                <c:pt idx="30">
                  <c:v>7.6701476399999997</c:v>
                </c:pt>
                <c:pt idx="31">
                  <c:v>4.4020797199999997</c:v>
                </c:pt>
                <c:pt idx="32">
                  <c:v>2.7579162400000001</c:v>
                </c:pt>
                <c:pt idx="33">
                  <c:v>2.6971192400000001</c:v>
                </c:pt>
                <c:pt idx="34">
                  <c:v>2.0097019999999999</c:v>
                </c:pt>
                <c:pt idx="35">
                  <c:v>0.59387847999999999</c:v>
                </c:pt>
                <c:pt idx="36">
                  <c:v>4.7927150000000002E-2</c:v>
                </c:pt>
                <c:pt idx="37">
                  <c:v>-0.75712053000000001</c:v>
                </c:pt>
                <c:pt idx="38">
                  <c:v>-1.2295571199999999</c:v>
                </c:pt>
                <c:pt idx="39">
                  <c:v>4.7921400000000003E-2</c:v>
                </c:pt>
                <c:pt idx="40">
                  <c:v>-1.81755829</c:v>
                </c:pt>
                <c:pt idx="41">
                  <c:v>-1.7565589399999999</c:v>
                </c:pt>
                <c:pt idx="42">
                  <c:v>-1.4715719</c:v>
                </c:pt>
                <c:pt idx="43">
                  <c:v>-1.61575918</c:v>
                </c:pt>
                <c:pt idx="44">
                  <c:v>-1.02717031</c:v>
                </c:pt>
                <c:pt idx="45">
                  <c:v>-1.29637907</c:v>
                </c:pt>
                <c:pt idx="46">
                  <c:v>-1.4492753599999999</c:v>
                </c:pt>
                <c:pt idx="47">
                  <c:v>-1.2375113499999999</c:v>
                </c:pt>
                <c:pt idx="48">
                  <c:v>-0.46706586</c:v>
                </c:pt>
                <c:pt idx="49">
                  <c:v>-0.12109469</c:v>
                </c:pt>
                <c:pt idx="50">
                  <c:v>0.71307710000000002</c:v>
                </c:pt>
                <c:pt idx="51">
                  <c:v>-0.47898455000000001</c:v>
                </c:pt>
                <c:pt idx="52">
                  <c:v>2.95727092</c:v>
                </c:pt>
                <c:pt idx="53">
                  <c:v>2.84240687</c:v>
                </c:pt>
                <c:pt idx="54">
                  <c:v>2.24032586</c:v>
                </c:pt>
                <c:pt idx="55">
                  <c:v>2.8458942600000001</c:v>
                </c:pt>
                <c:pt idx="56">
                  <c:v>3.0130565699999998</c:v>
                </c:pt>
                <c:pt idx="57">
                  <c:v>2.92119565</c:v>
                </c:pt>
                <c:pt idx="58">
                  <c:v>3.8373161699999998</c:v>
                </c:pt>
                <c:pt idx="59">
                  <c:v>3.4371766799999999</c:v>
                </c:pt>
                <c:pt idx="60">
                  <c:v>3.70593189</c:v>
                </c:pt>
                <c:pt idx="61">
                  <c:v>4.1343355900000001</c:v>
                </c:pt>
                <c:pt idx="62">
                  <c:v>4.0321612800000004</c:v>
                </c:pt>
                <c:pt idx="63">
                  <c:v>3.70593189</c:v>
                </c:pt>
                <c:pt idx="64">
                  <c:v>3.4716724999999999</c:v>
                </c:pt>
                <c:pt idx="65">
                  <c:v>4.1346261000000002</c:v>
                </c:pt>
                <c:pt idx="66">
                  <c:v>0.49800796000000003</c:v>
                </c:pt>
                <c:pt idx="67">
                  <c:v>2.4608990400000001</c:v>
                </c:pt>
                <c:pt idx="68">
                  <c:v>2.9249268700000002</c:v>
                </c:pt>
                <c:pt idx="69">
                  <c:v>3.3553355300000001</c:v>
                </c:pt>
                <c:pt idx="70">
                  <c:v>2.5780039800000001</c:v>
                </c:pt>
                <c:pt idx="71">
                  <c:v>2.9895532299999998</c:v>
                </c:pt>
                <c:pt idx="72">
                  <c:v>2.7613412199999998</c:v>
                </c:pt>
                <c:pt idx="73">
                  <c:v>2.9106997300000002</c:v>
                </c:pt>
                <c:pt idx="74">
                  <c:v>2.2147883199999998</c:v>
                </c:pt>
                <c:pt idx="75">
                  <c:v>2.7729434899999998</c:v>
                </c:pt>
                <c:pt idx="76">
                  <c:v>0.50273224000000005</c:v>
                </c:pt>
                <c:pt idx="77">
                  <c:v>-0.64212327999999996</c:v>
                </c:pt>
                <c:pt idx="78">
                  <c:v>3.7661050500000002</c:v>
                </c:pt>
                <c:pt idx="79">
                  <c:v>1.1421861600000001</c:v>
                </c:pt>
                <c:pt idx="80">
                  <c:v>1.01041995</c:v>
                </c:pt>
                <c:pt idx="81">
                  <c:v>0.81958487999999996</c:v>
                </c:pt>
                <c:pt idx="82">
                  <c:v>0.73346995999999998</c:v>
                </c:pt>
                <c:pt idx="83">
                  <c:v>-0.49638502000000001</c:v>
                </c:pt>
                <c:pt idx="84">
                  <c:v>-0.46291069000000001</c:v>
                </c:pt>
                <c:pt idx="85">
                  <c:v>-1.56126258</c:v>
                </c:pt>
                <c:pt idx="86">
                  <c:v>-1.7605236399999999</c:v>
                </c:pt>
                <c:pt idx="87">
                  <c:v>-0.46285842999999999</c:v>
                </c:pt>
                <c:pt idx="88">
                  <c:v>-1.01130926</c:v>
                </c:pt>
                <c:pt idx="89">
                  <c:v>-1.227919</c:v>
                </c:pt>
                <c:pt idx="90">
                  <c:v>-2.43022392</c:v>
                </c:pt>
                <c:pt idx="91">
                  <c:v>-2.1530342999999998</c:v>
                </c:pt>
                <c:pt idx="92">
                  <c:v>-1.9068458800000001</c:v>
                </c:pt>
                <c:pt idx="93">
                  <c:v>-1.04518581</c:v>
                </c:pt>
                <c:pt idx="94">
                  <c:v>-0.69600598999999996</c:v>
                </c:pt>
                <c:pt idx="95">
                  <c:v>0.10844810000000001</c:v>
                </c:pt>
                <c:pt idx="96">
                  <c:v>0.80535389999999996</c:v>
                </c:pt>
                <c:pt idx="97">
                  <c:v>1.59751752</c:v>
                </c:pt>
                <c:pt idx="98">
                  <c:v>2.2860425000000002</c:v>
                </c:pt>
                <c:pt idx="99">
                  <c:v>0.79392083000000002</c:v>
                </c:pt>
                <c:pt idx="100">
                  <c:v>3.8668570799999999</c:v>
                </c:pt>
                <c:pt idx="101">
                  <c:v>5.0490730599999996</c:v>
                </c:pt>
                <c:pt idx="102">
                  <c:v>4.08962366</c:v>
                </c:pt>
                <c:pt idx="103">
                  <c:v>2.1572645800000001</c:v>
                </c:pt>
                <c:pt idx="104">
                  <c:v>1.6252390000000001</c:v>
                </c:pt>
                <c:pt idx="105">
                  <c:v>1.1949215799999999</c:v>
                </c:pt>
                <c:pt idx="106">
                  <c:v>2.4800517499999999</c:v>
                </c:pt>
                <c:pt idx="107">
                  <c:v>3.0440905599999999</c:v>
                </c:pt>
                <c:pt idx="108">
                  <c:v>3.6795319000000002</c:v>
                </c:pt>
                <c:pt idx="109">
                  <c:v>3.91402714</c:v>
                </c:pt>
                <c:pt idx="110">
                  <c:v>3.36927223</c:v>
                </c:pt>
                <c:pt idx="111">
                  <c:v>3.6907842899999999</c:v>
                </c:pt>
                <c:pt idx="112">
                  <c:v>2.4114225199999999</c:v>
                </c:pt>
                <c:pt idx="113">
                  <c:v>1.6298141799999999</c:v>
                </c:pt>
                <c:pt idx="114">
                  <c:v>2.4451410600000001</c:v>
                </c:pt>
                <c:pt idx="115">
                  <c:v>4.0016893600000003</c:v>
                </c:pt>
                <c:pt idx="116">
                  <c:v>4.4005435300000002</c:v>
                </c:pt>
                <c:pt idx="117">
                  <c:v>3.9430679999999998</c:v>
                </c:pt>
                <c:pt idx="118">
                  <c:v>1.82028619</c:v>
                </c:pt>
                <c:pt idx="119">
                  <c:v>0.67283431000000005</c:v>
                </c:pt>
                <c:pt idx="120">
                  <c:v>-0.14108963999999999</c:v>
                </c:pt>
                <c:pt idx="121">
                  <c:v>-0.68582624999999997</c:v>
                </c:pt>
                <c:pt idx="122">
                  <c:v>-0.23902651</c:v>
                </c:pt>
                <c:pt idx="123">
                  <c:v>-0.14107433</c:v>
                </c:pt>
                <c:pt idx="124">
                  <c:v>-0.75389857999999998</c:v>
                </c:pt>
                <c:pt idx="125">
                  <c:v>-0.39836567000000001</c:v>
                </c:pt>
                <c:pt idx="126">
                  <c:v>-0.37739697999999999</c:v>
                </c:pt>
                <c:pt idx="127">
                  <c:v>-0.49746192</c:v>
                </c:pt>
                <c:pt idx="128">
                  <c:v>-0.32038445999999998</c:v>
                </c:pt>
                <c:pt idx="129">
                  <c:v>-0.18257429</c:v>
                </c:pt>
                <c:pt idx="130">
                  <c:v>0.97137541999999999</c:v>
                </c:pt>
                <c:pt idx="131">
                  <c:v>1.5977443600000001</c:v>
                </c:pt>
                <c:pt idx="132">
                  <c:v>2.11933485</c:v>
                </c:pt>
                <c:pt idx="133">
                  <c:v>2.87186232</c:v>
                </c:pt>
                <c:pt idx="134">
                  <c:v>3.04944456</c:v>
                </c:pt>
                <c:pt idx="135">
                  <c:v>2.1082373300000001</c:v>
                </c:pt>
                <c:pt idx="136">
                  <c:v>3.2362122699999998</c:v>
                </c:pt>
                <c:pt idx="137">
                  <c:v>3.2714593299999999</c:v>
                </c:pt>
                <c:pt idx="138">
                  <c:v>2.81560356</c:v>
                </c:pt>
                <c:pt idx="139">
                  <c:v>3.42822161</c:v>
                </c:pt>
                <c:pt idx="140">
                  <c:v>2.7822418600000001</c:v>
                </c:pt>
                <c:pt idx="141">
                  <c:v>3.12976323</c:v>
                </c:pt>
                <c:pt idx="142">
                  <c:v>2.6199979500000001</c:v>
                </c:pt>
                <c:pt idx="143">
                  <c:v>2.5388015199999998</c:v>
                </c:pt>
                <c:pt idx="144">
                  <c:v>2.3733503599999999</c:v>
                </c:pt>
                <c:pt idx="145">
                  <c:v>2.0138518900000002</c:v>
                </c:pt>
                <c:pt idx="146">
                  <c:v>1.7121116000000001</c:v>
                </c:pt>
                <c:pt idx="147">
                  <c:v>2.3733503599999999</c:v>
                </c:pt>
                <c:pt idx="148">
                  <c:v>1.5220239799999999</c:v>
                </c:pt>
                <c:pt idx="149">
                  <c:v>1.4101290900000001</c:v>
                </c:pt>
                <c:pt idx="150">
                  <c:v>1.45389364</c:v>
                </c:pt>
                <c:pt idx="151">
                  <c:v>1.4304034699999999</c:v>
                </c:pt>
                <c:pt idx="152">
                  <c:v>1.3778950400000001</c:v>
                </c:pt>
                <c:pt idx="153">
                  <c:v>1.8721056199999999</c:v>
                </c:pt>
                <c:pt idx="154">
                  <c:v>2.1841029199999999</c:v>
                </c:pt>
                <c:pt idx="155">
                  <c:v>1.9346431399999999</c:v>
                </c:pt>
                <c:pt idx="156">
                  <c:v>2.2663478499999998</c:v>
                </c:pt>
                <c:pt idx="157">
                  <c:v>2.1307708299999999</c:v>
                </c:pt>
                <c:pt idx="158">
                  <c:v>1.9950124600000001</c:v>
                </c:pt>
                <c:pt idx="159">
                  <c:v>2.2767439399999998</c:v>
                </c:pt>
                <c:pt idx="160">
                  <c:v>2.3133439199999999</c:v>
                </c:pt>
                <c:pt idx="161">
                  <c:v>2.8593811200000001</c:v>
                </c:pt>
                <c:pt idx="162">
                  <c:v>2.9740871599999998</c:v>
                </c:pt>
                <c:pt idx="163">
                  <c:v>2.7232056</c:v>
                </c:pt>
                <c:pt idx="164">
                  <c:v>2.9689608600000001</c:v>
                </c:pt>
                <c:pt idx="165">
                  <c:v>2.9886836200000002</c:v>
                </c:pt>
                <c:pt idx="166">
                  <c:v>3.0353308600000002</c:v>
                </c:pt>
                <c:pt idx="167">
                  <c:v>3.3729963600000001</c:v>
                </c:pt>
                <c:pt idx="168">
                  <c:v>4.0459489599999996</c:v>
                </c:pt>
                <c:pt idx="169">
                  <c:v>4.2749028400000002</c:v>
                </c:pt>
                <c:pt idx="170">
                  <c:v>4.3296658499999996</c:v>
                </c:pt>
                <c:pt idx="171">
                  <c:v>4.0455377099999996</c:v>
                </c:pt>
                <c:pt idx="172">
                  <c:v>4.8617176100000004</c:v>
                </c:pt>
                <c:pt idx="173">
                  <c:v>5.0742574200000004</c:v>
                </c:pt>
                <c:pt idx="174">
                  <c:v>5.4522924399999999</c:v>
                </c:pt>
                <c:pt idx="175">
                  <c:v>5.3304298399999999</c:v>
                </c:pt>
                <c:pt idx="176">
                  <c:v>5.1488485300000004</c:v>
                </c:pt>
                <c:pt idx="177">
                  <c:v>5.7663410900000001</c:v>
                </c:pt>
                <c:pt idx="178">
                  <c:v>6.0623283099999998</c:v>
                </c:pt>
                <c:pt idx="179">
                  <c:v>6.2309741199999999</c:v>
                </c:pt>
                <c:pt idx="180">
                  <c:v>6.0771861200000004</c:v>
                </c:pt>
                <c:pt idx="181">
                  <c:v>6.2475480499999998</c:v>
                </c:pt>
                <c:pt idx="182">
                  <c:v>6.8547993299999996</c:v>
                </c:pt>
                <c:pt idx="183">
                  <c:v>6.0668229699999996</c:v>
                </c:pt>
                <c:pt idx="184">
                  <c:v>5.7653155600000003</c:v>
                </c:pt>
                <c:pt idx="185">
                  <c:v>6.6322370199999998</c:v>
                </c:pt>
                <c:pt idx="186">
                  <c:v>6.4629847199999997</c:v>
                </c:pt>
                <c:pt idx="187">
                  <c:v>6.7505617899999999</c:v>
                </c:pt>
                <c:pt idx="188">
                  <c:v>6.6328347499999998</c:v>
                </c:pt>
                <c:pt idx="189">
                  <c:v>5.3809270099999997</c:v>
                </c:pt>
                <c:pt idx="190">
                  <c:v>5.6265071000000004</c:v>
                </c:pt>
                <c:pt idx="191">
                  <c:v>6.1968299399999998</c:v>
                </c:pt>
                <c:pt idx="192">
                  <c:v>5.8027079300000004</c:v>
                </c:pt>
                <c:pt idx="193">
                  <c:v>5.90787408</c:v>
                </c:pt>
                <c:pt idx="194">
                  <c:v>5.7845197800000001</c:v>
                </c:pt>
                <c:pt idx="195">
                  <c:v>5.8119185699999996</c:v>
                </c:pt>
                <c:pt idx="196">
                  <c:v>5.15355674</c:v>
                </c:pt>
                <c:pt idx="197">
                  <c:v>4.3504120899999998</c:v>
                </c:pt>
                <c:pt idx="198">
                  <c:v>4.3980302199999999</c:v>
                </c:pt>
                <c:pt idx="199">
                  <c:v>3.9238800899999999</c:v>
                </c:pt>
                <c:pt idx="200">
                  <c:v>4.0410787299999997</c:v>
                </c:pt>
                <c:pt idx="201">
                  <c:v>3.32827772</c:v>
                </c:pt>
                <c:pt idx="202">
                  <c:v>3.10306924</c:v>
                </c:pt>
                <c:pt idx="203">
                  <c:v>3.3813980899999998</c:v>
                </c:pt>
                <c:pt idx="204">
                  <c:v>3.8130060000000001</c:v>
                </c:pt>
                <c:pt idx="205">
                  <c:v>3.7479299199999998</c:v>
                </c:pt>
                <c:pt idx="206">
                  <c:v>3.5850034499999999</c:v>
                </c:pt>
                <c:pt idx="207">
                  <c:v>3.8126740899999998</c:v>
                </c:pt>
                <c:pt idx="208">
                  <c:v>3.17024463</c:v>
                </c:pt>
                <c:pt idx="209">
                  <c:v>3.0942105600000001</c:v>
                </c:pt>
                <c:pt idx="210">
                  <c:v>2.85458685</c:v>
                </c:pt>
                <c:pt idx="211">
                  <c:v>3.6217792900000001</c:v>
                </c:pt>
                <c:pt idx="212">
                  <c:v>3.4989166100000002</c:v>
                </c:pt>
                <c:pt idx="213">
                  <c:v>4.1833156599999999</c:v>
                </c:pt>
                <c:pt idx="214">
                  <c:v>4.7482368299999997</c:v>
                </c:pt>
                <c:pt idx="215">
                  <c:v>4.1109298499999998</c:v>
                </c:pt>
                <c:pt idx="216">
                  <c:v>4.5450733699999999</c:v>
                </c:pt>
                <c:pt idx="217">
                  <c:v>4.66269007</c:v>
                </c:pt>
                <c:pt idx="218">
                  <c:v>4.8869985800000002</c:v>
                </c:pt>
                <c:pt idx="219">
                  <c:v>4.5363072200000003</c:v>
                </c:pt>
                <c:pt idx="220">
                  <c:v>4.8874909200000003</c:v>
                </c:pt>
                <c:pt idx="221">
                  <c:v>4.9364189200000004</c:v>
                </c:pt>
                <c:pt idx="222">
                  <c:v>4.4042065299999997</c:v>
                </c:pt>
                <c:pt idx="223">
                  <c:v>3.9408866900000001</c:v>
                </c:pt>
                <c:pt idx="224">
                  <c:v>4.1172365600000003</c:v>
                </c:pt>
                <c:pt idx="225">
                  <c:v>4.5006261700000003</c:v>
                </c:pt>
                <c:pt idx="226">
                  <c:v>4.4390511200000002</c:v>
                </c:pt>
                <c:pt idx="227">
                  <c:v>4.3560012500000003</c:v>
                </c:pt>
                <c:pt idx="228">
                  <c:v>4.2592444</c:v>
                </c:pt>
                <c:pt idx="229">
                  <c:v>3.7566222499999999</c:v>
                </c:pt>
                <c:pt idx="230">
                  <c:v>3.51435159</c:v>
                </c:pt>
                <c:pt idx="231">
                  <c:v>4.2592444</c:v>
                </c:pt>
                <c:pt idx="232">
                  <c:v>1.98385236</c:v>
                </c:pt>
                <c:pt idx="233">
                  <c:v>0.88815294</c:v>
                </c:pt>
                <c:pt idx="234">
                  <c:v>1.06785822</c:v>
                </c:pt>
                <c:pt idx="235">
                  <c:v>0.22568268999999999</c:v>
                </c:pt>
                <c:pt idx="236">
                  <c:v>2.9788499999999999E-2</c:v>
                </c:pt>
                <c:pt idx="237">
                  <c:v>-0.53179536999999999</c:v>
                </c:pt>
                <c:pt idx="238">
                  <c:v>-1.2218890499999999</c:v>
                </c:pt>
                <c:pt idx="239">
                  <c:v>-1.5990990899999999</c:v>
                </c:pt>
                <c:pt idx="240">
                  <c:v>-2.1003231200000001</c:v>
                </c:pt>
                <c:pt idx="241">
                  <c:v>-2.3054309100000001</c:v>
                </c:pt>
                <c:pt idx="242">
                  <c:v>-2.4195406699999999</c:v>
                </c:pt>
                <c:pt idx="243">
                  <c:v>-2.0926296299999998</c:v>
                </c:pt>
                <c:pt idx="244">
                  <c:v>-0.53532382999999994</c:v>
                </c:pt>
                <c:pt idx="245">
                  <c:v>-0.41032527000000002</c:v>
                </c:pt>
                <c:pt idx="246">
                  <c:v>-0.40464592999999999</c:v>
                </c:pt>
                <c:pt idx="247">
                  <c:v>5.2540709999999997E-2</c:v>
                </c:pt>
                <c:pt idx="248">
                  <c:v>0.34246575000000001</c:v>
                </c:pt>
                <c:pt idx="249">
                  <c:v>1.1897590300000001</c:v>
                </c:pt>
                <c:pt idx="250">
                  <c:v>1.61645291</c:v>
                </c:pt>
                <c:pt idx="251">
                  <c:v>1.79293507</c:v>
                </c:pt>
                <c:pt idx="252">
                  <c:v>2.0598821200000001</c:v>
                </c:pt>
                <c:pt idx="253">
                  <c:v>3.09471016</c:v>
                </c:pt>
                <c:pt idx="254">
                  <c:v>3.2773929399999999</c:v>
                </c:pt>
                <c:pt idx="255">
                  <c:v>5.0029074299999996</c:v>
                </c:pt>
                <c:pt idx="256">
                  <c:v>3.5303972099999998</c:v>
                </c:pt>
                <c:pt idx="257">
                  <c:v>3.2958273999999999</c:v>
                </c:pt>
                <c:pt idx="258">
                  <c:v>1.4207358299999999</c:v>
                </c:pt>
                <c:pt idx="259">
                  <c:v>4.1923480800000004</c:v>
                </c:pt>
                <c:pt idx="260">
                  <c:v>4.1972102600000003</c:v>
                </c:pt>
                <c:pt idx="261">
                  <c:v>4.7152105899999999</c:v>
                </c:pt>
                <c:pt idx="262">
                  <c:v>4.8705750500000002</c:v>
                </c:pt>
                <c:pt idx="263">
                  <c:v>5.0105681300000002</c:v>
                </c:pt>
                <c:pt idx="264">
                  <c:v>5.2853134400000004</c:v>
                </c:pt>
                <c:pt idx="265">
                  <c:v>5.6164162500000003</c:v>
                </c:pt>
                <c:pt idx="266">
                  <c:v>5.8349008700000002</c:v>
                </c:pt>
                <c:pt idx="267">
                  <c:v>6.1635137200000001</c:v>
                </c:pt>
                <c:pt idx="268">
                  <c:v>5.5078699000000002</c:v>
                </c:pt>
                <c:pt idx="269">
                  <c:v>6.3952611299999997</c:v>
                </c:pt>
                <c:pt idx="270">
                  <c:v>7.8294755900000004</c:v>
                </c:pt>
                <c:pt idx="271">
                  <c:v>5.7462682200000001</c:v>
                </c:pt>
                <c:pt idx="272">
                  <c:v>5.2611491199999998</c:v>
                </c:pt>
                <c:pt idx="273">
                  <c:v>5.2840360300000002</c:v>
                </c:pt>
                <c:pt idx="274">
                  <c:v>5.6657909699999998</c:v>
                </c:pt>
                <c:pt idx="275">
                  <c:v>5.20516383</c:v>
                </c:pt>
                <c:pt idx="276">
                  <c:v>4.44632805</c:v>
                </c:pt>
                <c:pt idx="277">
                  <c:v>4.1449484600000002</c:v>
                </c:pt>
                <c:pt idx="278">
                  <c:v>4.0204754100000004</c:v>
                </c:pt>
                <c:pt idx="279">
                  <c:v>2.8833492600000001</c:v>
                </c:pt>
                <c:pt idx="280">
                  <c:v>3.3716910000000002</c:v>
                </c:pt>
                <c:pt idx="281">
                  <c:v>3.13104943</c:v>
                </c:pt>
                <c:pt idx="282">
                  <c:v>3.72735759</c:v>
                </c:pt>
                <c:pt idx="283">
                  <c:v>3.3057963699999999</c:v>
                </c:pt>
                <c:pt idx="284">
                  <c:v>2.6550205099999999</c:v>
                </c:pt>
                <c:pt idx="285">
                  <c:v>2.49899089</c:v>
                </c:pt>
                <c:pt idx="286">
                  <c:v>1.8329573699999999</c:v>
                </c:pt>
                <c:pt idx="287">
                  <c:v>1.74853356</c:v>
                </c:pt>
                <c:pt idx="288">
                  <c:v>1.21394811</c:v>
                </c:pt>
                <c:pt idx="289">
                  <c:v>0.33945720000000001</c:v>
                </c:pt>
                <c:pt idx="290">
                  <c:v>-0.42993035000000002</c:v>
                </c:pt>
                <c:pt idx="291">
                  <c:v>-0.42499924</c:v>
                </c:pt>
                <c:pt idx="292">
                  <c:v>-0.43938441</c:v>
                </c:pt>
                <c:pt idx="293">
                  <c:v>-0.99932915</c:v>
                </c:pt>
                <c:pt idx="294">
                  <c:v>-1.8085814</c:v>
                </c:pt>
                <c:pt idx="295">
                  <c:v>-1.5628326299999999</c:v>
                </c:pt>
                <c:pt idx="296">
                  <c:v>-0.84269959000000005</c:v>
                </c:pt>
                <c:pt idx="297">
                  <c:v>-0.29291273000000001</c:v>
                </c:pt>
                <c:pt idx="298">
                  <c:v>2.4024230000000001E-2</c:v>
                </c:pt>
                <c:pt idx="299">
                  <c:v>0.26424386</c:v>
                </c:pt>
                <c:pt idx="300">
                  <c:v>0.45168167999999997</c:v>
                </c:pt>
                <c:pt idx="301">
                  <c:v>1.46932219</c:v>
                </c:pt>
                <c:pt idx="302">
                  <c:v>2.0273812499999999</c:v>
                </c:pt>
                <c:pt idx="303">
                  <c:v>4.04953042</c:v>
                </c:pt>
                <c:pt idx="304">
                  <c:v>3.4829158200000001</c:v>
                </c:pt>
                <c:pt idx="305">
                  <c:v>3.4661308000000002</c:v>
                </c:pt>
                <c:pt idx="306">
                  <c:v>4.20667466</c:v>
                </c:pt>
                <c:pt idx="307">
                  <c:v>3.7823737400000002</c:v>
                </c:pt>
                <c:pt idx="308">
                  <c:v>3.4682956699999998</c:v>
                </c:pt>
                <c:pt idx="309">
                  <c:v>3.6394065599999998</c:v>
                </c:pt>
                <c:pt idx="310">
                  <c:v>3.56088681</c:v>
                </c:pt>
                <c:pt idx="311">
                  <c:v>4.0961246600000001</c:v>
                </c:pt>
                <c:pt idx="312">
                  <c:v>4.9967768899999996</c:v>
                </c:pt>
                <c:pt idx="313">
                  <c:v>5.0624672000000004</c:v>
                </c:pt>
                <c:pt idx="314">
                  <c:v>5.24449217</c:v>
                </c:pt>
                <c:pt idx="315">
                  <c:v>4.7153715600000004</c:v>
                </c:pt>
                <c:pt idx="316">
                  <c:v>4.9000059900000004</c:v>
                </c:pt>
                <c:pt idx="317">
                  <c:v>5.3863237699999997</c:v>
                </c:pt>
                <c:pt idx="318">
                  <c:v>5.3059226900000001</c:v>
                </c:pt>
                <c:pt idx="319">
                  <c:v>5.0556636499999996</c:v>
                </c:pt>
                <c:pt idx="320">
                  <c:v>4.7376074499999996</c:v>
                </c:pt>
                <c:pt idx="321">
                  <c:v>4.5635442800000003</c:v>
                </c:pt>
                <c:pt idx="322">
                  <c:v>5.0062805299999997</c:v>
                </c:pt>
                <c:pt idx="323">
                  <c:v>5.2569845600000003</c:v>
                </c:pt>
                <c:pt idx="324">
                  <c:v>5.6725502900000002</c:v>
                </c:pt>
                <c:pt idx="325">
                  <c:v>5.5854192500000002</c:v>
                </c:pt>
                <c:pt idx="326">
                  <c:v>5.7851849700000004</c:v>
                </c:pt>
                <c:pt idx="327">
                  <c:v>5.2093891499999998</c:v>
                </c:pt>
                <c:pt idx="328">
                  <c:v>5.1222069499999998</c:v>
                </c:pt>
                <c:pt idx="329">
                  <c:v>5.19741724</c:v>
                </c:pt>
                <c:pt idx="330">
                  <c:v>5.3432149500000001</c:v>
                </c:pt>
                <c:pt idx="331">
                  <c:v>5.8759951499999996</c:v>
                </c:pt>
                <c:pt idx="332">
                  <c:v>6.6121530799999997</c:v>
                </c:pt>
                <c:pt idx="333">
                  <c:v>6.3670459900000003</c:v>
                </c:pt>
                <c:pt idx="334">
                  <c:v>6.2589214499999999</c:v>
                </c:pt>
                <c:pt idx="335">
                  <c:v>5.9256031199999999</c:v>
                </c:pt>
                <c:pt idx="336">
                  <c:v>5.6417793999999999</c:v>
                </c:pt>
                <c:pt idx="337">
                  <c:v>5.6582144599999999</c:v>
                </c:pt>
                <c:pt idx="338">
                  <c:v>5.4003694700000002</c:v>
                </c:pt>
                <c:pt idx="339">
                  <c:v>4.9235373500000001</c:v>
                </c:pt>
                <c:pt idx="340">
                  <c:v>5.0899516199999999</c:v>
                </c:pt>
                <c:pt idx="341">
                  <c:v>5.1428807499999998</c:v>
                </c:pt>
                <c:pt idx="342">
                  <c:v>4.4538612000000004</c:v>
                </c:pt>
                <c:pt idx="343">
                  <c:v>4.2445443100000002</c:v>
                </c:pt>
                <c:pt idx="344">
                  <c:v>3.8458750799999999</c:v>
                </c:pt>
                <c:pt idx="345">
                  <c:v>3.92057659</c:v>
                </c:pt>
                <c:pt idx="346">
                  <c:v>3.6370174500000001</c:v>
                </c:pt>
                <c:pt idx="347">
                  <c:v>3.4203593099999998</c:v>
                </c:pt>
                <c:pt idx="348">
                  <c:v>2.7909848899999998</c:v>
                </c:pt>
                <c:pt idx="349">
                  <c:v>2.5012844900000002</c:v>
                </c:pt>
                <c:pt idx="350">
                  <c:v>2.0674956</c:v>
                </c:pt>
                <c:pt idx="351">
                  <c:v>1.46361388</c:v>
                </c:pt>
                <c:pt idx="352">
                  <c:v>0.72910001000000002</c:v>
                </c:pt>
                <c:pt idx="353">
                  <c:v>-0.59428356000000004</c:v>
                </c:pt>
                <c:pt idx="354">
                  <c:v>-1.10875474</c:v>
                </c:pt>
                <c:pt idx="355">
                  <c:v>-1.3125044800000001</c:v>
                </c:pt>
                <c:pt idx="356">
                  <c:v>-0.76927082000000002</c:v>
                </c:pt>
                <c:pt idx="357">
                  <c:v>-1.11297102</c:v>
                </c:pt>
                <c:pt idx="358">
                  <c:v>-1.0303377199999999</c:v>
                </c:pt>
                <c:pt idx="359">
                  <c:v>-0.88242187000000005</c:v>
                </c:pt>
                <c:pt idx="360">
                  <c:v>-0.71485527999999998</c:v>
                </c:pt>
                <c:pt idx="361">
                  <c:v>-0.87743386000000001</c:v>
                </c:pt>
                <c:pt idx="362">
                  <c:v>-0.68649039000000001</c:v>
                </c:pt>
                <c:pt idx="363">
                  <c:v>-0.34726255</c:v>
                </c:pt>
                <c:pt idx="364">
                  <c:v>-0.39152400999999998</c:v>
                </c:pt>
                <c:pt idx="365">
                  <c:v>-0.18387255999999999</c:v>
                </c:pt>
                <c:pt idx="366">
                  <c:v>3.3318790000000001E-2</c:v>
                </c:pt>
                <c:pt idx="367">
                  <c:v>0.24457872999999999</c:v>
                </c:pt>
                <c:pt idx="368">
                  <c:v>0.10471917</c:v>
                </c:pt>
                <c:pt idx="369">
                  <c:v>-0.57808172999999996</c:v>
                </c:pt>
                <c:pt idx="370">
                  <c:v>-1.1809669700000001</c:v>
                </c:pt>
                <c:pt idx="371">
                  <c:v>-1.26937403</c:v>
                </c:pt>
                <c:pt idx="372">
                  <c:v>-1.9191232300000001</c:v>
                </c:pt>
                <c:pt idx="373">
                  <c:v>-1.84902108</c:v>
                </c:pt>
                <c:pt idx="374">
                  <c:v>-2.3434979999999999</c:v>
                </c:pt>
                <c:pt idx="375">
                  <c:v>-2.8662004099999998</c:v>
                </c:pt>
                <c:pt idx="376">
                  <c:v>-2.5984520600000001</c:v>
                </c:pt>
                <c:pt idx="377">
                  <c:v>-2.87318264</c:v>
                </c:pt>
                <c:pt idx="378">
                  <c:v>-3.4081295599999999</c:v>
                </c:pt>
                <c:pt idx="379">
                  <c:v>-3.8477502800000001</c:v>
                </c:pt>
                <c:pt idx="380">
                  <c:v>-3.8529911299999999</c:v>
                </c:pt>
                <c:pt idx="381">
                  <c:v>-3.6325603499999999</c:v>
                </c:pt>
                <c:pt idx="382">
                  <c:v>-3.5639430700000001</c:v>
                </c:pt>
                <c:pt idx="383">
                  <c:v>-3.6858193099999998</c:v>
                </c:pt>
                <c:pt idx="384">
                  <c:v>-2.54425174</c:v>
                </c:pt>
                <c:pt idx="385">
                  <c:v>-2.59877132</c:v>
                </c:pt>
                <c:pt idx="386">
                  <c:v>-2.1935194600000001</c:v>
                </c:pt>
                <c:pt idx="387">
                  <c:v>-1.1670178099999999</c:v>
                </c:pt>
                <c:pt idx="388">
                  <c:v>-0.61734823000000005</c:v>
                </c:pt>
                <c:pt idx="389">
                  <c:v>-5.784015E-2</c:v>
                </c:pt>
                <c:pt idx="390">
                  <c:v>1.32598244</c:v>
                </c:pt>
                <c:pt idx="391">
                  <c:v>1.46380383</c:v>
                </c:pt>
                <c:pt idx="392">
                  <c:v>2.5643226499999998</c:v>
                </c:pt>
                <c:pt idx="393">
                  <c:v>3.46379372</c:v>
                </c:pt>
                <c:pt idx="394">
                  <c:v>4.0522435400000001</c:v>
                </c:pt>
                <c:pt idx="395">
                  <c:v>4.1639895999999998</c:v>
                </c:pt>
                <c:pt idx="396">
                  <c:v>4.9398859499999999</c:v>
                </c:pt>
                <c:pt idx="397">
                  <c:v>5.5922093000000004</c:v>
                </c:pt>
                <c:pt idx="398">
                  <c:v>5.91686801</c:v>
                </c:pt>
                <c:pt idx="399">
                  <c:v>6.5663209399999998</c:v>
                </c:pt>
                <c:pt idx="400">
                  <c:v>6.3475302300000003</c:v>
                </c:pt>
                <c:pt idx="401">
                  <c:v>6.4933407900000004</c:v>
                </c:pt>
                <c:pt idx="402">
                  <c:v>5.9503415000000004</c:v>
                </c:pt>
                <c:pt idx="403">
                  <c:v>6.6046470299999998</c:v>
                </c:pt>
                <c:pt idx="404">
                  <c:v>5.6158719599999998</c:v>
                </c:pt>
                <c:pt idx="405">
                  <c:v>5.5230421099999996</c:v>
                </c:pt>
                <c:pt idx="406">
                  <c:v>5.8748649400000001</c:v>
                </c:pt>
                <c:pt idx="407">
                  <c:v>5.3288397700000001</c:v>
                </c:pt>
                <c:pt idx="408">
                  <c:v>4.2886431299999996</c:v>
                </c:pt>
                <c:pt idx="409">
                  <c:v>3.9461431999999999</c:v>
                </c:pt>
                <c:pt idx="410">
                  <c:v>3.7171801100000001</c:v>
                </c:pt>
                <c:pt idx="411">
                  <c:v>2.70907177</c:v>
                </c:pt>
                <c:pt idx="412">
                  <c:v>2.8906479200000001</c:v>
                </c:pt>
                <c:pt idx="413">
                  <c:v>2.49921477</c:v>
                </c:pt>
                <c:pt idx="414">
                  <c:v>2.4203725</c:v>
                </c:pt>
                <c:pt idx="415">
                  <c:v>2.2912895799999999</c:v>
                </c:pt>
                <c:pt idx="416">
                  <c:v>2.0018032200000002</c:v>
                </c:pt>
                <c:pt idx="417">
                  <c:v>1.5663419300000001</c:v>
                </c:pt>
                <c:pt idx="418">
                  <c:v>0.97541909000000004</c:v>
                </c:pt>
                <c:pt idx="419">
                  <c:v>1.1232042</c:v>
                </c:pt>
                <c:pt idx="420">
                  <c:v>1.22350296</c:v>
                </c:pt>
                <c:pt idx="421">
                  <c:v>1.1301946899999999</c:v>
                </c:pt>
                <c:pt idx="422">
                  <c:v>1.1034115200000001</c:v>
                </c:pt>
                <c:pt idx="423">
                  <c:v>1.2130538900000001</c:v>
                </c:pt>
                <c:pt idx="424">
                  <c:v>1.28856025</c:v>
                </c:pt>
                <c:pt idx="425">
                  <c:v>1.3883594500000001</c:v>
                </c:pt>
                <c:pt idx="426">
                  <c:v>1.72508624</c:v>
                </c:pt>
                <c:pt idx="427">
                  <c:v>1.36486167</c:v>
                </c:pt>
                <c:pt idx="428">
                  <c:v>1.6726722999999999</c:v>
                </c:pt>
                <c:pt idx="429">
                  <c:v>1.8832554699999999</c:v>
                </c:pt>
                <c:pt idx="430">
                  <c:v>1.98128569</c:v>
                </c:pt>
                <c:pt idx="431">
                  <c:v>2.32185905</c:v>
                </c:pt>
                <c:pt idx="432">
                  <c:v>3.0323064999999998</c:v>
                </c:pt>
                <c:pt idx="433">
                  <c:v>3.3251736799999998</c:v>
                </c:pt>
                <c:pt idx="434">
                  <c:v>3.5596415800000001</c:v>
                </c:pt>
                <c:pt idx="435">
                  <c:v>3.6498109400000001</c:v>
                </c:pt>
                <c:pt idx="436">
                  <c:v>3.3514081500000001</c:v>
                </c:pt>
                <c:pt idx="437">
                  <c:v>3.5103790300000002</c:v>
                </c:pt>
                <c:pt idx="438">
                  <c:v>3.3829222300000001</c:v>
                </c:pt>
                <c:pt idx="439">
                  <c:v>3.4780563299999998</c:v>
                </c:pt>
                <c:pt idx="440">
                  <c:v>3.26366969</c:v>
                </c:pt>
                <c:pt idx="441">
                  <c:v>3.9681934600000002</c:v>
                </c:pt>
                <c:pt idx="442">
                  <c:v>4.2389581099999996</c:v>
                </c:pt>
                <c:pt idx="443">
                  <c:v>4.60690139</c:v>
                </c:pt>
                <c:pt idx="444">
                  <c:v>3.6315077900000001</c:v>
                </c:pt>
                <c:pt idx="445">
                  <c:v>3.5236278599999999</c:v>
                </c:pt>
                <c:pt idx="446">
                  <c:v>3.5806480199999999</c:v>
                </c:pt>
                <c:pt idx="447">
                  <c:v>3.4046737999999999</c:v>
                </c:pt>
                <c:pt idx="448">
                  <c:v>3.40299503</c:v>
                </c:pt>
                <c:pt idx="449">
                  <c:v>3.6494504700000001</c:v>
                </c:pt>
                <c:pt idx="450">
                  <c:v>3.4909948100000001</c:v>
                </c:pt>
                <c:pt idx="451">
                  <c:v>3.1706846199999998</c:v>
                </c:pt>
                <c:pt idx="452">
                  <c:v>3.1961664600000002</c:v>
                </c:pt>
                <c:pt idx="453">
                  <c:v>2.89021149</c:v>
                </c:pt>
                <c:pt idx="454">
                  <c:v>3.1053063600000002</c:v>
                </c:pt>
                <c:pt idx="455">
                  <c:v>2.9958375400000001</c:v>
                </c:pt>
                <c:pt idx="456">
                  <c:v>3.2638003000000002</c:v>
                </c:pt>
                <c:pt idx="457">
                  <c:v>3.2705464499999999</c:v>
                </c:pt>
                <c:pt idx="458">
                  <c:v>3.0970853699999998</c:v>
                </c:pt>
                <c:pt idx="459">
                  <c:v>3.0096868099999998</c:v>
                </c:pt>
                <c:pt idx="460">
                  <c:v>3.1210073399999998</c:v>
                </c:pt>
                <c:pt idx="461">
                  <c:v>3.2706647900000001</c:v>
                </c:pt>
                <c:pt idx="462">
                  <c:v>2.7218455499999998</c:v>
                </c:pt>
                <c:pt idx="463">
                  <c:v>2.8064069599999999</c:v>
                </c:pt>
                <c:pt idx="464">
                  <c:v>2.7135833200000001</c:v>
                </c:pt>
                <c:pt idx="465">
                  <c:v>2.7562977399999999</c:v>
                </c:pt>
                <c:pt idx="466">
                  <c:v>2.4855616299999999</c:v>
                </c:pt>
                <c:pt idx="467">
                  <c:v>2.2962188600000002</c:v>
                </c:pt>
                <c:pt idx="468">
                  <c:v>2.5242737499999999</c:v>
                </c:pt>
                <c:pt idx="469">
                  <c:v>2.5258021899999998</c:v>
                </c:pt>
                <c:pt idx="470">
                  <c:v>2.3292428900000002</c:v>
                </c:pt>
                <c:pt idx="471">
                  <c:v>2.09480596</c:v>
                </c:pt>
                <c:pt idx="472">
                  <c:v>1.91980646</c:v>
                </c:pt>
                <c:pt idx="473">
                  <c:v>1.5432321499999999</c:v>
                </c:pt>
                <c:pt idx="474">
                  <c:v>1.85604992</c:v>
                </c:pt>
                <c:pt idx="475">
                  <c:v>1.9147930099999999</c:v>
                </c:pt>
                <c:pt idx="476">
                  <c:v>1.76003592</c:v>
                </c:pt>
                <c:pt idx="477">
                  <c:v>1.54284771</c:v>
                </c:pt>
                <c:pt idx="478">
                  <c:v>1.6178689900000001</c:v>
                </c:pt>
                <c:pt idx="479">
                  <c:v>1.4421873000000001</c:v>
                </c:pt>
                <c:pt idx="480">
                  <c:v>0.94271559000000005</c:v>
                </c:pt>
                <c:pt idx="481">
                  <c:v>0.40736125000000001</c:v>
                </c:pt>
                <c:pt idx="482">
                  <c:v>0.40565046999999999</c:v>
                </c:pt>
                <c:pt idx="483">
                  <c:v>0.33983101999999998</c:v>
                </c:pt>
                <c:pt idx="484">
                  <c:v>0.44179880999999999</c:v>
                </c:pt>
                <c:pt idx="485">
                  <c:v>0.42003231000000002</c:v>
                </c:pt>
                <c:pt idx="486">
                  <c:v>0.27119278000000002</c:v>
                </c:pt>
                <c:pt idx="487">
                  <c:v>0.36834988000000002</c:v>
                </c:pt>
                <c:pt idx="488">
                  <c:v>0.34298957000000002</c:v>
                </c:pt>
                <c:pt idx="489">
                  <c:v>0.67838847999999996</c:v>
                </c:pt>
                <c:pt idx="490">
                  <c:v>0.29527103999999998</c:v>
                </c:pt>
                <c:pt idx="491">
                  <c:v>0.77343459999999997</c:v>
                </c:pt>
                <c:pt idx="492">
                  <c:v>1.10068137</c:v>
                </c:pt>
                <c:pt idx="493">
                  <c:v>1.4748699300000001</c:v>
                </c:pt>
                <c:pt idx="494">
                  <c:v>1.75863871</c:v>
                </c:pt>
                <c:pt idx="495">
                  <c:v>2.2907944800000002</c:v>
                </c:pt>
                <c:pt idx="496">
                  <c:v>2.2548384100000001</c:v>
                </c:pt>
                <c:pt idx="497">
                  <c:v>2.1051663899999999</c:v>
                </c:pt>
                <c:pt idx="498">
                  <c:v>2.392166</c:v>
                </c:pt>
                <c:pt idx="499">
                  <c:v>2.1880516499999998</c:v>
                </c:pt>
                <c:pt idx="500">
                  <c:v>2.4989606900000001</c:v>
                </c:pt>
                <c:pt idx="501">
                  <c:v>2.7594426099999998</c:v>
                </c:pt>
                <c:pt idx="502">
                  <c:v>3.0406182400000001</c:v>
                </c:pt>
                <c:pt idx="503">
                  <c:v>2.9734822300000001</c:v>
                </c:pt>
                <c:pt idx="504">
                  <c:v>2.8136487799999998</c:v>
                </c:pt>
                <c:pt idx="505">
                  <c:v>2.9115710199999998</c:v>
                </c:pt>
                <c:pt idx="506">
                  <c:v>2.9006492499999998</c:v>
                </c:pt>
                <c:pt idx="507">
                  <c:v>2.6901499100000001</c:v>
                </c:pt>
                <c:pt idx="508">
                  <c:v>2.4405705200000001</c:v>
                </c:pt>
                <c:pt idx="509">
                  <c:v>2.5074277399999998</c:v>
                </c:pt>
                <c:pt idx="510">
                  <c:v>2.4546862100000002</c:v>
                </c:pt>
                <c:pt idx="511">
                  <c:v>2.3821430100000001</c:v>
                </c:pt>
                <c:pt idx="512">
                  <c:v>2.1946822799999999</c:v>
                </c:pt>
                <c:pt idx="513">
                  <c:v>2.5782853000000001</c:v>
                </c:pt>
                <c:pt idx="514">
                  <c:v>2.7857142800000001</c:v>
                </c:pt>
                <c:pt idx="515">
                  <c:v>2.9322502899999998</c:v>
                </c:pt>
                <c:pt idx="516">
                  <c:v>2.6678890599999998</c:v>
                </c:pt>
                <c:pt idx="517">
                  <c:v>2.7697792400000001</c:v>
                </c:pt>
                <c:pt idx="518">
                  <c:v>2.87335451</c:v>
                </c:pt>
                <c:pt idx="519">
                  <c:v>2.9241861</c:v>
                </c:pt>
                <c:pt idx="520">
                  <c:v>3.0984794899999999</c:v>
                </c:pt>
                <c:pt idx="521">
                  <c:v>3.42980106</c:v>
                </c:pt>
                <c:pt idx="522">
                  <c:v>3.0893007899999998</c:v>
                </c:pt>
                <c:pt idx="523">
                  <c:v>3.18813551</c:v>
                </c:pt>
                <c:pt idx="524">
                  <c:v>3.5322132499999999</c:v>
                </c:pt>
                <c:pt idx="525">
                  <c:v>2.6308923200000001</c:v>
                </c:pt>
                <c:pt idx="526">
                  <c:v>3.0229325899999999</c:v>
                </c:pt>
                <c:pt idx="527">
                  <c:v>2.84420933</c:v>
                </c:pt>
                <c:pt idx="528">
                  <c:v>3.3030762999999999</c:v>
                </c:pt>
                <c:pt idx="529">
                  <c:v>3.3299533000000001</c:v>
                </c:pt>
                <c:pt idx="530">
                  <c:v>3.3074615000000001</c:v>
                </c:pt>
                <c:pt idx="531">
                  <c:v>2.6658545</c:v>
                </c:pt>
                <c:pt idx="532">
                  <c:v>2.7422079300000002</c:v>
                </c:pt>
                <c:pt idx="533">
                  <c:v>2.8649371600000002</c:v>
                </c:pt>
                <c:pt idx="534">
                  <c:v>2.9963349400000001</c:v>
                </c:pt>
                <c:pt idx="535">
                  <c:v>3.0157063499999999</c:v>
                </c:pt>
                <c:pt idx="536">
                  <c:v>2.5336911099999999</c:v>
                </c:pt>
                <c:pt idx="537">
                  <c:v>2.8929706300000002</c:v>
                </c:pt>
                <c:pt idx="538">
                  <c:v>2.7220067399999999</c:v>
                </c:pt>
                <c:pt idx="539">
                  <c:v>2.6670224999999999</c:v>
                </c:pt>
                <c:pt idx="540">
                  <c:v>2.5544165799999998</c:v>
                </c:pt>
                <c:pt idx="541">
                  <c:v>2.3586818100000002</c:v>
                </c:pt>
                <c:pt idx="542">
                  <c:v>2.3577078400000002</c:v>
                </c:pt>
                <c:pt idx="543">
                  <c:v>2.3049813700000001</c:v>
                </c:pt>
                <c:pt idx="544">
                  <c:v>2.4749401400000002</c:v>
                </c:pt>
                <c:pt idx="545">
                  <c:v>2.2404986199999999</c:v>
                </c:pt>
                <c:pt idx="546">
                  <c:v>2.2991253299999999</c:v>
                </c:pt>
                <c:pt idx="547">
                  <c:v>2.3223649900000001</c:v>
                </c:pt>
                <c:pt idx="548">
                  <c:v>2.3135182099999998</c:v>
                </c:pt>
                <c:pt idx="549">
                  <c:v>2.07949589</c:v>
                </c:pt>
                <c:pt idx="550">
                  <c:v>2.1630031700000001</c:v>
                </c:pt>
                <c:pt idx="551">
                  <c:v>2.0411431699999998</c:v>
                </c:pt>
                <c:pt idx="552">
                  <c:v>1.71237957</c:v>
                </c:pt>
                <c:pt idx="553">
                  <c:v>1.9185720100000001</c:v>
                </c:pt>
                <c:pt idx="554">
                  <c:v>1.8211468</c:v>
                </c:pt>
                <c:pt idx="555">
                  <c:v>1.9235628499999999</c:v>
                </c:pt>
                <c:pt idx="556">
                  <c:v>2.1508909799999998</c:v>
                </c:pt>
                <c:pt idx="557">
                  <c:v>2.2587410700000001</c:v>
                </c:pt>
                <c:pt idx="558">
                  <c:v>2.59984203</c:v>
                </c:pt>
                <c:pt idx="559">
                  <c:v>2.57387085</c:v>
                </c:pt>
                <c:pt idx="560">
                  <c:v>2.7911321999999998</c:v>
                </c:pt>
                <c:pt idx="561">
                  <c:v>2.8817911299999999</c:v>
                </c:pt>
                <c:pt idx="562">
                  <c:v>2.6062269599999999</c:v>
                </c:pt>
                <c:pt idx="563">
                  <c:v>2.9462424399999998</c:v>
                </c:pt>
                <c:pt idx="564">
                  <c:v>3.0719591400000001</c:v>
                </c:pt>
                <c:pt idx="565">
                  <c:v>2.9935613499999998</c:v>
                </c:pt>
                <c:pt idx="566">
                  <c:v>2.9406171799999998</c:v>
                </c:pt>
                <c:pt idx="567">
                  <c:v>3.5151014100000002</c:v>
                </c:pt>
                <c:pt idx="568">
                  <c:v>3.14040454</c:v>
                </c:pt>
                <c:pt idx="569">
                  <c:v>2.9988515100000002</c:v>
                </c:pt>
                <c:pt idx="570">
                  <c:v>2.2712732400000002</c:v>
                </c:pt>
                <c:pt idx="571">
                  <c:v>2.4173892800000001</c:v>
                </c:pt>
                <c:pt idx="572">
                  <c:v>1.6017148699999999</c:v>
                </c:pt>
                <c:pt idx="573">
                  <c:v>1.93462679</c:v>
                </c:pt>
                <c:pt idx="574">
                  <c:v>1.9419805800000001</c:v>
                </c:pt>
                <c:pt idx="575">
                  <c:v>2.0553385899999999</c:v>
                </c:pt>
                <c:pt idx="576">
                  <c:v>1.90146931</c:v>
                </c:pt>
                <c:pt idx="577">
                  <c:v>1.8417616000000001</c:v>
                </c:pt>
                <c:pt idx="578">
                  <c:v>1.8585076899999999</c:v>
                </c:pt>
                <c:pt idx="579">
                  <c:v>2.20868814</c:v>
                </c:pt>
                <c:pt idx="580">
                  <c:v>1.76128383</c:v>
                </c:pt>
                <c:pt idx="581">
                  <c:v>1.88883194</c:v>
                </c:pt>
                <c:pt idx="582">
                  <c:v>2.7081406000000001</c:v>
                </c:pt>
                <c:pt idx="583">
                  <c:v>2.4456276699999999</c:v>
                </c:pt>
                <c:pt idx="584">
                  <c:v>2.68746537</c:v>
                </c:pt>
                <c:pt idx="585">
                  <c:v>2.6338160899999998</c:v>
                </c:pt>
                <c:pt idx="586">
                  <c:v>2.5745214700000001</c:v>
                </c:pt>
                <c:pt idx="587">
                  <c:v>2.4990739799999999</c:v>
                </c:pt>
                <c:pt idx="588">
                  <c:v>2.50168649</c:v>
                </c:pt>
                <c:pt idx="589">
                  <c:v>2.7198203799999998</c:v>
                </c:pt>
                <c:pt idx="590">
                  <c:v>2.85608533</c:v>
                </c:pt>
                <c:pt idx="591">
                  <c:v>2.3344737000000002</c:v>
                </c:pt>
                <c:pt idx="592">
                  <c:v>2.48664518</c:v>
                </c:pt>
                <c:pt idx="593">
                  <c:v>2.5511843199999999</c:v>
                </c:pt>
                <c:pt idx="594">
                  <c:v>2.1045572699999999</c:v>
                </c:pt>
                <c:pt idx="595">
                  <c:v>2.3077392799999998</c:v>
                </c:pt>
                <c:pt idx="596">
                  <c:v>2.6399217899999998</c:v>
                </c:pt>
                <c:pt idx="597">
                  <c:v>2.0063940100000002</c:v>
                </c:pt>
                <c:pt idx="598">
                  <c:v>2.0525838799999998</c:v>
                </c:pt>
                <c:pt idx="599">
                  <c:v>1.7686832299999999</c:v>
                </c:pt>
                <c:pt idx="600">
                  <c:v>1.8759448599999999</c:v>
                </c:pt>
                <c:pt idx="601">
                  <c:v>1.5672315000000001</c:v>
                </c:pt>
                <c:pt idx="602">
                  <c:v>1.1980493999999999</c:v>
                </c:pt>
                <c:pt idx="603">
                  <c:v>0.59721908000000001</c:v>
                </c:pt>
                <c:pt idx="604">
                  <c:v>0.59560846000000001</c:v>
                </c:pt>
                <c:pt idx="605">
                  <c:v>0.29938164</c:v>
                </c:pt>
                <c:pt idx="606">
                  <c:v>-1.7032680000000001E-2</c:v>
                </c:pt>
                <c:pt idx="607">
                  <c:v>-0.37725117000000002</c:v>
                </c:pt>
                <c:pt idx="608">
                  <c:v>-0.49695053</c:v>
                </c:pt>
                <c:pt idx="609">
                  <c:v>-0.70740097999999996</c:v>
                </c:pt>
                <c:pt idx="610">
                  <c:v>-0.96841062</c:v>
                </c:pt>
                <c:pt idx="611">
                  <c:v>-1.30026362</c:v>
                </c:pt>
                <c:pt idx="612">
                  <c:v>-1.3727585</c:v>
                </c:pt>
                <c:pt idx="613">
                  <c:v>-1.6531368399999999</c:v>
                </c:pt>
                <c:pt idx="614">
                  <c:v>-1.7943486900000001</c:v>
                </c:pt>
                <c:pt idx="615">
                  <c:v>-1.49541554</c:v>
                </c:pt>
                <c:pt idx="616">
                  <c:v>-1.2687102400000001</c:v>
                </c:pt>
                <c:pt idx="617">
                  <c:v>-1.08159392</c:v>
                </c:pt>
                <c:pt idx="618">
                  <c:v>-0.60822268000000002</c:v>
                </c:pt>
                <c:pt idx="619">
                  <c:v>-0.56714503000000005</c:v>
                </c:pt>
                <c:pt idx="620">
                  <c:v>-0.34244467000000001</c:v>
                </c:pt>
                <c:pt idx="621">
                  <c:v>-0.51343249999999996</c:v>
                </c:pt>
                <c:pt idx="622">
                  <c:v>-0.27685928999999998</c:v>
                </c:pt>
                <c:pt idx="623">
                  <c:v>-0.20347435</c:v>
                </c:pt>
                <c:pt idx="624">
                  <c:v>-0.26567901999999999</c:v>
                </c:pt>
                <c:pt idx="625">
                  <c:v>-0.11220732</c:v>
                </c:pt>
                <c:pt idx="626">
                  <c:v>-0.1437282</c:v>
                </c:pt>
                <c:pt idx="627">
                  <c:v>0.16792633000000001</c:v>
                </c:pt>
                <c:pt idx="628">
                  <c:v>0.14425104</c:v>
                </c:pt>
                <c:pt idx="629">
                  <c:v>-0.12575146000000001</c:v>
                </c:pt>
                <c:pt idx="630">
                  <c:v>-0.39256969000000003</c:v>
                </c:pt>
                <c:pt idx="631">
                  <c:v>-9.2337240000000001E-2</c:v>
                </c:pt>
                <c:pt idx="632">
                  <c:v>-0.33480580999999998</c:v>
                </c:pt>
                <c:pt idx="633">
                  <c:v>-0.13472070999999999</c:v>
                </c:pt>
                <c:pt idx="634">
                  <c:v>-0.50261317999999999</c:v>
                </c:pt>
                <c:pt idx="635">
                  <c:v>-0.19781243000000001</c:v>
                </c:pt>
                <c:pt idx="636">
                  <c:v>-0.28777912</c:v>
                </c:pt>
                <c:pt idx="637">
                  <c:v>-0.23813754000000001</c:v>
                </c:pt>
                <c:pt idx="638">
                  <c:v>-3.0058270000000002E-2</c:v>
                </c:pt>
                <c:pt idx="639">
                  <c:v>0.82094149000000005</c:v>
                </c:pt>
                <c:pt idx="640">
                  <c:v>0.71503728</c:v>
                </c:pt>
                <c:pt idx="641">
                  <c:v>0.88825458000000002</c:v>
                </c:pt>
                <c:pt idx="642">
                  <c:v>0.99066480000000001</c:v>
                </c:pt>
                <c:pt idx="643">
                  <c:v>0.81116083999999999</c:v>
                </c:pt>
                <c:pt idx="644">
                  <c:v>0.96625280000000002</c:v>
                </c:pt>
                <c:pt idx="645">
                  <c:v>1.39822555</c:v>
                </c:pt>
                <c:pt idx="646">
                  <c:v>1.51355218</c:v>
                </c:pt>
                <c:pt idx="647">
                  <c:v>1.63270307</c:v>
                </c:pt>
                <c:pt idx="648">
                  <c:v>1.1882183399999999</c:v>
                </c:pt>
                <c:pt idx="649">
                  <c:v>1.25608209</c:v>
                </c:pt>
                <c:pt idx="650">
                  <c:v>1.3469388200000001</c:v>
                </c:pt>
                <c:pt idx="651">
                  <c:v>1.3722862300000001</c:v>
                </c:pt>
                <c:pt idx="652">
                  <c:v>1.5118158399999999</c:v>
                </c:pt>
                <c:pt idx="653">
                  <c:v>1.4950095999999999</c:v>
                </c:pt>
                <c:pt idx="654">
                  <c:v>1.7619693299999999</c:v>
                </c:pt>
                <c:pt idx="655">
                  <c:v>1.87534862</c:v>
                </c:pt>
                <c:pt idx="656">
                  <c:v>1.8424485399999999</c:v>
                </c:pt>
                <c:pt idx="657">
                  <c:v>1.6422009</c:v>
                </c:pt>
                <c:pt idx="658">
                  <c:v>1.7917865500000001</c:v>
                </c:pt>
                <c:pt idx="659">
                  <c:v>1.68373248</c:v>
                </c:pt>
                <c:pt idx="660">
                  <c:v>2.75753885</c:v>
                </c:pt>
                <c:pt idx="661">
                  <c:v>2.5241985100000002</c:v>
                </c:pt>
                <c:pt idx="662">
                  <c:v>2.54424172</c:v>
                </c:pt>
                <c:pt idx="663">
                  <c:v>1.22091013</c:v>
                </c:pt>
                <c:pt idx="664">
                  <c:v>1.0493907899999999</c:v>
                </c:pt>
                <c:pt idx="665">
                  <c:v>1.5138072</c:v>
                </c:pt>
                <c:pt idx="666">
                  <c:v>1.0446823199999999</c:v>
                </c:pt>
                <c:pt idx="667">
                  <c:v>0.88123596000000004</c:v>
                </c:pt>
                <c:pt idx="668">
                  <c:v>0.67291990000000002</c:v>
                </c:pt>
                <c:pt idx="669">
                  <c:v>0.43879048999999998</c:v>
                </c:pt>
                <c:pt idx="670">
                  <c:v>0.51740715999999998</c:v>
                </c:pt>
                <c:pt idx="671">
                  <c:v>0.45142851000000001</c:v>
                </c:pt>
                <c:pt idx="672">
                  <c:v>0.36061806000000002</c:v>
                </c:pt>
                <c:pt idx="673">
                  <c:v>0.40907578</c:v>
                </c:pt>
                <c:pt idx="674">
                  <c:v>0.24147761000000001</c:v>
                </c:pt>
                <c:pt idx="675">
                  <c:v>0.29474661000000002</c:v>
                </c:pt>
                <c:pt idx="676">
                  <c:v>0.67488515999999998</c:v>
                </c:pt>
                <c:pt idx="677">
                  <c:v>0.47312005000000001</c:v>
                </c:pt>
                <c:pt idx="678">
                  <c:v>0.64917891000000005</c:v>
                </c:pt>
                <c:pt idx="679">
                  <c:v>0.66562166</c:v>
                </c:pt>
                <c:pt idx="680">
                  <c:v>0.44442489000000002</c:v>
                </c:pt>
                <c:pt idx="681">
                  <c:v>0.61817856999999998</c:v>
                </c:pt>
                <c:pt idx="682">
                  <c:v>0.55658766999999998</c:v>
                </c:pt>
                <c:pt idx="683">
                  <c:v>0.27012924999999999</c:v>
                </c:pt>
                <c:pt idx="684">
                  <c:v>0.26789532999999999</c:v>
                </c:pt>
                <c:pt idx="685">
                  <c:v>0.35928328999999998</c:v>
                </c:pt>
                <c:pt idx="686">
                  <c:v>0.25828657999999999</c:v>
                </c:pt>
                <c:pt idx="687">
                  <c:v>3.6739599999999997E-2</c:v>
                </c:pt>
                <c:pt idx="688">
                  <c:v>-7.0321090000000003E-2</c:v>
                </c:pt>
                <c:pt idx="689">
                  <c:v>-0.32378266999999999</c:v>
                </c:pt>
                <c:pt idx="690">
                  <c:v>-0.33886959999999999</c:v>
                </c:pt>
                <c:pt idx="691">
                  <c:v>-0.26915062000000001</c:v>
                </c:pt>
                <c:pt idx="692">
                  <c:v>-0.40344232000000002</c:v>
                </c:pt>
                <c:pt idx="693">
                  <c:v>-0.40915794999999999</c:v>
                </c:pt>
                <c:pt idx="694">
                  <c:v>-1.1278557</c:v>
                </c:pt>
                <c:pt idx="695">
                  <c:v>-1.62146915</c:v>
                </c:pt>
                <c:pt idx="696">
                  <c:v>-2.3976219599999999</c:v>
                </c:pt>
                <c:pt idx="697">
                  <c:v>-3.0009237600000001</c:v>
                </c:pt>
                <c:pt idx="698">
                  <c:v>-3.5813928900000001</c:v>
                </c:pt>
                <c:pt idx="699">
                  <c:v>-3.4459880100000002</c:v>
                </c:pt>
                <c:pt idx="700">
                  <c:v>-3.9070907500000001</c:v>
                </c:pt>
                <c:pt idx="701">
                  <c:v>-4.4320660700000003</c:v>
                </c:pt>
                <c:pt idx="702">
                  <c:v>-4.5093380600000001</c:v>
                </c:pt>
                <c:pt idx="703">
                  <c:v>-4.7700841</c:v>
                </c:pt>
                <c:pt idx="704">
                  <c:v>-5.0185888299999997</c:v>
                </c:pt>
                <c:pt idx="705">
                  <c:v>-4.3992656400000003</c:v>
                </c:pt>
                <c:pt idx="706">
                  <c:v>-4.0321711699999998</c:v>
                </c:pt>
                <c:pt idx="707">
                  <c:v>-3.5682601699999998</c:v>
                </c:pt>
                <c:pt idx="708">
                  <c:v>-3.1807808099999999</c:v>
                </c:pt>
                <c:pt idx="709">
                  <c:v>-2.6183496700000002</c:v>
                </c:pt>
                <c:pt idx="710">
                  <c:v>-1.9392502300000001</c:v>
                </c:pt>
                <c:pt idx="711">
                  <c:v>-0.88733806000000004</c:v>
                </c:pt>
                <c:pt idx="712">
                  <c:v>-0.74414415</c:v>
                </c:pt>
                <c:pt idx="713">
                  <c:v>-0.28527102999999998</c:v>
                </c:pt>
                <c:pt idx="714">
                  <c:v>-5.2805539999999998E-2</c:v>
                </c:pt>
                <c:pt idx="715">
                  <c:v>0.24065708999999999</c:v>
                </c:pt>
                <c:pt idx="716">
                  <c:v>0.65520053</c:v>
                </c:pt>
                <c:pt idx="717">
                  <c:v>0.73509526999999997</c:v>
                </c:pt>
                <c:pt idx="718">
                  <c:v>0.89111998999999997</c:v>
                </c:pt>
                <c:pt idx="719">
                  <c:v>0.79941896000000001</c:v>
                </c:pt>
                <c:pt idx="720">
                  <c:v>1.4119665299999999</c:v>
                </c:pt>
                <c:pt idx="721">
                  <c:v>1.6106263700000001</c:v>
                </c:pt>
                <c:pt idx="722">
                  <c:v>1.58345373</c:v>
                </c:pt>
                <c:pt idx="723">
                  <c:v>1.5989440100000001</c:v>
                </c:pt>
                <c:pt idx="724">
                  <c:v>1.6845562300000001</c:v>
                </c:pt>
                <c:pt idx="725">
                  <c:v>1.65576766</c:v>
                </c:pt>
                <c:pt idx="726">
                  <c:v>0.94552221000000003</c:v>
                </c:pt>
                <c:pt idx="727">
                  <c:v>1.9647415699999999</c:v>
                </c:pt>
                <c:pt idx="728">
                  <c:v>2.64777138</c:v>
                </c:pt>
                <c:pt idx="729">
                  <c:v>1.7520704</c:v>
                </c:pt>
                <c:pt idx="730">
                  <c:v>1.7355032399999999</c:v>
                </c:pt>
                <c:pt idx="731">
                  <c:v>1.90206846</c:v>
                </c:pt>
                <c:pt idx="732">
                  <c:v>1.6783287600000001</c:v>
                </c:pt>
                <c:pt idx="733">
                  <c:v>1.6663224699999999</c:v>
                </c:pt>
                <c:pt idx="734">
                  <c:v>1.90431645</c:v>
                </c:pt>
                <c:pt idx="735">
                  <c:v>1.57081973</c:v>
                </c:pt>
                <c:pt idx="736">
                  <c:v>1.3074586699999999</c:v>
                </c:pt>
                <c:pt idx="737">
                  <c:v>1.3988768600000001</c:v>
                </c:pt>
                <c:pt idx="738">
                  <c:v>1.93723863</c:v>
                </c:pt>
                <c:pt idx="739">
                  <c:v>1.37786235</c:v>
                </c:pt>
                <c:pt idx="740">
                  <c:v>1.2565749100000001</c:v>
                </c:pt>
                <c:pt idx="741">
                  <c:v>1.5870572999999999</c:v>
                </c:pt>
                <c:pt idx="742">
                  <c:v>1.7775851</c:v>
                </c:pt>
                <c:pt idx="743">
                  <c:v>1.6586738700000001</c:v>
                </c:pt>
                <c:pt idx="744">
                  <c:v>2.02059239</c:v>
                </c:pt>
                <c:pt idx="745">
                  <c:v>2.2302703199999998</c:v>
                </c:pt>
                <c:pt idx="746">
                  <c:v>1.9219723200000001</c:v>
                </c:pt>
                <c:pt idx="747">
                  <c:v>1.2341811899999999</c:v>
                </c:pt>
                <c:pt idx="748">
                  <c:v>1.85746867</c:v>
                </c:pt>
                <c:pt idx="749">
                  <c:v>1.84046347</c:v>
                </c:pt>
                <c:pt idx="750">
                  <c:v>1.6726806599999999</c:v>
                </c:pt>
                <c:pt idx="751">
                  <c:v>1.77465787</c:v>
                </c:pt>
                <c:pt idx="752">
                  <c:v>1.75159778</c:v>
                </c:pt>
                <c:pt idx="753">
                  <c:v>1.8018401399999999</c:v>
                </c:pt>
                <c:pt idx="754">
                  <c:v>1.61984116</c:v>
                </c:pt>
                <c:pt idx="755">
                  <c:v>1.6462463199999999</c:v>
                </c:pt>
                <c:pt idx="756">
                  <c:v>1.2089698</c:v>
                </c:pt>
                <c:pt idx="757">
                  <c:v>1.09464107</c:v>
                </c:pt>
                <c:pt idx="758">
                  <c:v>0.91422718000000003</c:v>
                </c:pt>
                <c:pt idx="759">
                  <c:v>1.56050866</c:v>
                </c:pt>
                <c:pt idx="760">
                  <c:v>1.4689352099999999</c:v>
                </c:pt>
                <c:pt idx="761">
                  <c:v>1.59535797</c:v>
                </c:pt>
                <c:pt idx="762">
                  <c:v>2.1793777400000001</c:v>
                </c:pt>
                <c:pt idx="763">
                  <c:v>1.82838809</c:v>
                </c:pt>
                <c:pt idx="764">
                  <c:v>1.2121687299999999</c:v>
                </c:pt>
                <c:pt idx="765">
                  <c:v>1.20261825</c:v>
                </c:pt>
                <c:pt idx="766">
                  <c:v>1.2744995299999999</c:v>
                </c:pt>
                <c:pt idx="767">
                  <c:v>1.3661842900000001</c:v>
                </c:pt>
                <c:pt idx="768">
                  <c:v>1.54683514</c:v>
                </c:pt>
                <c:pt idx="769">
                  <c:v>1.61298791</c:v>
                </c:pt>
                <c:pt idx="770">
                  <c:v>1.7518915500000001</c:v>
                </c:pt>
                <c:pt idx="771">
                  <c:v>2.0126442</c:v>
                </c:pt>
                <c:pt idx="772">
                  <c:v>1.7151188399999999</c:v>
                </c:pt>
                <c:pt idx="773">
                  <c:v>1.4993069800000001</c:v>
                </c:pt>
                <c:pt idx="774">
                  <c:v>1.71259366</c:v>
                </c:pt>
                <c:pt idx="775">
                  <c:v>1.49086882</c:v>
                </c:pt>
                <c:pt idx="776">
                  <c:v>1.4011335499999999</c:v>
                </c:pt>
                <c:pt idx="777">
                  <c:v>1.6091887199999999</c:v>
                </c:pt>
                <c:pt idx="778">
                  <c:v>1.61128216</c:v>
                </c:pt>
                <c:pt idx="779">
                  <c:v>1.50465319</c:v>
                </c:pt>
                <c:pt idx="780">
                  <c:v>1.7085788500000001</c:v>
                </c:pt>
                <c:pt idx="781">
                  <c:v>1.6669788699999999</c:v>
                </c:pt>
                <c:pt idx="782">
                  <c:v>1.5556098899999999</c:v>
                </c:pt>
                <c:pt idx="783">
                  <c:v>1.50192467</c:v>
                </c:pt>
                <c:pt idx="784">
                  <c:v>1.12186484</c:v>
                </c:pt>
                <c:pt idx="785">
                  <c:v>0.83192157</c:v>
                </c:pt>
                <c:pt idx="786">
                  <c:v>1.44066877</c:v>
                </c:pt>
                <c:pt idx="787">
                  <c:v>1.60385811</c:v>
                </c:pt>
                <c:pt idx="788">
                  <c:v>1.7177871</c:v>
                </c:pt>
                <c:pt idx="789">
                  <c:v>1.2920678299999999</c:v>
                </c:pt>
                <c:pt idx="790">
                  <c:v>1.1907730299999999</c:v>
                </c:pt>
                <c:pt idx="791">
                  <c:v>1.0810981099999999</c:v>
                </c:pt>
                <c:pt idx="792">
                  <c:v>1.7934155300000001</c:v>
                </c:pt>
                <c:pt idx="793">
                  <c:v>1.6900513500000001</c:v>
                </c:pt>
                <c:pt idx="794">
                  <c:v>1.8317850099999999</c:v>
                </c:pt>
                <c:pt idx="795">
                  <c:v>1.22120272</c:v>
                </c:pt>
                <c:pt idx="796">
                  <c:v>1.25583556</c:v>
                </c:pt>
                <c:pt idx="797">
                  <c:v>1.9112646600000001</c:v>
                </c:pt>
                <c:pt idx="798">
                  <c:v>1.2760973900000001</c:v>
                </c:pt>
                <c:pt idx="799">
                  <c:v>1.01925281</c:v>
                </c:pt>
                <c:pt idx="800">
                  <c:v>1.0374196899999999</c:v>
                </c:pt>
                <c:pt idx="801">
                  <c:v>1.07621542</c:v>
                </c:pt>
                <c:pt idx="802">
                  <c:v>1.1408717900000001</c:v>
                </c:pt>
                <c:pt idx="803">
                  <c:v>1.2031801900000001</c:v>
                </c:pt>
                <c:pt idx="804">
                  <c:v>1.10824927</c:v>
                </c:pt>
                <c:pt idx="805">
                  <c:v>1.08728778</c:v>
                </c:pt>
                <c:pt idx="806">
                  <c:v>0.66606821999999999</c:v>
                </c:pt>
                <c:pt idx="807">
                  <c:v>0.36908277</c:v>
                </c:pt>
                <c:pt idx="808">
                  <c:v>1.02790059</c:v>
                </c:pt>
                <c:pt idx="809">
                  <c:v>0.82115903000000001</c:v>
                </c:pt>
                <c:pt idx="810">
                  <c:v>0.99024639000000003</c:v>
                </c:pt>
                <c:pt idx="811">
                  <c:v>0.95216745999999997</c:v>
                </c:pt>
                <c:pt idx="812">
                  <c:v>0.74375106999999996</c:v>
                </c:pt>
                <c:pt idx="813">
                  <c:v>0.79639656000000003</c:v>
                </c:pt>
                <c:pt idx="814">
                  <c:v>0.87176407</c:v>
                </c:pt>
                <c:pt idx="815">
                  <c:v>0.79409635000000001</c:v>
                </c:pt>
                <c:pt idx="816">
                  <c:v>0.69607364999999999</c:v>
                </c:pt>
                <c:pt idx="817">
                  <c:v>0.42561534000000001</c:v>
                </c:pt>
                <c:pt idx="818">
                  <c:v>0.49548924999999999</c:v>
                </c:pt>
                <c:pt idx="819">
                  <c:v>0.8665429</c:v>
                </c:pt>
                <c:pt idx="820">
                  <c:v>0.74530792999999995</c:v>
                </c:pt>
                <c:pt idx="821">
                  <c:v>0.57052230999999998</c:v>
                </c:pt>
                <c:pt idx="822">
                  <c:v>0.60554085000000002</c:v>
                </c:pt>
                <c:pt idx="823">
                  <c:v>0.64950005</c:v>
                </c:pt>
                <c:pt idx="824">
                  <c:v>0.36102935000000003</c:v>
                </c:pt>
                <c:pt idx="825">
                  <c:v>0.46259692000000002</c:v>
                </c:pt>
                <c:pt idx="826">
                  <c:v>3.4275220000000002E-2</c:v>
                </c:pt>
                <c:pt idx="827">
                  <c:v>-0.12873117000000001</c:v>
                </c:pt>
                <c:pt idx="828">
                  <c:v>-5.60584E-3</c:v>
                </c:pt>
                <c:pt idx="829">
                  <c:v>5.3168769999999997E-2</c:v>
                </c:pt>
                <c:pt idx="830">
                  <c:v>-0.73132229000000004</c:v>
                </c:pt>
                <c:pt idx="831">
                  <c:v>-13.118101599999999</c:v>
                </c:pt>
              </c:numCache>
            </c:numRef>
          </c:val>
          <c:smooth val="0"/>
          <c:extLst>
            <c:ext xmlns:c16="http://schemas.microsoft.com/office/drawing/2014/chart" uri="{C3380CC4-5D6E-409C-BE32-E72D297353CC}">
              <c16:uniqueId val="{00000000-4A02-464E-A5CE-30DBCE1E04BE}"/>
            </c:ext>
          </c:extLst>
        </c:ser>
        <c:dLbls>
          <c:showLegendKey val="0"/>
          <c:showVal val="0"/>
          <c:showCatName val="0"/>
          <c:showSerName val="0"/>
          <c:showPercent val="0"/>
          <c:showBubbleSize val="0"/>
        </c:dLbls>
        <c:smooth val="0"/>
        <c:axId val="546277312"/>
        <c:axId val="546281576"/>
      </c:lineChart>
      <c:dateAx>
        <c:axId val="546277312"/>
        <c:scaling>
          <c:orientation val="minMax"/>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46281576"/>
        <c:crosses val="autoZero"/>
        <c:auto val="1"/>
        <c:lblOffset val="100"/>
        <c:baseTimeUnit val="months"/>
      </c:dateAx>
      <c:valAx>
        <c:axId val="546281576"/>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277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Sheet5!$B$1</c:f>
              <c:strCache>
                <c:ptCount val="1"/>
                <c:pt idx="0">
                  <c:v>OTY Job Change </c:v>
                </c:pt>
              </c:strCache>
            </c:strRef>
          </c:tx>
          <c:spPr>
            <a:solidFill>
              <a:srgbClr val="182752"/>
            </a:solidFill>
            <a:ln w="76200">
              <a:solidFill>
                <a:srgbClr val="182752"/>
              </a:solidFill>
            </a:ln>
            <a:effectLst/>
          </c:spPr>
          <c:invertIfNegative val="0"/>
          <c:dLbls>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CE-42C3-8DB5-7C701A18A6CC}"/>
                </c:ext>
              </c:extLst>
            </c:dLbl>
            <c:dLbl>
              <c:idx val="7"/>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CE-42C3-8DB5-7C701A18A6CC}"/>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CE-42C3-8DB5-7C701A18A6CC}"/>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CE-42C3-8DB5-7C701A18A6CC}"/>
                </c:ext>
              </c:extLst>
            </c:dLbl>
            <c:dLbl>
              <c:idx val="1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CE-42C3-8DB5-7C701A18A6C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Sheet5!$A$2:$A$12</c:f>
              <c:strCache>
                <c:ptCount val="11"/>
                <c:pt idx="0">
                  <c:v>Logging &amp; Mining </c:v>
                </c:pt>
                <c:pt idx="1">
                  <c:v>Information </c:v>
                </c:pt>
                <c:pt idx="2">
                  <c:v>Financial Activities </c:v>
                </c:pt>
                <c:pt idx="3">
                  <c:v>Construction </c:v>
                </c:pt>
                <c:pt idx="4">
                  <c:v>Prof. &amp; Business Services </c:v>
                </c:pt>
                <c:pt idx="5">
                  <c:v>Manufacturing </c:v>
                </c:pt>
                <c:pt idx="6">
                  <c:v>Other Services </c:v>
                </c:pt>
                <c:pt idx="7">
                  <c:v>Trade, Transport. &amp; Utilities </c:v>
                </c:pt>
                <c:pt idx="8">
                  <c:v>Government </c:v>
                </c:pt>
                <c:pt idx="9">
                  <c:v>Ed. &amp; Health Services </c:v>
                </c:pt>
                <c:pt idx="10">
                  <c:v>Leisure &amp; Hospitality </c:v>
                </c:pt>
              </c:strCache>
            </c:strRef>
          </c:cat>
          <c:val>
            <c:numRef>
              <c:f>Sheet5!$B$2:$B$12</c:f>
              <c:numCache>
                <c:formatCode>#,##0</c:formatCode>
                <c:ptCount val="11"/>
                <c:pt idx="0">
                  <c:v>-1023</c:v>
                </c:pt>
                <c:pt idx="1">
                  <c:v>-6763</c:v>
                </c:pt>
                <c:pt idx="2">
                  <c:v>-7069</c:v>
                </c:pt>
                <c:pt idx="3">
                  <c:v>-7845</c:v>
                </c:pt>
                <c:pt idx="4">
                  <c:v>-24155</c:v>
                </c:pt>
                <c:pt idx="5">
                  <c:v>-25158</c:v>
                </c:pt>
                <c:pt idx="6">
                  <c:v>-28759</c:v>
                </c:pt>
                <c:pt idx="7">
                  <c:v>-41550</c:v>
                </c:pt>
                <c:pt idx="8">
                  <c:v>-46439</c:v>
                </c:pt>
                <c:pt idx="9">
                  <c:v>-62609</c:v>
                </c:pt>
                <c:pt idx="10">
                  <c:v>-141731</c:v>
                </c:pt>
              </c:numCache>
            </c:numRef>
          </c:val>
          <c:extLst>
            <c:ext xmlns:c16="http://schemas.microsoft.com/office/drawing/2014/chart" uri="{C3380CC4-5D6E-409C-BE32-E72D297353CC}">
              <c16:uniqueId val="{00000000-87CE-42C3-8DB5-7C701A18A6CC}"/>
            </c:ext>
          </c:extLst>
        </c:ser>
        <c:dLbls>
          <c:showLegendKey val="0"/>
          <c:showVal val="0"/>
          <c:showCatName val="0"/>
          <c:showSerName val="0"/>
          <c:showPercent val="0"/>
          <c:showBubbleSize val="0"/>
        </c:dLbls>
        <c:gapWidth val="182"/>
        <c:axId val="492369608"/>
        <c:axId val="492371248"/>
      </c:barChart>
      <c:catAx>
        <c:axId val="492369608"/>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2371248"/>
        <c:crosses val="autoZero"/>
        <c:auto val="1"/>
        <c:lblAlgn val="ctr"/>
        <c:lblOffset val="100"/>
        <c:noMultiLvlLbl val="0"/>
      </c:catAx>
      <c:valAx>
        <c:axId val="492371248"/>
        <c:scaling>
          <c:orientation val="minMax"/>
        </c:scaling>
        <c:delete val="1"/>
        <c:axPos val="b"/>
        <c:numFmt formatCode="#,##0" sourceLinked="1"/>
        <c:majorTickMark val="none"/>
        <c:minorTickMark val="none"/>
        <c:tickLblPos val="nextTo"/>
        <c:crossAx val="49236960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Sheet5!$B$19</c:f>
              <c:strCache>
                <c:ptCount val="1"/>
                <c:pt idx="0">
                  <c:v>OTY Growth Rate (%) </c:v>
                </c:pt>
              </c:strCache>
            </c:strRef>
          </c:tx>
          <c:spPr>
            <a:solidFill>
              <a:srgbClr val="57A5BA"/>
            </a:solidFill>
            <a:ln w="57150">
              <a:solidFill>
                <a:srgbClr val="57A5BA"/>
              </a:solidFill>
            </a:ln>
            <a:effectLst/>
          </c:spPr>
          <c:invertIfNegative val="0"/>
          <c:dPt>
            <c:idx val="1"/>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1-E7DC-44A1-9796-E22B7AC1C5B2}"/>
              </c:ext>
            </c:extLst>
          </c:dPt>
          <c:dPt>
            <c:idx val="2"/>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2-E7DC-44A1-9796-E22B7AC1C5B2}"/>
              </c:ext>
            </c:extLst>
          </c:dPt>
          <c:dPt>
            <c:idx val="3"/>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3-E7DC-44A1-9796-E22B7AC1C5B2}"/>
              </c:ext>
            </c:extLst>
          </c:dPt>
          <c:dPt>
            <c:idx val="6"/>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4-E7DC-44A1-9796-E22B7AC1C5B2}"/>
              </c:ext>
            </c:extLst>
          </c:dPt>
          <c:dPt>
            <c:idx val="8"/>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7-E7DC-44A1-9796-E22B7AC1C5B2}"/>
              </c:ext>
            </c:extLst>
          </c:dPt>
          <c:dPt>
            <c:idx val="9"/>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6-E7DC-44A1-9796-E22B7AC1C5B2}"/>
              </c:ext>
            </c:extLst>
          </c:dPt>
          <c:dPt>
            <c:idx val="10"/>
            <c:invertIfNegative val="0"/>
            <c:bubble3D val="0"/>
            <c:spPr>
              <a:solidFill>
                <a:srgbClr val="C00000"/>
              </a:solidFill>
              <a:ln w="57150">
                <a:solidFill>
                  <a:srgbClr val="C00000"/>
                </a:solidFill>
              </a:ln>
              <a:effectLst/>
            </c:spPr>
            <c:extLst>
              <c:ext xmlns:c16="http://schemas.microsoft.com/office/drawing/2014/chart" uri="{C3380CC4-5D6E-409C-BE32-E72D297353CC}">
                <c16:uniqueId val="{00000005-E7DC-44A1-9796-E22B7AC1C5B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Sheet5!$A$20:$A$30</c:f>
              <c:strCache>
                <c:ptCount val="11"/>
                <c:pt idx="0">
                  <c:v>Logging &amp; Mining </c:v>
                </c:pt>
                <c:pt idx="1">
                  <c:v>Information </c:v>
                </c:pt>
                <c:pt idx="2">
                  <c:v>Financial Activities </c:v>
                </c:pt>
                <c:pt idx="3">
                  <c:v>Construction </c:v>
                </c:pt>
                <c:pt idx="4">
                  <c:v>Prof. &amp; Business Services </c:v>
                </c:pt>
                <c:pt idx="5">
                  <c:v>Manufacturing </c:v>
                </c:pt>
                <c:pt idx="6">
                  <c:v>Other Services </c:v>
                </c:pt>
                <c:pt idx="7">
                  <c:v>Trade, Transport. &amp; Utilities </c:v>
                </c:pt>
                <c:pt idx="8">
                  <c:v>Government </c:v>
                </c:pt>
                <c:pt idx="9">
                  <c:v>Ed. &amp; Health Services </c:v>
                </c:pt>
                <c:pt idx="10">
                  <c:v>Leisure &amp; Hospitality </c:v>
                </c:pt>
              </c:strCache>
            </c:strRef>
          </c:cat>
          <c:val>
            <c:numRef>
              <c:f>Sheet5!$B$20:$B$30</c:f>
              <c:numCache>
                <c:formatCode>0.0</c:formatCode>
                <c:ptCount val="11"/>
                <c:pt idx="0">
                  <c:v>-15.3</c:v>
                </c:pt>
                <c:pt idx="1">
                  <c:v>-14.4</c:v>
                </c:pt>
                <c:pt idx="2">
                  <c:v>-3.7</c:v>
                </c:pt>
                <c:pt idx="3">
                  <c:v>-6.4</c:v>
                </c:pt>
                <c:pt idx="4">
                  <c:v>-6.3</c:v>
                </c:pt>
                <c:pt idx="5">
                  <c:v>-7.8</c:v>
                </c:pt>
                <c:pt idx="6">
                  <c:v>-25.1</c:v>
                </c:pt>
                <c:pt idx="7">
                  <c:v>-7.8</c:v>
                </c:pt>
                <c:pt idx="8">
                  <c:v>-10.7</c:v>
                </c:pt>
                <c:pt idx="9">
                  <c:v>-11.3</c:v>
                </c:pt>
                <c:pt idx="10">
                  <c:v>-50.2</c:v>
                </c:pt>
              </c:numCache>
            </c:numRef>
          </c:val>
          <c:extLst>
            <c:ext xmlns:c16="http://schemas.microsoft.com/office/drawing/2014/chart" uri="{C3380CC4-5D6E-409C-BE32-E72D297353CC}">
              <c16:uniqueId val="{00000000-E7DC-44A1-9796-E22B7AC1C5B2}"/>
            </c:ext>
          </c:extLst>
        </c:ser>
        <c:dLbls>
          <c:showLegendKey val="0"/>
          <c:showVal val="0"/>
          <c:showCatName val="0"/>
          <c:showSerName val="0"/>
          <c:showPercent val="0"/>
          <c:showBubbleSize val="0"/>
        </c:dLbls>
        <c:gapWidth val="182"/>
        <c:axId val="495898448"/>
        <c:axId val="495898776"/>
      </c:barChart>
      <c:catAx>
        <c:axId val="495898448"/>
        <c:scaling>
          <c:orientation val="minMax"/>
        </c:scaling>
        <c:delete val="1"/>
        <c:axPos val="l"/>
        <c:numFmt formatCode="General" sourceLinked="1"/>
        <c:majorTickMark val="none"/>
        <c:minorTickMark val="none"/>
        <c:tickLblPos val="high"/>
        <c:crossAx val="495898776"/>
        <c:crosses val="autoZero"/>
        <c:auto val="1"/>
        <c:lblAlgn val="ctr"/>
        <c:lblOffset val="100"/>
        <c:noMultiLvlLbl val="0"/>
      </c:catAx>
      <c:valAx>
        <c:axId val="495898776"/>
        <c:scaling>
          <c:orientation val="minMax"/>
        </c:scaling>
        <c:delete val="1"/>
        <c:axPos val="b"/>
        <c:numFmt formatCode="0.0" sourceLinked="1"/>
        <c:majorTickMark val="none"/>
        <c:minorTickMark val="none"/>
        <c:tickLblPos val="nextTo"/>
        <c:crossAx val="495898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1" u="none" strike="noStrike" kern="1200" spc="0" baseline="0">
                <a:solidFill>
                  <a:schemeClr val="tx1">
                    <a:lumMod val="65000"/>
                    <a:lumOff val="35000"/>
                  </a:schemeClr>
                </a:solidFill>
                <a:latin typeface="+mn-lt"/>
                <a:ea typeface="+mn-ea"/>
                <a:cs typeface="+mn-cs"/>
              </a:defRPr>
            </a:pPr>
            <a:r>
              <a:rPr lang="en-US" b="1" i="1" dirty="0" smtClean="0"/>
              <a:t>Minnesota</a:t>
            </a:r>
            <a:r>
              <a:rPr lang="en-US" b="1" i="1" baseline="0" dirty="0" smtClean="0"/>
              <a:t> Total Employment (seasonally adjusted)</a:t>
            </a:r>
            <a:endParaRPr lang="en-US" b="1" i="1" dirty="0"/>
          </a:p>
        </c:rich>
      </c:tx>
      <c:overlay val="0"/>
      <c:spPr>
        <a:noFill/>
        <a:ln>
          <a:noFill/>
        </a:ln>
        <a:effectLst/>
      </c:spPr>
      <c:txPr>
        <a:bodyPr rot="0" spcFirstLastPara="1" vertOverflow="ellipsis" vert="horz" wrap="square" anchor="ctr" anchorCtr="1"/>
        <a:lstStyle/>
        <a:p>
          <a:pPr>
            <a:defRPr sz="144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Sheet4!$A$2</c:f>
              <c:strCache>
                <c:ptCount val="1"/>
                <c:pt idx="0">
                  <c:v>2020</c:v>
                </c:pt>
              </c:strCache>
            </c:strRef>
          </c:tx>
          <c:spPr>
            <a:ln w="38100" cap="rnd">
              <a:solidFill>
                <a:srgbClr val="C00000"/>
              </a:solidFill>
              <a:round/>
            </a:ln>
            <a:effectLst/>
          </c:spPr>
          <c:marker>
            <c:symbol val="none"/>
          </c:marker>
          <c:dLbls>
            <c:dLbl>
              <c:idx val="3"/>
              <c:layout>
                <c:manualLayout>
                  <c:x val="-0.1057347750742428"/>
                  <c:y val="1.0925924810710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54-47D4-A8ED-38805BCF141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F9-496F-909C-C1A060432E1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Sheet4!$B$2:$M$2</c:f>
              <c:numCache>
                <c:formatCode>#,##0</c:formatCode>
                <c:ptCount val="12"/>
                <c:pt idx="0">
                  <c:v>2984100</c:v>
                </c:pt>
                <c:pt idx="1">
                  <c:v>2977600</c:v>
                </c:pt>
                <c:pt idx="2">
                  <c:v>2949800</c:v>
                </c:pt>
                <c:pt idx="3">
                  <c:v>2589800</c:v>
                </c:pt>
                <c:pt idx="4">
                  <c:v>2599600</c:v>
                </c:pt>
                <c:pt idx="5">
                  <c:v>2700700</c:v>
                </c:pt>
                <c:pt idx="6">
                  <c:v>2723200</c:v>
                </c:pt>
              </c:numCache>
            </c:numRef>
          </c:val>
          <c:smooth val="0"/>
          <c:extLst>
            <c:ext xmlns:c16="http://schemas.microsoft.com/office/drawing/2014/chart" uri="{C3380CC4-5D6E-409C-BE32-E72D297353CC}">
              <c16:uniqueId val="{00000000-2A54-47D4-A8ED-38805BCF141C}"/>
            </c:ext>
          </c:extLst>
        </c:ser>
        <c:ser>
          <c:idx val="1"/>
          <c:order val="1"/>
          <c:tx>
            <c:strRef>
              <c:f>Sheet4!$A$3</c:f>
              <c:strCache>
                <c:ptCount val="1"/>
                <c:pt idx="0">
                  <c:v>2019</c:v>
                </c:pt>
              </c:strCache>
            </c:strRef>
          </c:tx>
          <c:spPr>
            <a:ln w="38100" cap="rnd">
              <a:solidFill>
                <a:srgbClr val="182752"/>
              </a:solidFill>
              <a:round/>
            </a:ln>
            <a:effectLst/>
          </c:spPr>
          <c:marker>
            <c:symbol val="none"/>
          </c:marker>
          <c:dLbls>
            <c:dLbl>
              <c:idx val="6"/>
              <c:layout>
                <c:manualLayout>
                  <c:x val="-5.8432375698923622E-2"/>
                  <c:y val="-5.1898142850874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F9-496F-909C-C1A060432E1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Sheet4!$B$3:$M$3</c:f>
              <c:numCache>
                <c:formatCode>#,##0</c:formatCode>
                <c:ptCount val="12"/>
                <c:pt idx="0">
                  <c:v>2976400</c:v>
                </c:pt>
                <c:pt idx="1">
                  <c:v>2973600</c:v>
                </c:pt>
                <c:pt idx="2">
                  <c:v>2973100</c:v>
                </c:pt>
                <c:pt idx="3">
                  <c:v>2972900</c:v>
                </c:pt>
                <c:pt idx="4">
                  <c:v>2981200</c:v>
                </c:pt>
                <c:pt idx="5">
                  <c:v>2979900</c:v>
                </c:pt>
                <c:pt idx="6">
                  <c:v>2983000</c:v>
                </c:pt>
                <c:pt idx="7">
                  <c:v>2984300</c:v>
                </c:pt>
                <c:pt idx="8">
                  <c:v>2979000</c:v>
                </c:pt>
                <c:pt idx="9">
                  <c:v>2981600</c:v>
                </c:pt>
                <c:pt idx="10">
                  <c:v>2978400</c:v>
                </c:pt>
                <c:pt idx="11">
                  <c:v>2976200</c:v>
                </c:pt>
              </c:numCache>
            </c:numRef>
          </c:val>
          <c:smooth val="0"/>
          <c:extLst>
            <c:ext xmlns:c16="http://schemas.microsoft.com/office/drawing/2014/chart" uri="{C3380CC4-5D6E-409C-BE32-E72D297353CC}">
              <c16:uniqueId val="{00000001-2A54-47D4-A8ED-38805BCF141C}"/>
            </c:ext>
          </c:extLst>
        </c:ser>
        <c:dLbls>
          <c:showLegendKey val="0"/>
          <c:showVal val="0"/>
          <c:showCatName val="0"/>
          <c:showSerName val="0"/>
          <c:showPercent val="0"/>
          <c:showBubbleSize val="0"/>
        </c:dLbls>
        <c:smooth val="0"/>
        <c:axId val="417534608"/>
        <c:axId val="415430392"/>
      </c:lineChart>
      <c:catAx>
        <c:axId val="41753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5430392"/>
        <c:crosses val="autoZero"/>
        <c:auto val="1"/>
        <c:lblAlgn val="ctr"/>
        <c:lblOffset val="100"/>
        <c:noMultiLvlLbl val="0"/>
      </c:catAx>
      <c:valAx>
        <c:axId val="4154303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7534608"/>
        <c:crosses val="autoZero"/>
        <c:crossBetween val="between"/>
      </c:valAx>
      <c:spPr>
        <a:noFill/>
        <a:ln>
          <a:noFill/>
        </a:ln>
        <a:effectLst/>
      </c:spPr>
    </c:plotArea>
    <c:legend>
      <c:legendPos val="t"/>
      <c:layout>
        <c:manualLayout>
          <c:xMode val="edge"/>
          <c:yMode val="edge"/>
          <c:x val="0.55010718627297073"/>
          <c:y val="0.13541328816137335"/>
          <c:w val="0.28376981061841366"/>
          <c:h val="5.60050431315937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1" u="none" strike="noStrike" kern="1200" spc="0" baseline="0">
                <a:solidFill>
                  <a:schemeClr val="tx1">
                    <a:lumMod val="65000"/>
                    <a:lumOff val="35000"/>
                  </a:schemeClr>
                </a:solidFill>
                <a:latin typeface="+mn-lt"/>
                <a:ea typeface="+mn-ea"/>
                <a:cs typeface="+mn-cs"/>
              </a:defRPr>
            </a:pPr>
            <a:r>
              <a:rPr lang="en-US" b="1" i="1" dirty="0" smtClean="0"/>
              <a:t>Minnesota</a:t>
            </a:r>
            <a:r>
              <a:rPr lang="en-US" b="1" i="1" baseline="0" dirty="0" smtClean="0"/>
              <a:t> Total Employment (seasonally adjusted):</a:t>
            </a:r>
          </a:p>
          <a:p>
            <a:pPr>
              <a:defRPr b="1" i="1"/>
            </a:pPr>
            <a:r>
              <a:rPr lang="en-US" b="1" i="1" baseline="0" dirty="0" smtClean="0"/>
              <a:t>Share of 2019 Annual Levels</a:t>
            </a:r>
            <a:endParaRPr lang="en-US" b="1" i="1" dirty="0"/>
          </a:p>
        </c:rich>
      </c:tx>
      <c:overlay val="0"/>
      <c:spPr>
        <a:noFill/>
        <a:ln>
          <a:noFill/>
        </a:ln>
        <a:effectLst/>
      </c:spPr>
      <c:txPr>
        <a:bodyPr rot="0" spcFirstLastPara="1" vertOverflow="ellipsis" vert="horz" wrap="square" anchor="ctr" anchorCtr="1"/>
        <a:lstStyle/>
        <a:p>
          <a:pPr>
            <a:defRPr sz="168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Sheet4!$A$107</c:f>
              <c:strCache>
                <c:ptCount val="1"/>
                <c:pt idx="0">
                  <c:v>MN</c:v>
                </c:pt>
              </c:strCache>
            </c:strRef>
          </c:tx>
          <c:spPr>
            <a:solidFill>
              <a:srgbClr val="182752"/>
            </a:solidFill>
            <a:ln>
              <a:noFill/>
            </a:ln>
            <a:effectLst/>
          </c:spPr>
          <c:invertIfNegative val="0"/>
          <c:dPt>
            <c:idx val="0"/>
            <c:invertIfNegative val="0"/>
            <c:bubble3D val="0"/>
            <c:spPr>
              <a:solidFill>
                <a:srgbClr val="57A5BA"/>
              </a:solidFill>
              <a:ln>
                <a:noFill/>
              </a:ln>
              <a:effectLst/>
            </c:spPr>
            <c:extLst>
              <c:ext xmlns:c16="http://schemas.microsoft.com/office/drawing/2014/chart" uri="{C3380CC4-5D6E-409C-BE32-E72D297353CC}">
                <c16:uniqueId val="{00000001-A7AD-470D-8B39-A6D18DF8FC59}"/>
              </c:ext>
            </c:extLst>
          </c:dPt>
          <c:dLbls>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0B4B-4CCD-91BD-5FF48A80625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Sheet4!$B$106:$N$106</c:f>
              <c:strCache>
                <c:ptCount val="13"/>
                <c:pt idx="0">
                  <c:v>2019 Total Employment</c:v>
                </c:pt>
                <c:pt idx="1">
                  <c:v>Jan-20</c:v>
                </c:pt>
                <c:pt idx="2">
                  <c:v>Feb-20</c:v>
                </c:pt>
                <c:pt idx="3">
                  <c:v>Mar-20</c:v>
                </c:pt>
                <c:pt idx="4">
                  <c:v>Apr-20</c:v>
                </c:pt>
                <c:pt idx="5">
                  <c:v>May-20</c:v>
                </c:pt>
                <c:pt idx="6">
                  <c:v>Jun-20</c:v>
                </c:pt>
                <c:pt idx="7">
                  <c:v>Jul-20</c:v>
                </c:pt>
                <c:pt idx="8">
                  <c:v>Aug-20</c:v>
                </c:pt>
                <c:pt idx="9">
                  <c:v>Sep-20</c:v>
                </c:pt>
                <c:pt idx="10">
                  <c:v>Oct-20</c:v>
                </c:pt>
                <c:pt idx="11">
                  <c:v>Nov-20</c:v>
                </c:pt>
                <c:pt idx="12">
                  <c:v>Dec-20</c:v>
                </c:pt>
              </c:strCache>
            </c:strRef>
          </c:cat>
          <c:val>
            <c:numRef>
              <c:f>Sheet4!$B$107:$N$107</c:f>
              <c:numCache>
                <c:formatCode>0.0%</c:formatCode>
                <c:ptCount val="13"/>
                <c:pt idx="0">
                  <c:v>1</c:v>
                </c:pt>
                <c:pt idx="1">
                  <c:v>1.0019474196689386</c:v>
                </c:pt>
                <c:pt idx="2">
                  <c:v>0.99976496659167979</c:v>
                </c:pt>
                <c:pt idx="3">
                  <c:v>0.99043078266124973</c:v>
                </c:pt>
                <c:pt idx="4">
                  <c:v>0.86955645838229867</c:v>
                </c:pt>
                <c:pt idx="5">
                  <c:v>0.87284692609878123</c:v>
                </c:pt>
                <c:pt idx="6">
                  <c:v>0.90679246550045323</c:v>
                </c:pt>
                <c:pt idx="7" formatCode="General">
                  <c:v>0.91434711076788777</c:v>
                </c:pt>
              </c:numCache>
            </c:numRef>
          </c:val>
          <c:extLst>
            <c:ext xmlns:c16="http://schemas.microsoft.com/office/drawing/2014/chart" uri="{C3380CC4-5D6E-409C-BE32-E72D297353CC}">
              <c16:uniqueId val="{00000000-A7AD-470D-8B39-A6D18DF8FC59}"/>
            </c:ext>
          </c:extLst>
        </c:ser>
        <c:dLbls>
          <c:showLegendKey val="0"/>
          <c:showVal val="0"/>
          <c:showCatName val="0"/>
          <c:showSerName val="0"/>
          <c:showPercent val="0"/>
          <c:showBubbleSize val="0"/>
        </c:dLbls>
        <c:gapWidth val="219"/>
        <c:overlap val="-27"/>
        <c:axId val="494567288"/>
        <c:axId val="494567616"/>
      </c:barChart>
      <c:catAx>
        <c:axId val="49456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4567616"/>
        <c:crosses val="autoZero"/>
        <c:auto val="1"/>
        <c:lblAlgn val="ctr"/>
        <c:lblOffset val="100"/>
        <c:noMultiLvlLbl val="0"/>
      </c:catAx>
      <c:valAx>
        <c:axId val="494567616"/>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456728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48472222222221"/>
          <c:y val="0.11037298662298663"/>
          <c:w val="0.7226902486698572"/>
          <c:h val="0.55216182091182087"/>
        </c:manualLayout>
      </c:layout>
      <c:lineChart>
        <c:grouping val="standard"/>
        <c:varyColors val="0"/>
        <c:ser>
          <c:idx val="2"/>
          <c:order val="1"/>
          <c:tx>
            <c:strRef>
              <c:f>Sheet1!$D$13</c:f>
              <c:strCache>
                <c:ptCount val="1"/>
                <c:pt idx="0">
                  <c:v>Labor Force Participation Rate</c:v>
                </c:pt>
              </c:strCache>
            </c:strRef>
          </c:tx>
          <c:spPr>
            <a:ln w="28575" cap="rnd">
              <a:solidFill>
                <a:srgbClr val="182752"/>
              </a:solidFill>
              <a:round/>
            </a:ln>
            <a:effectLst/>
          </c:spPr>
          <c:marker>
            <c:symbol val="none"/>
          </c:marker>
          <c:cat>
            <c:numRef>
              <c:f>Sheet1!$AB$10:$BM$10</c:f>
              <c:numCache>
                <c:formatCode>yyyy</c:formatCode>
                <c:ptCount val="38"/>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numCache>
            </c:numRef>
          </c:cat>
          <c:val>
            <c:numRef>
              <c:f>Sheet1!$AB$13:$BM$13</c:f>
              <c:numCache>
                <c:formatCode>#,##0.00</c:formatCode>
                <c:ptCount val="38"/>
                <c:pt idx="0">
                  <c:v>68.367843077472102</c:v>
                </c:pt>
                <c:pt idx="1">
                  <c:v>68.974668237586101</c:v>
                </c:pt>
                <c:pt idx="2">
                  <c:v>69.295489045062794</c:v>
                </c:pt>
                <c:pt idx="3">
                  <c:v>69.645099923210907</c:v>
                </c:pt>
                <c:pt idx="4">
                  <c:v>69.846051143666102</c:v>
                </c:pt>
                <c:pt idx="5">
                  <c:v>69.735533235252205</c:v>
                </c:pt>
                <c:pt idx="6">
                  <c:v>70.332628340393597</c:v>
                </c:pt>
                <c:pt idx="7">
                  <c:v>70.409105909647494</c:v>
                </c:pt>
                <c:pt idx="8">
                  <c:v>71.229583406585505</c:v>
                </c:pt>
                <c:pt idx="9">
                  <c:v>71.944166707413103</c:v>
                </c:pt>
                <c:pt idx="10">
                  <c:v>71.893580384623505</c:v>
                </c:pt>
                <c:pt idx="11">
                  <c:v>72.082599238650204</c:v>
                </c:pt>
                <c:pt idx="12">
                  <c:v>72.430384565788202</c:v>
                </c:pt>
                <c:pt idx="13">
                  <c:v>72.608284665202902</c:v>
                </c:pt>
                <c:pt idx="14">
                  <c:v>73.053332966975901</c:v>
                </c:pt>
                <c:pt idx="15">
                  <c:v>73.475480825373594</c:v>
                </c:pt>
                <c:pt idx="16">
                  <c:v>73.340751571098096</c:v>
                </c:pt>
                <c:pt idx="17">
                  <c:v>73.314700574922497</c:v>
                </c:pt>
                <c:pt idx="18">
                  <c:v>73.516271263654602</c:v>
                </c:pt>
                <c:pt idx="19">
                  <c:v>73.926639751622403</c:v>
                </c:pt>
                <c:pt idx="20">
                  <c:v>73.886859149297905</c:v>
                </c:pt>
                <c:pt idx="21">
                  <c:v>73.492383129248907</c:v>
                </c:pt>
                <c:pt idx="22">
                  <c:v>73.153321359909299</c:v>
                </c:pt>
                <c:pt idx="23">
                  <c:v>72.629771941170006</c:v>
                </c:pt>
                <c:pt idx="24">
                  <c:v>71.959827956001604</c:v>
                </c:pt>
                <c:pt idx="25">
                  <c:v>71.413971908151098</c:v>
                </c:pt>
                <c:pt idx="26">
                  <c:v>71.164900376771797</c:v>
                </c:pt>
                <c:pt idx="27">
                  <c:v>71.026591323760698</c:v>
                </c:pt>
                <c:pt idx="28">
                  <c:v>70.891949043049394</c:v>
                </c:pt>
                <c:pt idx="29">
                  <c:v>70.326482801070398</c:v>
                </c:pt>
                <c:pt idx="30">
                  <c:v>69.949013382108504</c:v>
                </c:pt>
                <c:pt idx="31">
                  <c:v>69.418102645998403</c:v>
                </c:pt>
                <c:pt idx="32">
                  <c:v>69.131326054236894</c:v>
                </c:pt>
                <c:pt idx="33">
                  <c:v>68.911353949779397</c:v>
                </c:pt>
                <c:pt idx="34">
                  <c:v>69.004362879392701</c:v>
                </c:pt>
                <c:pt idx="35">
                  <c:v>69.244552981458</c:v>
                </c:pt>
                <c:pt idx="36">
                  <c:v>69.177064469433006</c:v>
                </c:pt>
                <c:pt idx="37">
                  <c:v>68.849532476313001</c:v>
                </c:pt>
              </c:numCache>
            </c:numRef>
          </c:val>
          <c:smooth val="0"/>
          <c:extLst>
            <c:ext xmlns:c16="http://schemas.microsoft.com/office/drawing/2014/chart" uri="{C3380CC4-5D6E-409C-BE32-E72D297353CC}">
              <c16:uniqueId val="{00000000-BB4C-4C8B-A1DD-6E5D864AE88C}"/>
            </c:ext>
          </c:extLst>
        </c:ser>
        <c:ser>
          <c:idx val="3"/>
          <c:order val="2"/>
          <c:tx>
            <c:v>US Labor Force Participation rate</c:v>
          </c:tx>
          <c:spPr>
            <a:ln w="28575" cap="rnd">
              <a:solidFill>
                <a:srgbClr val="C00000"/>
              </a:solidFill>
              <a:round/>
            </a:ln>
            <a:effectLst/>
          </c:spPr>
          <c:marker>
            <c:symbol val="none"/>
          </c:marker>
          <c:cat>
            <c:numRef>
              <c:f>Sheet1!$AB$10:$BM$10</c:f>
              <c:numCache>
                <c:formatCode>yyyy</c:formatCode>
                <c:ptCount val="38"/>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numCache>
            </c:numRef>
          </c:cat>
          <c:val>
            <c:numRef>
              <c:f>Sheet1!$AB$37:$BM$37</c:f>
              <c:numCache>
                <c:formatCode>#,##0.00</c:formatCode>
                <c:ptCount val="38"/>
                <c:pt idx="0">
                  <c:v>62.357565727279201</c:v>
                </c:pt>
                <c:pt idx="1">
                  <c:v>62.480733773718001</c:v>
                </c:pt>
                <c:pt idx="2">
                  <c:v>62.488913437625001</c:v>
                </c:pt>
                <c:pt idx="3">
                  <c:v>62.850136408993698</c:v>
                </c:pt>
                <c:pt idx="4">
                  <c:v>63.239972913926898</c:v>
                </c:pt>
                <c:pt idx="5">
                  <c:v>63.717314459209199</c:v>
                </c:pt>
                <c:pt idx="6">
                  <c:v>64.162043398266505</c:v>
                </c:pt>
                <c:pt idx="7">
                  <c:v>64.576754393359394</c:v>
                </c:pt>
                <c:pt idx="8">
                  <c:v>65.130675325442894</c:v>
                </c:pt>
                <c:pt idx="9">
                  <c:v>65.452265201639605</c:v>
                </c:pt>
                <c:pt idx="10">
                  <c:v>64.987739576701202</c:v>
                </c:pt>
                <c:pt idx="11">
                  <c:v>65.047338516116199</c:v>
                </c:pt>
                <c:pt idx="12">
                  <c:v>64.843327273413706</c:v>
                </c:pt>
                <c:pt idx="13">
                  <c:v>65.010892043854597</c:v>
                </c:pt>
                <c:pt idx="14">
                  <c:v>65.0071931663594</c:v>
                </c:pt>
                <c:pt idx="15">
                  <c:v>65.1564091114044</c:v>
                </c:pt>
                <c:pt idx="16">
                  <c:v>65.480828499946</c:v>
                </c:pt>
                <c:pt idx="17">
                  <c:v>65.474315539611993</c:v>
                </c:pt>
                <c:pt idx="18">
                  <c:v>65.473054426683603</c:v>
                </c:pt>
                <c:pt idx="19">
                  <c:v>65.370140882256095</c:v>
                </c:pt>
                <c:pt idx="20">
                  <c:v>65.127998758282601</c:v>
                </c:pt>
                <c:pt idx="21">
                  <c:v>64.890879083212496</c:v>
                </c:pt>
                <c:pt idx="22">
                  <c:v>64.541551110663306</c:v>
                </c:pt>
                <c:pt idx="23">
                  <c:v>64.254603416147503</c:v>
                </c:pt>
                <c:pt idx="24">
                  <c:v>64.313468893826595</c:v>
                </c:pt>
                <c:pt idx="25">
                  <c:v>64.456123958950698</c:v>
                </c:pt>
                <c:pt idx="26">
                  <c:v>64.367781827367494</c:v>
                </c:pt>
                <c:pt idx="27">
                  <c:v>64.328854951994899</c:v>
                </c:pt>
                <c:pt idx="28">
                  <c:v>63.697996011164904</c:v>
                </c:pt>
                <c:pt idx="29">
                  <c:v>63.212100059620902</c:v>
                </c:pt>
                <c:pt idx="30">
                  <c:v>62.745948734839097</c:v>
                </c:pt>
                <c:pt idx="31">
                  <c:v>62.366946738642604</c:v>
                </c:pt>
                <c:pt idx="32">
                  <c:v>61.943517241954197</c:v>
                </c:pt>
                <c:pt idx="33">
                  <c:v>61.539826354992698</c:v>
                </c:pt>
                <c:pt idx="34">
                  <c:v>61.325273924333899</c:v>
                </c:pt>
                <c:pt idx="35">
                  <c:v>61.494543893669302</c:v>
                </c:pt>
                <c:pt idx="36">
                  <c:v>61.588930071061498</c:v>
                </c:pt>
                <c:pt idx="37">
                  <c:v>61.592754798377101</c:v>
                </c:pt>
              </c:numCache>
            </c:numRef>
          </c:val>
          <c:smooth val="0"/>
          <c:extLst>
            <c:ext xmlns:c16="http://schemas.microsoft.com/office/drawing/2014/chart" uri="{C3380CC4-5D6E-409C-BE32-E72D297353CC}">
              <c16:uniqueId val="{00000001-BB4C-4C8B-A1DD-6E5D864AE88C}"/>
            </c:ext>
          </c:extLst>
        </c:ser>
        <c:dLbls>
          <c:showLegendKey val="0"/>
          <c:showVal val="0"/>
          <c:showCatName val="0"/>
          <c:showSerName val="0"/>
          <c:showPercent val="0"/>
          <c:showBubbleSize val="0"/>
        </c:dLbls>
        <c:smooth val="0"/>
        <c:axId val="772595032"/>
        <c:axId val="772638328"/>
        <c:extLst>
          <c:ext xmlns:c15="http://schemas.microsoft.com/office/drawing/2012/chart" uri="{02D57815-91ED-43cb-92C2-25804820EDAC}">
            <c15:filteredLineSeries>
              <c15:ser>
                <c:idx val="1"/>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Sheet1!$AB$10:$BM$10</c15:sqref>
                        </c15:formulaRef>
                      </c:ext>
                    </c:extLst>
                    <c:numCache>
                      <c:formatCode>yyyy</c:formatCode>
                      <c:ptCount val="38"/>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numCache>
                  </c:numRef>
                </c:cat>
                <c:val>
                  <c:numRef>
                    <c:extLst>
                      <c:ext uri="{02D57815-91ED-43cb-92C2-25804820EDAC}">
                        <c15:formulaRef>
                          <c15:sqref>Sheet1!$AB$12:$BT$12</c15:sqref>
                        </c15:formulaRef>
                      </c:ext>
                    </c:extLst>
                    <c:numCache>
                      <c:formatCode>#,##0.00</c:formatCode>
                      <c:ptCount val="45"/>
                      <c:pt idx="0">
                        <c:v>0.79089553827123005</c:v>
                      </c:pt>
                      <c:pt idx="1">
                        <c:v>1.54048132789617</c:v>
                      </c:pt>
                      <c:pt idx="2">
                        <c:v>0.98150752097079197</c:v>
                      </c:pt>
                      <c:pt idx="3">
                        <c:v>1.25432966682744</c:v>
                      </c:pt>
                      <c:pt idx="4">
                        <c:v>1.15650898789432</c:v>
                      </c:pt>
                      <c:pt idx="5">
                        <c:v>0.61345106579209197</c:v>
                      </c:pt>
                      <c:pt idx="6">
                        <c:v>1.69790388683921</c:v>
                      </c:pt>
                      <c:pt idx="7">
                        <c:v>1.2288191721362001</c:v>
                      </c:pt>
                      <c:pt idx="8">
                        <c:v>1.9170501940556399</c:v>
                      </c:pt>
                      <c:pt idx="9">
                        <c:v>1.9777566765291299</c:v>
                      </c:pt>
                      <c:pt idx="10">
                        <c:v>1.2262483091334899</c:v>
                      </c:pt>
                      <c:pt idx="11">
                        <c:v>1.66562675249551</c:v>
                      </c:pt>
                      <c:pt idx="12">
                        <c:v>1.9453598760988999</c:v>
                      </c:pt>
                      <c:pt idx="13">
                        <c:v>1.57919929718611</c:v>
                      </c:pt>
                      <c:pt idx="14">
                        <c:v>1.8651730790551999</c:v>
                      </c:pt>
                      <c:pt idx="15">
                        <c:v>1.84873789836673</c:v>
                      </c:pt>
                      <c:pt idx="16">
                        <c:v>1.0341134258186699</c:v>
                      </c:pt>
                      <c:pt idx="17">
                        <c:v>1.1998063471112099</c:v>
                      </c:pt>
                      <c:pt idx="18">
                        <c:v>1.6654215412736899</c:v>
                      </c:pt>
                      <c:pt idx="19">
                        <c:v>2.03059582381597</c:v>
                      </c:pt>
                      <c:pt idx="20">
                        <c:v>1.1537324234895701</c:v>
                      </c:pt>
                      <c:pt idx="21">
                        <c:v>0.51418786969297203</c:v>
                      </c:pt>
                      <c:pt idx="22">
                        <c:v>0.51011514990093598</c:v>
                      </c:pt>
                      <c:pt idx="23">
                        <c:v>0.187861744239082</c:v>
                      </c:pt>
                      <c:pt idx="24">
                        <c:v>1.4612782249035E-2</c:v>
                      </c:pt>
                      <c:pt idx="25">
                        <c:v>0.260963518660695</c:v>
                      </c:pt>
                      <c:pt idx="26">
                        <c:v>0.63474284119406899</c:v>
                      </c:pt>
                      <c:pt idx="27">
                        <c:v>0.66544420860503695</c:v>
                      </c:pt>
                      <c:pt idx="28">
                        <c:v>0.57102099024770603</c:v>
                      </c:pt>
                      <c:pt idx="29">
                        <c:v>-0.12093514264569501</c:v>
                      </c:pt>
                      <c:pt idx="30">
                        <c:v>0.259183418250375</c:v>
                      </c:pt>
                      <c:pt idx="31">
                        <c:v>2.0673038793472799E-2</c:v>
                      </c:pt>
                      <c:pt idx="32">
                        <c:v>0.40636507499469698</c:v>
                      </c:pt>
                      <c:pt idx="33">
                        <c:v>0.463636840377046</c:v>
                      </c:pt>
                      <c:pt idx="34">
                        <c:v>0.86148194136523903</c:v>
                      </c:pt>
                      <c:pt idx="35">
                        <c:v>1.1769391405162599</c:v>
                      </c:pt>
                      <c:pt idx="36">
                        <c:v>0.77266390263042195</c:v>
                      </c:pt>
                      <c:pt idx="37">
                        <c:v>0.40753093972298898</c:v>
                      </c:pt>
                      <c:pt idx="38">
                        <c:v>0.82152350721922396</c:v>
                      </c:pt>
                      <c:pt idx="39">
                        <c:v>0.68052500290789497</c:v>
                      </c:pt>
                      <c:pt idx="40">
                        <c:v>0.76124308111418204</c:v>
                      </c:pt>
                      <c:pt idx="41">
                        <c:v>0.743595910761363</c:v>
                      </c:pt>
                      <c:pt idx="42">
                        <c:v>0.61246590843069304</c:v>
                      </c:pt>
                      <c:pt idx="43">
                        <c:v>0.48506469956215398</c:v>
                      </c:pt>
                      <c:pt idx="44">
                        <c:v>0.39794541525384203</c:v>
                      </c:pt>
                    </c:numCache>
                  </c:numRef>
                </c:val>
                <c:smooth val="0"/>
                <c:extLst>
                  <c:ext xmlns:c16="http://schemas.microsoft.com/office/drawing/2014/chart" uri="{C3380CC4-5D6E-409C-BE32-E72D297353CC}">
                    <c16:uniqueId val="{00000002-BB4C-4C8B-A1DD-6E5D864AE88C}"/>
                  </c:ext>
                </c:extLst>
              </c15:ser>
            </c15:filteredLineSeries>
          </c:ext>
        </c:extLst>
      </c:lineChart>
      <c:valAx>
        <c:axId val="772638328"/>
        <c:scaling>
          <c:orientation val="minMax"/>
          <c:max val="80"/>
          <c:min val="50"/>
        </c:scaling>
        <c:delete val="0"/>
        <c:axPos val="r"/>
        <c:majorGridlines>
          <c:spPr>
            <a:ln w="9525" cap="flat" cmpd="sng" algn="ctr">
              <a:solidFill>
                <a:srgbClr val="7F8080"/>
              </a:solidFill>
              <a:prstDash val="dashDot"/>
              <a:round/>
            </a:ln>
            <a:effectLst/>
          </c:spPr>
        </c:majorGridlines>
        <c:numFmt formatCode="#,##0.0" sourceLinked="0"/>
        <c:majorTickMark val="out"/>
        <c:minorTickMark val="none"/>
        <c:tickLblPos val="nextTo"/>
        <c:spPr>
          <a:noFill/>
          <a:ln>
            <a:solidFill>
              <a:srgbClr val="7F8080"/>
            </a:solidFill>
            <a:prstDash val="soli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2595032"/>
        <c:crosses val="max"/>
        <c:crossBetween val="between"/>
        <c:majorUnit val="5"/>
      </c:valAx>
      <c:dateAx>
        <c:axId val="772595032"/>
        <c:scaling>
          <c:orientation val="minMax"/>
        </c:scaling>
        <c:delete val="0"/>
        <c:axPos val="b"/>
        <c:numFmt formatCode="yyyy" sourceLinked="1"/>
        <c:majorTickMark val="out"/>
        <c:minorTickMark val="none"/>
        <c:tickLblPos val="nextTo"/>
        <c:spPr>
          <a:noFill/>
          <a:ln w="3175" cap="flat" cmpd="sng" algn="ctr">
            <a:solidFill>
              <a:srgbClr val="7F8080"/>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2638328"/>
        <c:crosses val="autoZero"/>
        <c:auto val="1"/>
        <c:lblOffset val="100"/>
        <c:baseTimeUnit val="years"/>
      </c:dateAx>
      <c:spPr>
        <a:noFill/>
        <a:ln>
          <a:noFill/>
        </a:ln>
        <a:effectLst/>
        <a:extLst>
          <a:ext uri="{91240B29-F687-4F45-9708-019B960494DF}">
            <a14:hiddenLine xmlns:a14="http://schemas.microsoft.com/office/drawing/2010/main">
              <a:noFill/>
            </a14:hiddenLine>
          </a:ext>
        </a:extLst>
      </c:spPr>
    </c:plotArea>
    <c:legend>
      <c:legendPos val="b"/>
      <c:layout>
        <c:manualLayout>
          <c:xMode val="edge"/>
          <c:yMode val="edge"/>
          <c:x val="0"/>
          <c:y val="0.81043543543543539"/>
          <c:w val="1"/>
          <c:h val="0.121348621348621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6350" cap="flat" cmpd="sng" algn="ctr">
      <a:solidFill>
        <a:srgbClr val="7F8080"/>
      </a:solidFill>
      <a:round/>
    </a:ln>
    <a:effectLst/>
    <a:extLst>
      <a:ext uri="{909E8E84-426E-40DD-AFC4-6F175D3DCCD1}">
        <a14:hiddenFill xmlns:a14="http://schemas.microsoft.com/office/drawing/2010/main">
          <a:solidFill>
            <a:srgbClr val="FFFFFF"/>
          </a:solidFill>
        </a14:hiddenFill>
      </a:ext>
    </a:extLst>
  </c:spPr>
  <c:txPr>
    <a:bodyPr/>
    <a:lstStyle/>
    <a:p>
      <a:pPr>
        <a:defRPr sz="1400"/>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1" u="none" strike="noStrike" kern="1200" spc="0" baseline="0">
                <a:solidFill>
                  <a:schemeClr val="tx2">
                    <a:lumMod val="75000"/>
                  </a:schemeClr>
                </a:solidFill>
                <a:latin typeface="+mn-lt"/>
                <a:ea typeface="+mn-ea"/>
                <a:cs typeface="+mn-cs"/>
              </a:defRPr>
            </a:pPr>
            <a:r>
              <a:rPr lang="en-US" b="1" i="1"/>
              <a:t>Unemployment Rate: Minnesota and United States</a:t>
            </a:r>
          </a:p>
        </c:rich>
      </c:tx>
      <c:overlay val="0"/>
      <c:spPr>
        <a:noFill/>
        <a:ln>
          <a:noFill/>
        </a:ln>
        <a:effectLst/>
      </c:spPr>
      <c:txPr>
        <a:bodyPr rot="0" spcFirstLastPara="1" vertOverflow="ellipsis" vert="horz" wrap="square" anchor="ctr" anchorCtr="1"/>
        <a:lstStyle/>
        <a:p>
          <a:pPr>
            <a:defRPr sz="1680" b="1" i="1" u="none" strike="noStrike" kern="1200" spc="0" baseline="0">
              <a:solidFill>
                <a:schemeClr val="tx2">
                  <a:lumMod val="75000"/>
                </a:schemeClr>
              </a:solidFill>
              <a:latin typeface="+mn-lt"/>
              <a:ea typeface="+mn-ea"/>
              <a:cs typeface="+mn-cs"/>
            </a:defRPr>
          </a:pPr>
          <a:endParaRPr lang="en-US"/>
        </a:p>
      </c:txPr>
    </c:title>
    <c:autoTitleDeleted val="0"/>
    <c:plotArea>
      <c:layout/>
      <c:lineChart>
        <c:grouping val="standard"/>
        <c:varyColors val="0"/>
        <c:ser>
          <c:idx val="0"/>
          <c:order val="0"/>
          <c:tx>
            <c:strRef>
              <c:f>'[Chart 2 in Microsoft PowerPoint]Sheet2'!$I$4</c:f>
              <c:strCache>
                <c:ptCount val="1"/>
                <c:pt idx="0">
                  <c:v>Minnesota </c:v>
                </c:pt>
              </c:strCache>
            </c:strRef>
          </c:tx>
          <c:spPr>
            <a:ln w="38100" cap="rnd">
              <a:solidFill>
                <a:srgbClr val="182752"/>
              </a:solidFill>
              <a:round/>
            </a:ln>
            <a:effectLst/>
          </c:spPr>
          <c:marker>
            <c:symbol val="none"/>
          </c:marker>
          <c:dLbls>
            <c:dLbl>
              <c:idx val="0"/>
              <c:layout>
                <c:manualLayout>
                  <c:x val="-2.7077292935014735E-2"/>
                  <c:y val="3.2907131281963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9E-40F9-9355-504859E33FCC}"/>
                </c:ext>
              </c:extLst>
            </c:dLbl>
            <c:dLbl>
              <c:idx val="3"/>
              <c:layout>
                <c:manualLayout>
                  <c:x val="-2.5652172254224472E-2"/>
                  <c:y val="-3.2907131281963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9E-40F9-9355-504859E33FCC}"/>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9E-40F9-9355-504859E33FCC}"/>
                </c:ext>
              </c:extLst>
            </c:dLbl>
            <c:spPr>
              <a:noFill/>
              <a:ln>
                <a:noFill/>
              </a:ln>
              <a:effectLst/>
            </c:spPr>
            <c:txPr>
              <a:bodyPr rot="0" spcFirstLastPara="1" vertOverflow="ellipsis" vert="horz" wrap="square" anchor="ctr" anchorCtr="1"/>
              <a:lstStyle/>
              <a:p>
                <a:pPr>
                  <a:defRPr sz="1800" b="1"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2 in Microsoft PowerPoint]Sheet2'!$J$3:$O$3</c:f>
              <c:strCache>
                <c:ptCount val="6"/>
                <c:pt idx="0">
                  <c:v>Feb-20</c:v>
                </c:pt>
                <c:pt idx="1">
                  <c:v>Mar-20</c:v>
                </c:pt>
                <c:pt idx="2">
                  <c:v>20-Apr</c:v>
                </c:pt>
                <c:pt idx="3">
                  <c:v>May-20 </c:v>
                </c:pt>
                <c:pt idx="4">
                  <c:v>June-20 </c:v>
                </c:pt>
                <c:pt idx="5">
                  <c:v>July-20 </c:v>
                </c:pt>
              </c:strCache>
            </c:strRef>
          </c:cat>
          <c:val>
            <c:numRef>
              <c:f>'[Chart 2 in Microsoft PowerPoint]Sheet2'!$J$4:$O$4</c:f>
              <c:numCache>
                <c:formatCode>General</c:formatCode>
                <c:ptCount val="6"/>
                <c:pt idx="0">
                  <c:v>3.2</c:v>
                </c:pt>
                <c:pt idx="1">
                  <c:v>2.9</c:v>
                </c:pt>
                <c:pt idx="2">
                  <c:v>8.6999999999999993</c:v>
                </c:pt>
                <c:pt idx="3">
                  <c:v>9.9</c:v>
                </c:pt>
                <c:pt idx="4">
                  <c:v>8.5</c:v>
                </c:pt>
                <c:pt idx="5">
                  <c:v>7.4</c:v>
                </c:pt>
              </c:numCache>
            </c:numRef>
          </c:val>
          <c:smooth val="0"/>
          <c:extLst>
            <c:ext xmlns:c16="http://schemas.microsoft.com/office/drawing/2014/chart" uri="{C3380CC4-5D6E-409C-BE32-E72D297353CC}">
              <c16:uniqueId val="{00000000-509E-40F9-9355-504859E33FCC}"/>
            </c:ext>
          </c:extLst>
        </c:ser>
        <c:ser>
          <c:idx val="1"/>
          <c:order val="1"/>
          <c:tx>
            <c:strRef>
              <c:f>'[Chart 2 in Microsoft PowerPoint]Sheet2'!$I$5</c:f>
              <c:strCache>
                <c:ptCount val="1"/>
                <c:pt idx="0">
                  <c:v>U.S. </c:v>
                </c:pt>
              </c:strCache>
            </c:strRef>
          </c:tx>
          <c:spPr>
            <a:ln w="38100" cap="rnd">
              <a:solidFill>
                <a:srgbClr val="C00000"/>
              </a:solidFill>
              <a:round/>
            </a:ln>
            <a:effectLst/>
          </c:spPr>
          <c:marker>
            <c:symbol val="none"/>
          </c:marker>
          <c:dLbls>
            <c:dLbl>
              <c:idx val="0"/>
              <c:layout>
                <c:manualLayout>
                  <c:x val="-2.9927534296595219E-2"/>
                  <c:y val="-3.5649392222127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9E-40F9-9355-504859E33FCC}"/>
                </c:ext>
              </c:extLst>
            </c:dLbl>
            <c:dLbl>
              <c:idx val="2"/>
              <c:layout>
                <c:manualLayout>
                  <c:x val="-3.7053137700546517E-2"/>
                  <c:y val="-2.4680348461472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9E-40F9-9355-504859E33FCC}"/>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9E-40F9-9355-504859E33FCC}"/>
                </c:ext>
              </c:extLst>
            </c:dLbl>
            <c:spPr>
              <a:noFill/>
              <a:ln>
                <a:noFill/>
              </a:ln>
              <a:effectLst/>
            </c:spPr>
            <c:txPr>
              <a:bodyPr rot="0" spcFirstLastPara="1" vertOverflow="ellipsis" vert="horz" wrap="square" anchor="ctr" anchorCtr="1"/>
              <a:lstStyle/>
              <a:p>
                <a:pPr>
                  <a:defRPr sz="1800" b="1"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2 in Microsoft PowerPoint]Sheet2'!$J$3:$O$3</c:f>
              <c:strCache>
                <c:ptCount val="6"/>
                <c:pt idx="0">
                  <c:v>Feb-20</c:v>
                </c:pt>
                <c:pt idx="1">
                  <c:v>Mar-20</c:v>
                </c:pt>
                <c:pt idx="2">
                  <c:v>20-Apr</c:v>
                </c:pt>
                <c:pt idx="3">
                  <c:v>May-20 </c:v>
                </c:pt>
                <c:pt idx="4">
                  <c:v>June-20 </c:v>
                </c:pt>
                <c:pt idx="5">
                  <c:v>July-20 </c:v>
                </c:pt>
              </c:strCache>
            </c:strRef>
          </c:cat>
          <c:val>
            <c:numRef>
              <c:f>'[Chart 2 in Microsoft PowerPoint]Sheet2'!$J$5:$O$5</c:f>
              <c:numCache>
                <c:formatCode>General</c:formatCode>
                <c:ptCount val="6"/>
                <c:pt idx="0">
                  <c:v>3.6</c:v>
                </c:pt>
                <c:pt idx="1">
                  <c:v>4.4000000000000004</c:v>
                </c:pt>
                <c:pt idx="2">
                  <c:v>14.7</c:v>
                </c:pt>
                <c:pt idx="3">
                  <c:v>13.3</c:v>
                </c:pt>
                <c:pt idx="4">
                  <c:v>11.1</c:v>
                </c:pt>
                <c:pt idx="5">
                  <c:v>10.199999999999999</c:v>
                </c:pt>
              </c:numCache>
            </c:numRef>
          </c:val>
          <c:smooth val="0"/>
          <c:extLst>
            <c:ext xmlns:c16="http://schemas.microsoft.com/office/drawing/2014/chart" uri="{C3380CC4-5D6E-409C-BE32-E72D297353CC}">
              <c16:uniqueId val="{00000001-509E-40F9-9355-504859E33FCC}"/>
            </c:ext>
          </c:extLst>
        </c:ser>
        <c:dLbls>
          <c:showLegendKey val="0"/>
          <c:showVal val="0"/>
          <c:showCatName val="0"/>
          <c:showSerName val="0"/>
          <c:showPercent val="0"/>
          <c:showBubbleSize val="0"/>
        </c:dLbls>
        <c:smooth val="0"/>
        <c:axId val="345713712"/>
        <c:axId val="345713384"/>
      </c:lineChart>
      <c:catAx>
        <c:axId val="34571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lumMod val="75000"/>
                  </a:schemeClr>
                </a:solidFill>
                <a:latin typeface="+mn-lt"/>
                <a:ea typeface="+mn-ea"/>
                <a:cs typeface="+mn-cs"/>
              </a:defRPr>
            </a:pPr>
            <a:endParaRPr lang="en-US"/>
          </a:p>
        </c:txPr>
        <c:crossAx val="345713384"/>
        <c:crosses val="autoZero"/>
        <c:auto val="1"/>
        <c:lblAlgn val="ctr"/>
        <c:lblOffset val="100"/>
        <c:noMultiLvlLbl val="0"/>
      </c:catAx>
      <c:valAx>
        <c:axId val="345713384"/>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lumMod val="75000"/>
                  </a:schemeClr>
                </a:solidFill>
                <a:latin typeface="+mn-lt"/>
                <a:ea typeface="+mn-ea"/>
                <a:cs typeface="+mn-cs"/>
              </a:defRPr>
            </a:pPr>
            <a:endParaRPr lang="en-US"/>
          </a:p>
        </c:txPr>
        <c:crossAx val="345713712"/>
        <c:crosses val="autoZero"/>
        <c:crossBetween val="between"/>
      </c:valAx>
      <c:spPr>
        <a:noFill/>
        <a:ln>
          <a:noFill/>
        </a:ln>
        <a:effectLst/>
      </c:spPr>
    </c:plotArea>
    <c:legend>
      <c:legendPos val="t"/>
      <c:layout>
        <c:manualLayout>
          <c:xMode val="edge"/>
          <c:yMode val="edge"/>
          <c:x val="0.62290487622434143"/>
          <c:y val="0.11655990922468509"/>
          <c:w val="0.29716122693240193"/>
          <c:h val="6.284981370979321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lumMod val="7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2">
              <a:lumMod val="7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Sheet2!$B$20</c:f>
              <c:strCache>
                <c:ptCount val="1"/>
                <c:pt idx="0">
                  <c:v>Change in consumer confidence</c:v>
                </c:pt>
              </c:strCache>
            </c:strRef>
          </c:tx>
          <c:spPr>
            <a:ln w="57150" cap="rnd">
              <a:solidFill>
                <a:schemeClr val="tx2">
                  <a:lumMod val="75000"/>
                </a:schemeClr>
              </a:solidFill>
              <a:round/>
            </a:ln>
            <a:effectLst/>
          </c:spPr>
          <c:marker>
            <c:symbol val="none"/>
          </c:marker>
          <c:cat>
            <c:numRef>
              <c:f>Sheet2!$A$21:$A$32</c:f>
              <c:numCache>
                <c:formatCode>d\-mmm</c:formatCode>
                <c:ptCount val="12"/>
                <c:pt idx="0">
                  <c:v>43876</c:v>
                </c:pt>
                <c:pt idx="1">
                  <c:v>43891</c:v>
                </c:pt>
                <c:pt idx="2">
                  <c:v>43905</c:v>
                </c:pt>
                <c:pt idx="3">
                  <c:v>43922</c:v>
                </c:pt>
                <c:pt idx="4">
                  <c:v>43936</c:v>
                </c:pt>
                <c:pt idx="5">
                  <c:v>43952</c:v>
                </c:pt>
                <c:pt idx="6">
                  <c:v>43966</c:v>
                </c:pt>
                <c:pt idx="7">
                  <c:v>43983</c:v>
                </c:pt>
                <c:pt idx="8">
                  <c:v>43997</c:v>
                </c:pt>
                <c:pt idx="9">
                  <c:v>44013</c:v>
                </c:pt>
                <c:pt idx="10">
                  <c:v>44027</c:v>
                </c:pt>
                <c:pt idx="11">
                  <c:v>44044</c:v>
                </c:pt>
              </c:numCache>
            </c:numRef>
          </c:cat>
          <c:val>
            <c:numRef>
              <c:f>Sheet2!$B$21:$B$32</c:f>
              <c:numCache>
                <c:formatCode>General</c:formatCode>
                <c:ptCount val="12"/>
                <c:pt idx="0">
                  <c:v>0</c:v>
                </c:pt>
                <c:pt idx="1">
                  <c:v>-1.2999999999999972</c:v>
                </c:pt>
                <c:pt idx="2">
                  <c:v>-5.2000000000000028</c:v>
                </c:pt>
                <c:pt idx="3">
                  <c:v>-24.299999999999997</c:v>
                </c:pt>
                <c:pt idx="4">
                  <c:v>-38.200000000000003</c:v>
                </c:pt>
                <c:pt idx="5">
                  <c:v>-37.799999999999997</c:v>
                </c:pt>
                <c:pt idx="6">
                  <c:v>-38.399999999999991</c:v>
                </c:pt>
                <c:pt idx="7">
                  <c:v>-38.599999999999994</c:v>
                </c:pt>
                <c:pt idx="8">
                  <c:v>-32.399999999999991</c:v>
                </c:pt>
                <c:pt idx="9">
                  <c:v>-27.200000000000003</c:v>
                </c:pt>
                <c:pt idx="10">
                  <c:v>-26.299999999999997</c:v>
                </c:pt>
                <c:pt idx="11">
                  <c:v>-29.700000000000003</c:v>
                </c:pt>
              </c:numCache>
            </c:numRef>
          </c:val>
          <c:smooth val="0"/>
          <c:extLst>
            <c:ext xmlns:c16="http://schemas.microsoft.com/office/drawing/2014/chart" uri="{C3380CC4-5D6E-409C-BE32-E72D297353CC}">
              <c16:uniqueId val="{00000000-5974-43BE-8A78-95036435A6DC}"/>
            </c:ext>
          </c:extLst>
        </c:ser>
        <c:ser>
          <c:idx val="1"/>
          <c:order val="1"/>
          <c:tx>
            <c:strRef>
              <c:f>Sheet2!$C$20</c:f>
              <c:strCache>
                <c:ptCount val="1"/>
                <c:pt idx="0">
                  <c:v>Change in hourly work levels</c:v>
                </c:pt>
              </c:strCache>
            </c:strRef>
          </c:tx>
          <c:spPr>
            <a:ln w="57150" cap="rnd">
              <a:solidFill>
                <a:srgbClr val="C00000"/>
              </a:solidFill>
              <a:round/>
            </a:ln>
            <a:effectLst/>
          </c:spPr>
          <c:marker>
            <c:symbol val="none"/>
          </c:marker>
          <c:cat>
            <c:numRef>
              <c:f>Sheet2!$A$21:$A$32</c:f>
              <c:numCache>
                <c:formatCode>d\-mmm</c:formatCode>
                <c:ptCount val="12"/>
                <c:pt idx="0">
                  <c:v>43876</c:v>
                </c:pt>
                <c:pt idx="1">
                  <c:v>43891</c:v>
                </c:pt>
                <c:pt idx="2">
                  <c:v>43905</c:v>
                </c:pt>
                <c:pt idx="3">
                  <c:v>43922</c:v>
                </c:pt>
                <c:pt idx="4">
                  <c:v>43936</c:v>
                </c:pt>
                <c:pt idx="5">
                  <c:v>43952</c:v>
                </c:pt>
                <c:pt idx="6">
                  <c:v>43966</c:v>
                </c:pt>
                <c:pt idx="7">
                  <c:v>43983</c:v>
                </c:pt>
                <c:pt idx="8">
                  <c:v>43997</c:v>
                </c:pt>
                <c:pt idx="9">
                  <c:v>44013</c:v>
                </c:pt>
                <c:pt idx="10">
                  <c:v>44027</c:v>
                </c:pt>
                <c:pt idx="11">
                  <c:v>44044</c:v>
                </c:pt>
              </c:numCache>
            </c:numRef>
          </c:cat>
          <c:val>
            <c:numRef>
              <c:f>Sheet2!$C$21:$C$32</c:f>
              <c:numCache>
                <c:formatCode>General</c:formatCode>
                <c:ptCount val="12"/>
                <c:pt idx="0">
                  <c:v>0</c:v>
                </c:pt>
                <c:pt idx="1">
                  <c:v>2</c:v>
                </c:pt>
                <c:pt idx="2">
                  <c:v>-9</c:v>
                </c:pt>
                <c:pt idx="3">
                  <c:v>-67</c:v>
                </c:pt>
                <c:pt idx="4">
                  <c:v>-66</c:v>
                </c:pt>
                <c:pt idx="5">
                  <c:v>-65</c:v>
                </c:pt>
                <c:pt idx="6">
                  <c:v>-61</c:v>
                </c:pt>
                <c:pt idx="7">
                  <c:v>-58</c:v>
                </c:pt>
                <c:pt idx="8">
                  <c:v>-43</c:v>
                </c:pt>
                <c:pt idx="9">
                  <c:v>-28</c:v>
                </c:pt>
                <c:pt idx="10">
                  <c:v>-32</c:v>
                </c:pt>
                <c:pt idx="11">
                  <c:v>-25</c:v>
                </c:pt>
              </c:numCache>
            </c:numRef>
          </c:val>
          <c:smooth val="0"/>
          <c:extLst>
            <c:ext xmlns:c16="http://schemas.microsoft.com/office/drawing/2014/chart" uri="{C3380CC4-5D6E-409C-BE32-E72D297353CC}">
              <c16:uniqueId val="{00000001-5974-43BE-8A78-95036435A6DC}"/>
            </c:ext>
          </c:extLst>
        </c:ser>
        <c:dLbls>
          <c:showLegendKey val="0"/>
          <c:showVal val="0"/>
          <c:showCatName val="0"/>
          <c:showSerName val="0"/>
          <c:showPercent val="0"/>
          <c:showBubbleSize val="0"/>
        </c:dLbls>
        <c:smooth val="0"/>
        <c:axId val="242394128"/>
        <c:axId val="242393800"/>
      </c:lineChart>
      <c:catAx>
        <c:axId val="242394128"/>
        <c:scaling>
          <c:orientation val="minMax"/>
        </c:scaling>
        <c:delete val="0"/>
        <c:axPos val="b"/>
        <c:numFmt formatCode="d\-mmm"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lumMod val="75000"/>
                  </a:schemeClr>
                </a:solidFill>
                <a:latin typeface="+mn-lt"/>
                <a:ea typeface="+mn-ea"/>
                <a:cs typeface="+mn-cs"/>
              </a:defRPr>
            </a:pPr>
            <a:endParaRPr lang="en-US"/>
          </a:p>
        </c:txPr>
        <c:crossAx val="242393800"/>
        <c:crosses val="autoZero"/>
        <c:auto val="0"/>
        <c:lblAlgn val="ctr"/>
        <c:lblOffset val="100"/>
        <c:noMultiLvlLbl val="0"/>
      </c:catAx>
      <c:valAx>
        <c:axId val="242393800"/>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lumMod val="75000"/>
                  </a:schemeClr>
                </a:solidFill>
                <a:latin typeface="+mn-lt"/>
                <a:ea typeface="+mn-ea"/>
                <a:cs typeface="+mn-cs"/>
              </a:defRPr>
            </a:pPr>
            <a:endParaRPr lang="en-US"/>
          </a:p>
        </c:txPr>
        <c:crossAx val="242394128"/>
        <c:crosses val="autoZero"/>
        <c:crossBetween val="between"/>
      </c:valAx>
      <c:spPr>
        <a:noFill/>
        <a:ln>
          <a:noFill/>
        </a:ln>
        <a:effectLst/>
      </c:spPr>
    </c:plotArea>
    <c:legend>
      <c:legendPos val="t"/>
      <c:layout>
        <c:manualLayout>
          <c:xMode val="edge"/>
          <c:yMode val="edge"/>
          <c:x val="0.27207710635331139"/>
          <c:y val="3.8816518186261473E-2"/>
          <c:w val="0.7279228936466885"/>
          <c:h val="6.111887721345789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lumMod val="7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2">
              <a:lumMod val="75000"/>
            </a:schemeClr>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Sheet2!$B$20</c:f>
              <c:strCache>
                <c:ptCount val="1"/>
                <c:pt idx="0">
                  <c:v>Change in consumer confidence</c:v>
                </c:pt>
              </c:strCache>
            </c:strRef>
          </c:tx>
          <c:spPr>
            <a:ln w="38100" cap="rnd">
              <a:solidFill>
                <a:schemeClr val="tx2">
                  <a:lumMod val="75000"/>
                </a:schemeClr>
              </a:solidFill>
              <a:round/>
            </a:ln>
            <a:effectLst/>
          </c:spPr>
          <c:marker>
            <c:symbol val="none"/>
          </c:marker>
          <c:cat>
            <c:numRef>
              <c:f>Sheet2!$A$21:$A$34</c:f>
              <c:numCache>
                <c:formatCode>d\-mmm</c:formatCode>
                <c:ptCount val="14"/>
                <c:pt idx="0">
                  <c:v>43876</c:v>
                </c:pt>
                <c:pt idx="1">
                  <c:v>43891</c:v>
                </c:pt>
                <c:pt idx="2">
                  <c:v>43905</c:v>
                </c:pt>
                <c:pt idx="3">
                  <c:v>43922</c:v>
                </c:pt>
                <c:pt idx="4">
                  <c:v>43936</c:v>
                </c:pt>
                <c:pt idx="5">
                  <c:v>43952</c:v>
                </c:pt>
                <c:pt idx="6">
                  <c:v>43966</c:v>
                </c:pt>
                <c:pt idx="7">
                  <c:v>43983</c:v>
                </c:pt>
                <c:pt idx="8">
                  <c:v>43997</c:v>
                </c:pt>
                <c:pt idx="9">
                  <c:v>44013</c:v>
                </c:pt>
                <c:pt idx="10">
                  <c:v>44027</c:v>
                </c:pt>
                <c:pt idx="11">
                  <c:v>44044</c:v>
                </c:pt>
                <c:pt idx="12">
                  <c:v>44058</c:v>
                </c:pt>
                <c:pt idx="13">
                  <c:v>44075</c:v>
                </c:pt>
              </c:numCache>
            </c:numRef>
          </c:cat>
          <c:val>
            <c:numRef>
              <c:f>Sheet2!$B$21:$B$34</c:f>
              <c:numCache>
                <c:formatCode>General</c:formatCode>
                <c:ptCount val="14"/>
                <c:pt idx="0">
                  <c:v>0</c:v>
                </c:pt>
                <c:pt idx="1">
                  <c:v>-1.2999999999999972</c:v>
                </c:pt>
                <c:pt idx="2">
                  <c:v>-5.2000000000000028</c:v>
                </c:pt>
                <c:pt idx="3">
                  <c:v>-24.299999999999997</c:v>
                </c:pt>
                <c:pt idx="4">
                  <c:v>-38.200000000000003</c:v>
                </c:pt>
                <c:pt idx="5">
                  <c:v>-37.799999999999997</c:v>
                </c:pt>
                <c:pt idx="6">
                  <c:v>-38.399999999999991</c:v>
                </c:pt>
                <c:pt idx="7">
                  <c:v>-38.599999999999994</c:v>
                </c:pt>
                <c:pt idx="8">
                  <c:v>-32.399999999999991</c:v>
                </c:pt>
                <c:pt idx="9">
                  <c:v>-27.200000000000003</c:v>
                </c:pt>
                <c:pt idx="10">
                  <c:v>-26.299999999999997</c:v>
                </c:pt>
                <c:pt idx="11">
                  <c:v>-29.700000000000003</c:v>
                </c:pt>
              </c:numCache>
            </c:numRef>
          </c:val>
          <c:smooth val="0"/>
          <c:extLst>
            <c:ext xmlns:c16="http://schemas.microsoft.com/office/drawing/2014/chart" uri="{C3380CC4-5D6E-409C-BE32-E72D297353CC}">
              <c16:uniqueId val="{00000000-3A30-404F-9640-BD34CF65C6E2}"/>
            </c:ext>
          </c:extLst>
        </c:ser>
        <c:ser>
          <c:idx val="1"/>
          <c:order val="1"/>
          <c:tx>
            <c:strRef>
              <c:f>Sheet2!$C$20</c:f>
              <c:strCache>
                <c:ptCount val="1"/>
                <c:pt idx="0">
                  <c:v>Change in hourly work levels</c:v>
                </c:pt>
              </c:strCache>
            </c:strRef>
          </c:tx>
          <c:spPr>
            <a:ln w="38100" cap="rnd">
              <a:solidFill>
                <a:srgbClr val="C00000"/>
              </a:solidFill>
              <a:round/>
            </a:ln>
            <a:effectLst/>
          </c:spPr>
          <c:marker>
            <c:symbol val="none"/>
          </c:marker>
          <c:cat>
            <c:numRef>
              <c:f>Sheet2!$A$21:$A$34</c:f>
              <c:numCache>
                <c:formatCode>d\-mmm</c:formatCode>
                <c:ptCount val="14"/>
                <c:pt idx="0">
                  <c:v>43876</c:v>
                </c:pt>
                <c:pt idx="1">
                  <c:v>43891</c:v>
                </c:pt>
                <c:pt idx="2">
                  <c:v>43905</c:v>
                </c:pt>
                <c:pt idx="3">
                  <c:v>43922</c:v>
                </c:pt>
                <c:pt idx="4">
                  <c:v>43936</c:v>
                </c:pt>
                <c:pt idx="5">
                  <c:v>43952</c:v>
                </c:pt>
                <c:pt idx="6">
                  <c:v>43966</c:v>
                </c:pt>
                <c:pt idx="7">
                  <c:v>43983</c:v>
                </c:pt>
                <c:pt idx="8">
                  <c:v>43997</c:v>
                </c:pt>
                <c:pt idx="9">
                  <c:v>44013</c:v>
                </c:pt>
                <c:pt idx="10">
                  <c:v>44027</c:v>
                </c:pt>
                <c:pt idx="11">
                  <c:v>44044</c:v>
                </c:pt>
                <c:pt idx="12">
                  <c:v>44058</c:v>
                </c:pt>
                <c:pt idx="13">
                  <c:v>44075</c:v>
                </c:pt>
              </c:numCache>
            </c:numRef>
          </c:cat>
          <c:val>
            <c:numRef>
              <c:f>Sheet2!$C$21:$C$34</c:f>
              <c:numCache>
                <c:formatCode>General</c:formatCode>
                <c:ptCount val="14"/>
                <c:pt idx="0">
                  <c:v>0</c:v>
                </c:pt>
                <c:pt idx="1">
                  <c:v>2</c:v>
                </c:pt>
                <c:pt idx="2">
                  <c:v>-9</c:v>
                </c:pt>
                <c:pt idx="3">
                  <c:v>-67</c:v>
                </c:pt>
                <c:pt idx="4">
                  <c:v>-66</c:v>
                </c:pt>
                <c:pt idx="5">
                  <c:v>-65</c:v>
                </c:pt>
                <c:pt idx="6">
                  <c:v>-61</c:v>
                </c:pt>
                <c:pt idx="7">
                  <c:v>-58</c:v>
                </c:pt>
                <c:pt idx="8">
                  <c:v>-43</c:v>
                </c:pt>
                <c:pt idx="9">
                  <c:v>-28</c:v>
                </c:pt>
                <c:pt idx="10">
                  <c:v>-32</c:v>
                </c:pt>
                <c:pt idx="11">
                  <c:v>-25</c:v>
                </c:pt>
                <c:pt idx="12">
                  <c:v>-30</c:v>
                </c:pt>
              </c:numCache>
            </c:numRef>
          </c:val>
          <c:smooth val="0"/>
          <c:extLst>
            <c:ext xmlns:c16="http://schemas.microsoft.com/office/drawing/2014/chart" uri="{C3380CC4-5D6E-409C-BE32-E72D297353CC}">
              <c16:uniqueId val="{00000001-3A30-404F-9640-BD34CF65C6E2}"/>
            </c:ext>
          </c:extLst>
        </c:ser>
        <c:ser>
          <c:idx val="2"/>
          <c:order val="2"/>
          <c:tx>
            <c:strRef>
              <c:f>Sheet2!$D$20</c:f>
              <c:strCache>
                <c:ptCount val="1"/>
                <c:pt idx="0">
                  <c:v>Y-Y % change in seated diners</c:v>
                </c:pt>
              </c:strCache>
            </c:strRef>
          </c:tx>
          <c:spPr>
            <a:ln w="38100" cap="rnd">
              <a:solidFill>
                <a:schemeClr val="accent3"/>
              </a:solidFill>
              <a:round/>
            </a:ln>
            <a:effectLst/>
          </c:spPr>
          <c:marker>
            <c:symbol val="none"/>
          </c:marker>
          <c:cat>
            <c:numRef>
              <c:f>Sheet2!$A$21:$A$34</c:f>
              <c:numCache>
                <c:formatCode>d\-mmm</c:formatCode>
                <c:ptCount val="14"/>
                <c:pt idx="0">
                  <c:v>43876</c:v>
                </c:pt>
                <c:pt idx="1">
                  <c:v>43891</c:v>
                </c:pt>
                <c:pt idx="2">
                  <c:v>43905</c:v>
                </c:pt>
                <c:pt idx="3">
                  <c:v>43922</c:v>
                </c:pt>
                <c:pt idx="4">
                  <c:v>43936</c:v>
                </c:pt>
                <c:pt idx="5">
                  <c:v>43952</c:v>
                </c:pt>
                <c:pt idx="6">
                  <c:v>43966</c:v>
                </c:pt>
                <c:pt idx="7">
                  <c:v>43983</c:v>
                </c:pt>
                <c:pt idx="8">
                  <c:v>43997</c:v>
                </c:pt>
                <c:pt idx="9">
                  <c:v>44013</c:v>
                </c:pt>
                <c:pt idx="10">
                  <c:v>44027</c:v>
                </c:pt>
                <c:pt idx="11">
                  <c:v>44044</c:v>
                </c:pt>
                <c:pt idx="12">
                  <c:v>44058</c:v>
                </c:pt>
                <c:pt idx="13">
                  <c:v>44075</c:v>
                </c:pt>
              </c:numCache>
            </c:numRef>
          </c:cat>
          <c:val>
            <c:numRef>
              <c:f>Sheet2!$D$21:$D$34</c:f>
              <c:numCache>
                <c:formatCode>General</c:formatCode>
                <c:ptCount val="14"/>
                <c:pt idx="0">
                  <c:v>-11</c:v>
                </c:pt>
                <c:pt idx="1">
                  <c:v>-1</c:v>
                </c:pt>
                <c:pt idx="2">
                  <c:v>-51</c:v>
                </c:pt>
                <c:pt idx="3">
                  <c:v>-100</c:v>
                </c:pt>
                <c:pt idx="4">
                  <c:v>-100</c:v>
                </c:pt>
                <c:pt idx="5">
                  <c:v>-100</c:v>
                </c:pt>
                <c:pt idx="6">
                  <c:v>-100</c:v>
                </c:pt>
                <c:pt idx="7">
                  <c:v>-75.06</c:v>
                </c:pt>
                <c:pt idx="8">
                  <c:v>-50.32</c:v>
                </c:pt>
                <c:pt idx="9">
                  <c:v>-29.58</c:v>
                </c:pt>
                <c:pt idx="10">
                  <c:v>-47.72</c:v>
                </c:pt>
                <c:pt idx="11">
                  <c:v>-48.91</c:v>
                </c:pt>
                <c:pt idx="12">
                  <c:v>-30.54</c:v>
                </c:pt>
                <c:pt idx="13">
                  <c:v>-11.24</c:v>
                </c:pt>
              </c:numCache>
            </c:numRef>
          </c:val>
          <c:smooth val="0"/>
          <c:extLst>
            <c:ext xmlns:c16="http://schemas.microsoft.com/office/drawing/2014/chart" uri="{C3380CC4-5D6E-409C-BE32-E72D297353CC}">
              <c16:uniqueId val="{00000002-3A30-404F-9640-BD34CF65C6E2}"/>
            </c:ext>
          </c:extLst>
        </c:ser>
        <c:dLbls>
          <c:showLegendKey val="0"/>
          <c:showVal val="0"/>
          <c:showCatName val="0"/>
          <c:showSerName val="0"/>
          <c:showPercent val="0"/>
          <c:showBubbleSize val="0"/>
        </c:dLbls>
        <c:smooth val="0"/>
        <c:axId val="242394128"/>
        <c:axId val="242393800"/>
      </c:lineChart>
      <c:catAx>
        <c:axId val="242394128"/>
        <c:scaling>
          <c:orientation val="minMax"/>
        </c:scaling>
        <c:delete val="0"/>
        <c:axPos val="b"/>
        <c:numFmt formatCode="d\-mmm"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2393800"/>
        <c:crosses val="autoZero"/>
        <c:auto val="0"/>
        <c:lblAlgn val="ctr"/>
        <c:lblOffset val="100"/>
        <c:noMultiLvlLbl val="0"/>
      </c:catAx>
      <c:valAx>
        <c:axId val="242393800"/>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2394128"/>
        <c:crosses val="autoZero"/>
        <c:crossBetween val="between"/>
      </c:valAx>
      <c:spPr>
        <a:noFill/>
        <a:ln>
          <a:noFill/>
        </a:ln>
        <a:effectLst/>
      </c:spPr>
    </c:plotArea>
    <c:legend>
      <c:legendPos val="t"/>
      <c:layout>
        <c:manualLayout>
          <c:xMode val="edge"/>
          <c:yMode val="edge"/>
          <c:x val="2.5020931989197179E-2"/>
          <c:y val="5.3176378425379485E-2"/>
          <c:w val="0.95306262648961604"/>
          <c:h val="5.834580794210209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1" u="none" strike="noStrike" kern="1200" spc="0" baseline="0">
                <a:solidFill>
                  <a:schemeClr val="tx2">
                    <a:lumMod val="75000"/>
                  </a:schemeClr>
                </a:solidFill>
                <a:latin typeface="+mn-lt"/>
                <a:ea typeface="+mn-ea"/>
                <a:cs typeface="+mn-cs"/>
              </a:defRPr>
            </a:pPr>
            <a:r>
              <a:rPr lang="en-US" b="1" i="1"/>
              <a:t>% change in total consumer spending compared to Jan 2020: Minnesota</a:t>
            </a:r>
          </a:p>
        </c:rich>
      </c:tx>
      <c:overlay val="0"/>
      <c:spPr>
        <a:noFill/>
        <a:ln>
          <a:noFill/>
        </a:ln>
        <a:effectLst/>
      </c:spPr>
      <c:txPr>
        <a:bodyPr rot="0" spcFirstLastPara="1" vertOverflow="ellipsis" vert="horz" wrap="square" anchor="ctr" anchorCtr="1"/>
        <a:lstStyle/>
        <a:p>
          <a:pPr>
            <a:defRPr sz="1920" b="1" i="1" u="none" strike="noStrike" kern="1200" spc="0" baseline="0">
              <a:solidFill>
                <a:schemeClr val="tx2">
                  <a:lumMod val="75000"/>
                </a:schemeClr>
              </a:solidFill>
              <a:latin typeface="+mn-lt"/>
              <a:ea typeface="+mn-ea"/>
              <a:cs typeface="+mn-cs"/>
            </a:defRPr>
          </a:pPr>
          <a:endParaRPr lang="en-US"/>
        </a:p>
      </c:txPr>
    </c:title>
    <c:autoTitleDeleted val="0"/>
    <c:plotArea>
      <c:layout/>
      <c:lineChart>
        <c:grouping val="standard"/>
        <c:varyColors val="0"/>
        <c:ser>
          <c:idx val="0"/>
          <c:order val="0"/>
          <c:tx>
            <c:strRef>
              <c:f>Sheet2!$B$62</c:f>
              <c:strCache>
                <c:ptCount val="1"/>
                <c:pt idx="0">
                  <c:v>Change in consumer spending</c:v>
                </c:pt>
              </c:strCache>
            </c:strRef>
          </c:tx>
          <c:spPr>
            <a:ln w="38100" cap="rnd">
              <a:solidFill>
                <a:schemeClr val="tx2">
                  <a:lumMod val="75000"/>
                </a:schemeClr>
              </a:solidFill>
              <a:round/>
            </a:ln>
            <a:effectLst/>
          </c:spPr>
          <c:marker>
            <c:symbol val="none"/>
          </c:marker>
          <c:dLbls>
            <c:dLbl>
              <c:idx val="2"/>
              <c:layout>
                <c:manualLayout>
                  <c:x val="-2.409297052154195E-2"/>
                  <c:y val="-3.9251205979782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B6-4390-B575-6810FE0C0845}"/>
                </c:ext>
              </c:extLst>
            </c:dLbl>
            <c:dLbl>
              <c:idx val="3"/>
              <c:layout>
                <c:manualLayout>
                  <c:x val="-4.2517006802721087E-2"/>
                  <c:y val="4.6610807100991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B6-4390-B575-6810FE0C0845}"/>
                </c:ext>
              </c:extLst>
            </c:dLbl>
            <c:dLbl>
              <c:idx val="8"/>
              <c:layout>
                <c:manualLayout>
                  <c:x val="-4.6768707482993201E-2"/>
                  <c:y val="-3.1891604858573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B6-4390-B575-6810FE0C0845}"/>
                </c:ext>
              </c:extLst>
            </c:dLbl>
            <c:dLbl>
              <c:idx val="11"/>
              <c:layout>
                <c:manualLayout>
                  <c:x val="-3.9682539682539784E-2"/>
                  <c:y val="3.92512059797821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B6-4390-B575-6810FE0C0845}"/>
                </c:ext>
              </c:extLst>
            </c:dLbl>
            <c:dLbl>
              <c:idx val="13"/>
              <c:layout>
                <c:manualLayout>
                  <c:x val="0"/>
                  <c:y val="2.2078803363627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B6-4390-B575-6810FE0C0845}"/>
                </c:ext>
              </c:extLst>
            </c:dLbl>
            <c:spPr>
              <a:noFill/>
              <a:ln>
                <a:noFill/>
              </a:ln>
              <a:effectLst/>
            </c:spPr>
            <c:txPr>
              <a:bodyPr rot="0" spcFirstLastPara="1" vertOverflow="ellipsis" vert="horz" wrap="square" anchor="ctr" anchorCtr="1"/>
              <a:lstStyle/>
              <a:p>
                <a:pPr>
                  <a:defRPr sz="1800" b="1" i="0" u="none" strike="noStrike" kern="1200" baseline="0">
                    <a:solidFill>
                      <a:schemeClr val="tx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Sheet2!$A$63:$A$76</c:f>
              <c:numCache>
                <c:formatCode>d\-mmm</c:formatCode>
                <c:ptCount val="14"/>
                <c:pt idx="0">
                  <c:v>43876</c:v>
                </c:pt>
                <c:pt idx="1">
                  <c:v>43891</c:v>
                </c:pt>
                <c:pt idx="2">
                  <c:v>43905</c:v>
                </c:pt>
                <c:pt idx="3">
                  <c:v>43922</c:v>
                </c:pt>
                <c:pt idx="4">
                  <c:v>43936</c:v>
                </c:pt>
                <c:pt idx="5">
                  <c:v>43952</c:v>
                </c:pt>
                <c:pt idx="6">
                  <c:v>43966</c:v>
                </c:pt>
                <c:pt idx="7">
                  <c:v>43983</c:v>
                </c:pt>
                <c:pt idx="8">
                  <c:v>43997</c:v>
                </c:pt>
                <c:pt idx="9">
                  <c:v>44013</c:v>
                </c:pt>
                <c:pt idx="10">
                  <c:v>44027</c:v>
                </c:pt>
                <c:pt idx="11">
                  <c:v>44044</c:v>
                </c:pt>
                <c:pt idx="12">
                  <c:v>44058</c:v>
                </c:pt>
                <c:pt idx="13">
                  <c:v>44066</c:v>
                </c:pt>
              </c:numCache>
            </c:numRef>
          </c:cat>
          <c:val>
            <c:numRef>
              <c:f>Sheet2!$B$63:$B$76</c:f>
              <c:numCache>
                <c:formatCode>General</c:formatCode>
                <c:ptCount val="14"/>
                <c:pt idx="0">
                  <c:v>-1.9</c:v>
                </c:pt>
                <c:pt idx="1">
                  <c:v>0.1</c:v>
                </c:pt>
                <c:pt idx="2">
                  <c:v>0.8</c:v>
                </c:pt>
                <c:pt idx="3">
                  <c:v>-36.9</c:v>
                </c:pt>
                <c:pt idx="4">
                  <c:v>-30.5</c:v>
                </c:pt>
                <c:pt idx="5">
                  <c:v>-20.5</c:v>
                </c:pt>
                <c:pt idx="6">
                  <c:v>-19.7</c:v>
                </c:pt>
                <c:pt idx="7">
                  <c:v>-18.100000000000001</c:v>
                </c:pt>
                <c:pt idx="8">
                  <c:v>-8.5</c:v>
                </c:pt>
                <c:pt idx="9">
                  <c:v>-7.1</c:v>
                </c:pt>
                <c:pt idx="10">
                  <c:v>-5.5</c:v>
                </c:pt>
                <c:pt idx="11">
                  <c:v>-7.9</c:v>
                </c:pt>
                <c:pt idx="12">
                  <c:v>-5.7</c:v>
                </c:pt>
                <c:pt idx="13">
                  <c:v>-3.2</c:v>
                </c:pt>
              </c:numCache>
            </c:numRef>
          </c:val>
          <c:smooth val="0"/>
          <c:extLst>
            <c:ext xmlns:c16="http://schemas.microsoft.com/office/drawing/2014/chart" uri="{C3380CC4-5D6E-409C-BE32-E72D297353CC}">
              <c16:uniqueId val="{00000005-1EB6-4390-B575-6810FE0C0845}"/>
            </c:ext>
          </c:extLst>
        </c:ser>
        <c:dLbls>
          <c:showLegendKey val="0"/>
          <c:showVal val="0"/>
          <c:showCatName val="0"/>
          <c:showSerName val="0"/>
          <c:showPercent val="0"/>
          <c:showBubbleSize val="0"/>
        </c:dLbls>
        <c:smooth val="0"/>
        <c:axId val="619773168"/>
        <c:axId val="619770544"/>
      </c:lineChart>
      <c:catAx>
        <c:axId val="619773168"/>
        <c:scaling>
          <c:orientation val="minMax"/>
        </c:scaling>
        <c:delete val="0"/>
        <c:axPos val="b"/>
        <c:numFmt formatCode="d\-mmm"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lumMod val="75000"/>
                  </a:schemeClr>
                </a:solidFill>
                <a:latin typeface="+mn-lt"/>
                <a:ea typeface="+mn-ea"/>
                <a:cs typeface="+mn-cs"/>
              </a:defRPr>
            </a:pPr>
            <a:endParaRPr lang="en-US"/>
          </a:p>
        </c:txPr>
        <c:crossAx val="619770544"/>
        <c:crosses val="autoZero"/>
        <c:auto val="0"/>
        <c:lblAlgn val="ctr"/>
        <c:lblOffset val="100"/>
        <c:noMultiLvlLbl val="0"/>
      </c:catAx>
      <c:valAx>
        <c:axId val="619770544"/>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lumMod val="75000"/>
                  </a:schemeClr>
                </a:solidFill>
                <a:latin typeface="+mn-lt"/>
                <a:ea typeface="+mn-ea"/>
                <a:cs typeface="+mn-cs"/>
              </a:defRPr>
            </a:pPr>
            <a:endParaRPr lang="en-US"/>
          </a:p>
        </c:txPr>
        <c:crossAx val="61977316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2">
              <a:lumMod val="7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1" u="none" strike="noStrike" kern="1200" spc="0" baseline="0">
                <a:solidFill>
                  <a:schemeClr val="tx1">
                    <a:lumMod val="65000"/>
                    <a:lumOff val="35000"/>
                  </a:schemeClr>
                </a:solidFill>
                <a:latin typeface="+mn-lt"/>
                <a:ea typeface="+mn-ea"/>
                <a:cs typeface="+mn-cs"/>
              </a:defRPr>
            </a:pPr>
            <a:r>
              <a:rPr lang="en-US" b="1" i="1"/>
              <a:t>Unemployment Rate (seaonally adjusted): </a:t>
            </a:r>
            <a:br>
              <a:rPr lang="en-US" b="1" i="1"/>
            </a:br>
            <a:r>
              <a:rPr lang="en-US" b="1" i="1"/>
              <a:t>MN and U.S. 1976-2020</a:t>
            </a:r>
          </a:p>
        </c:rich>
      </c:tx>
      <c:overlay val="0"/>
      <c:spPr>
        <a:noFill/>
        <a:ln>
          <a:noFill/>
        </a:ln>
        <a:effectLst/>
      </c:spPr>
      <c:txPr>
        <a:bodyPr rot="0" spcFirstLastPara="1" vertOverflow="ellipsis" vert="horz" wrap="square" anchor="ctr" anchorCtr="1"/>
        <a:lstStyle/>
        <a:p>
          <a:pPr>
            <a:defRPr sz="168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130519238982181E-2"/>
          <c:y val="0.17131506152096909"/>
          <c:w val="0.81843891215308107"/>
          <c:h val="0.6225897450972443"/>
        </c:manualLayout>
      </c:layout>
      <c:lineChart>
        <c:grouping val="standard"/>
        <c:varyColors val="0"/>
        <c:ser>
          <c:idx val="0"/>
          <c:order val="0"/>
          <c:tx>
            <c:strRef>
              <c:f>'[fredgraph (1).xls]FRED Graph'!$B$11</c:f>
              <c:strCache>
                <c:ptCount val="1"/>
                <c:pt idx="0">
                  <c:v>MN</c:v>
                </c:pt>
              </c:strCache>
            </c:strRef>
          </c:tx>
          <c:spPr>
            <a:ln w="28575" cap="rnd">
              <a:solidFill>
                <a:schemeClr val="accent1">
                  <a:lumMod val="50000"/>
                </a:schemeClr>
              </a:solidFill>
              <a:round/>
            </a:ln>
            <a:effectLst/>
          </c:spPr>
          <c:marker>
            <c:symbol val="none"/>
          </c:marker>
          <c:dLbls>
            <c:dLbl>
              <c:idx val="533"/>
              <c:layout>
                <c:manualLayout>
                  <c:x val="-1.6241053287176795E-16"/>
                  <c:y val="5.3910838689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19-4F25-9710-EBEF2446401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'[fredgraph (1).xls]FRED Graph'!$A$12:$A$545</c:f>
              <c:numCache>
                <c:formatCode>General</c:formatCode>
                <c:ptCount val="534"/>
                <c:pt idx="48">
                  <c:v>1980</c:v>
                </c:pt>
                <c:pt idx="108">
                  <c:v>1985</c:v>
                </c:pt>
                <c:pt idx="168">
                  <c:v>1990</c:v>
                </c:pt>
                <c:pt idx="228">
                  <c:v>1995</c:v>
                </c:pt>
                <c:pt idx="288">
                  <c:v>2000</c:v>
                </c:pt>
                <c:pt idx="348">
                  <c:v>2005</c:v>
                </c:pt>
                <c:pt idx="408">
                  <c:v>2010</c:v>
                </c:pt>
                <c:pt idx="468">
                  <c:v>2015</c:v>
                </c:pt>
                <c:pt idx="528">
                  <c:v>2020</c:v>
                </c:pt>
              </c:numCache>
            </c:numRef>
          </c:cat>
          <c:val>
            <c:numRef>
              <c:f>'[fredgraph (1).xls]FRED Graph'!$B$12:$B$545</c:f>
              <c:numCache>
                <c:formatCode>0.0</c:formatCode>
                <c:ptCount val="534"/>
                <c:pt idx="0">
                  <c:v>6</c:v>
                </c:pt>
                <c:pt idx="1">
                  <c:v>6</c:v>
                </c:pt>
                <c:pt idx="2">
                  <c:v>5.9</c:v>
                </c:pt>
                <c:pt idx="3">
                  <c:v>5.8</c:v>
                </c:pt>
                <c:pt idx="4">
                  <c:v>5.7</c:v>
                </c:pt>
                <c:pt idx="5">
                  <c:v>5.6</c:v>
                </c:pt>
                <c:pt idx="6">
                  <c:v>5.6</c:v>
                </c:pt>
                <c:pt idx="7">
                  <c:v>5.7</c:v>
                </c:pt>
                <c:pt idx="8">
                  <c:v>5.8</c:v>
                </c:pt>
                <c:pt idx="9">
                  <c:v>5.8</c:v>
                </c:pt>
                <c:pt idx="10">
                  <c:v>5.9</c:v>
                </c:pt>
                <c:pt idx="11">
                  <c:v>5.9</c:v>
                </c:pt>
                <c:pt idx="12">
                  <c:v>5.9</c:v>
                </c:pt>
                <c:pt idx="13">
                  <c:v>5.8</c:v>
                </c:pt>
                <c:pt idx="14">
                  <c:v>5.7</c:v>
                </c:pt>
                <c:pt idx="15">
                  <c:v>5.6</c:v>
                </c:pt>
                <c:pt idx="16">
                  <c:v>5.5</c:v>
                </c:pt>
                <c:pt idx="17">
                  <c:v>5.4</c:v>
                </c:pt>
                <c:pt idx="18">
                  <c:v>5.3</c:v>
                </c:pt>
                <c:pt idx="19">
                  <c:v>5.0999999999999996</c:v>
                </c:pt>
                <c:pt idx="20">
                  <c:v>5</c:v>
                </c:pt>
                <c:pt idx="21">
                  <c:v>4.8</c:v>
                </c:pt>
                <c:pt idx="22">
                  <c:v>4.5999999999999996</c:v>
                </c:pt>
                <c:pt idx="23">
                  <c:v>4.4000000000000004</c:v>
                </c:pt>
                <c:pt idx="24">
                  <c:v>4.2</c:v>
                </c:pt>
                <c:pt idx="25">
                  <c:v>4.0999999999999996</c:v>
                </c:pt>
                <c:pt idx="26">
                  <c:v>4</c:v>
                </c:pt>
                <c:pt idx="27">
                  <c:v>3.9</c:v>
                </c:pt>
                <c:pt idx="28">
                  <c:v>3.8</c:v>
                </c:pt>
                <c:pt idx="29">
                  <c:v>3.8</c:v>
                </c:pt>
                <c:pt idx="30">
                  <c:v>3.7</c:v>
                </c:pt>
                <c:pt idx="31">
                  <c:v>3.7</c:v>
                </c:pt>
                <c:pt idx="32">
                  <c:v>3.8</c:v>
                </c:pt>
                <c:pt idx="33">
                  <c:v>3.8</c:v>
                </c:pt>
                <c:pt idx="34">
                  <c:v>3.8</c:v>
                </c:pt>
                <c:pt idx="35">
                  <c:v>3.8</c:v>
                </c:pt>
                <c:pt idx="36">
                  <c:v>3.8</c:v>
                </c:pt>
                <c:pt idx="37">
                  <c:v>3.9</c:v>
                </c:pt>
                <c:pt idx="38">
                  <c:v>3.9</c:v>
                </c:pt>
                <c:pt idx="39">
                  <c:v>4</c:v>
                </c:pt>
                <c:pt idx="40">
                  <c:v>4.0999999999999996</c:v>
                </c:pt>
                <c:pt idx="41">
                  <c:v>4.2</c:v>
                </c:pt>
                <c:pt idx="42">
                  <c:v>4.2</c:v>
                </c:pt>
                <c:pt idx="43">
                  <c:v>4.3</c:v>
                </c:pt>
                <c:pt idx="44">
                  <c:v>4.4000000000000004</c:v>
                </c:pt>
                <c:pt idx="45">
                  <c:v>4.5</c:v>
                </c:pt>
                <c:pt idx="46">
                  <c:v>4.7</c:v>
                </c:pt>
                <c:pt idx="47">
                  <c:v>4.9000000000000004</c:v>
                </c:pt>
                <c:pt idx="48">
                  <c:v>5.0999999999999996</c:v>
                </c:pt>
                <c:pt idx="49">
                  <c:v>5.3</c:v>
                </c:pt>
                <c:pt idx="50">
                  <c:v>5.5</c:v>
                </c:pt>
                <c:pt idx="51">
                  <c:v>5.7</c:v>
                </c:pt>
                <c:pt idx="52">
                  <c:v>5.9</c:v>
                </c:pt>
                <c:pt idx="53">
                  <c:v>6</c:v>
                </c:pt>
                <c:pt idx="54">
                  <c:v>6.1</c:v>
                </c:pt>
                <c:pt idx="55">
                  <c:v>6.1</c:v>
                </c:pt>
                <c:pt idx="56">
                  <c:v>6</c:v>
                </c:pt>
                <c:pt idx="57">
                  <c:v>5.9</c:v>
                </c:pt>
                <c:pt idx="58">
                  <c:v>5.9</c:v>
                </c:pt>
                <c:pt idx="59">
                  <c:v>5.8</c:v>
                </c:pt>
                <c:pt idx="60">
                  <c:v>5.7</c:v>
                </c:pt>
                <c:pt idx="61">
                  <c:v>5.7</c:v>
                </c:pt>
                <c:pt idx="62">
                  <c:v>5.7</c:v>
                </c:pt>
                <c:pt idx="63">
                  <c:v>5.6</c:v>
                </c:pt>
                <c:pt idx="64">
                  <c:v>5.5</c:v>
                </c:pt>
                <c:pt idx="65">
                  <c:v>5.5</c:v>
                </c:pt>
                <c:pt idx="66">
                  <c:v>5.5</c:v>
                </c:pt>
                <c:pt idx="67">
                  <c:v>5.6</c:v>
                </c:pt>
                <c:pt idx="68">
                  <c:v>5.8</c:v>
                </c:pt>
                <c:pt idx="69">
                  <c:v>6</c:v>
                </c:pt>
                <c:pt idx="70">
                  <c:v>6.2</c:v>
                </c:pt>
                <c:pt idx="71">
                  <c:v>6.4</c:v>
                </c:pt>
                <c:pt idx="72">
                  <c:v>6.6</c:v>
                </c:pt>
                <c:pt idx="73">
                  <c:v>6.8</c:v>
                </c:pt>
                <c:pt idx="74">
                  <c:v>7</c:v>
                </c:pt>
                <c:pt idx="75">
                  <c:v>7.3</c:v>
                </c:pt>
                <c:pt idx="76">
                  <c:v>7.6</c:v>
                </c:pt>
                <c:pt idx="77">
                  <c:v>7.9</c:v>
                </c:pt>
                <c:pt idx="78">
                  <c:v>8.1999999999999993</c:v>
                </c:pt>
                <c:pt idx="79">
                  <c:v>8.4</c:v>
                </c:pt>
                <c:pt idx="80">
                  <c:v>8.6</c:v>
                </c:pt>
                <c:pt idx="81">
                  <c:v>8.8000000000000007</c:v>
                </c:pt>
                <c:pt idx="82">
                  <c:v>8.9</c:v>
                </c:pt>
                <c:pt idx="83">
                  <c:v>8.9</c:v>
                </c:pt>
                <c:pt idx="84">
                  <c:v>8.9</c:v>
                </c:pt>
                <c:pt idx="85">
                  <c:v>8.8000000000000007</c:v>
                </c:pt>
                <c:pt idx="86">
                  <c:v>8.6999999999999993</c:v>
                </c:pt>
                <c:pt idx="87">
                  <c:v>8.5</c:v>
                </c:pt>
                <c:pt idx="88">
                  <c:v>8.4</c:v>
                </c:pt>
                <c:pt idx="89">
                  <c:v>8.1</c:v>
                </c:pt>
                <c:pt idx="90">
                  <c:v>7.9</c:v>
                </c:pt>
                <c:pt idx="91">
                  <c:v>7.7</c:v>
                </c:pt>
                <c:pt idx="92">
                  <c:v>7.5</c:v>
                </c:pt>
                <c:pt idx="93">
                  <c:v>7.3</c:v>
                </c:pt>
                <c:pt idx="94">
                  <c:v>7.2</c:v>
                </c:pt>
                <c:pt idx="95">
                  <c:v>7.1</c:v>
                </c:pt>
                <c:pt idx="96">
                  <c:v>6.9</c:v>
                </c:pt>
                <c:pt idx="97">
                  <c:v>6.8</c:v>
                </c:pt>
                <c:pt idx="98">
                  <c:v>6.7</c:v>
                </c:pt>
                <c:pt idx="99">
                  <c:v>6.5</c:v>
                </c:pt>
                <c:pt idx="100">
                  <c:v>6.4</c:v>
                </c:pt>
                <c:pt idx="101">
                  <c:v>6.3</c:v>
                </c:pt>
                <c:pt idx="102">
                  <c:v>6.1</c:v>
                </c:pt>
                <c:pt idx="103">
                  <c:v>6</c:v>
                </c:pt>
                <c:pt idx="104">
                  <c:v>6</c:v>
                </c:pt>
                <c:pt idx="105">
                  <c:v>5.9</c:v>
                </c:pt>
                <c:pt idx="106">
                  <c:v>5.9</c:v>
                </c:pt>
                <c:pt idx="107">
                  <c:v>5.9</c:v>
                </c:pt>
                <c:pt idx="108">
                  <c:v>5.9</c:v>
                </c:pt>
                <c:pt idx="109">
                  <c:v>5.9</c:v>
                </c:pt>
                <c:pt idx="110">
                  <c:v>5.9</c:v>
                </c:pt>
                <c:pt idx="111">
                  <c:v>5.9</c:v>
                </c:pt>
                <c:pt idx="112">
                  <c:v>5.9</c:v>
                </c:pt>
                <c:pt idx="113">
                  <c:v>5.9</c:v>
                </c:pt>
                <c:pt idx="114">
                  <c:v>6</c:v>
                </c:pt>
                <c:pt idx="115">
                  <c:v>6.1</c:v>
                </c:pt>
                <c:pt idx="116">
                  <c:v>6.1</c:v>
                </c:pt>
                <c:pt idx="117">
                  <c:v>6.1</c:v>
                </c:pt>
                <c:pt idx="118">
                  <c:v>6.1</c:v>
                </c:pt>
                <c:pt idx="119">
                  <c:v>6.1</c:v>
                </c:pt>
                <c:pt idx="120">
                  <c:v>6</c:v>
                </c:pt>
                <c:pt idx="121">
                  <c:v>6</c:v>
                </c:pt>
                <c:pt idx="122">
                  <c:v>5.9</c:v>
                </c:pt>
                <c:pt idx="123">
                  <c:v>5.8</c:v>
                </c:pt>
                <c:pt idx="124">
                  <c:v>5.7</c:v>
                </c:pt>
                <c:pt idx="125">
                  <c:v>5.5</c:v>
                </c:pt>
                <c:pt idx="126">
                  <c:v>5.4</c:v>
                </c:pt>
                <c:pt idx="127">
                  <c:v>5.3</c:v>
                </c:pt>
                <c:pt idx="128">
                  <c:v>5.2</c:v>
                </c:pt>
                <c:pt idx="129">
                  <c:v>5.2</c:v>
                </c:pt>
                <c:pt idx="130">
                  <c:v>5.2</c:v>
                </c:pt>
                <c:pt idx="131">
                  <c:v>5.2</c:v>
                </c:pt>
                <c:pt idx="132">
                  <c:v>5.3</c:v>
                </c:pt>
                <c:pt idx="133">
                  <c:v>5.3</c:v>
                </c:pt>
                <c:pt idx="134">
                  <c:v>5.3</c:v>
                </c:pt>
                <c:pt idx="135">
                  <c:v>5.3</c:v>
                </c:pt>
                <c:pt idx="136">
                  <c:v>5.3</c:v>
                </c:pt>
                <c:pt idx="137">
                  <c:v>5.2</c:v>
                </c:pt>
                <c:pt idx="138">
                  <c:v>5.2</c:v>
                </c:pt>
                <c:pt idx="139">
                  <c:v>5.0999999999999996</c:v>
                </c:pt>
                <c:pt idx="140">
                  <c:v>5</c:v>
                </c:pt>
                <c:pt idx="141">
                  <c:v>4.9000000000000004</c:v>
                </c:pt>
                <c:pt idx="142">
                  <c:v>4.7</c:v>
                </c:pt>
                <c:pt idx="143">
                  <c:v>4.5</c:v>
                </c:pt>
                <c:pt idx="144">
                  <c:v>4.4000000000000004</c:v>
                </c:pt>
                <c:pt idx="145">
                  <c:v>4.3</c:v>
                </c:pt>
                <c:pt idx="146">
                  <c:v>4.2</c:v>
                </c:pt>
                <c:pt idx="147">
                  <c:v>4.2</c:v>
                </c:pt>
                <c:pt idx="148">
                  <c:v>4.3</c:v>
                </c:pt>
                <c:pt idx="149">
                  <c:v>4.3</c:v>
                </c:pt>
                <c:pt idx="150">
                  <c:v>4.3</c:v>
                </c:pt>
                <c:pt idx="151">
                  <c:v>4.3</c:v>
                </c:pt>
                <c:pt idx="152">
                  <c:v>4.3</c:v>
                </c:pt>
                <c:pt idx="153">
                  <c:v>4.3</c:v>
                </c:pt>
                <c:pt idx="154">
                  <c:v>4.3</c:v>
                </c:pt>
                <c:pt idx="155">
                  <c:v>4.2</c:v>
                </c:pt>
                <c:pt idx="156">
                  <c:v>4.2</c:v>
                </c:pt>
                <c:pt idx="157">
                  <c:v>4.2</c:v>
                </c:pt>
                <c:pt idx="158">
                  <c:v>4.2</c:v>
                </c:pt>
                <c:pt idx="159">
                  <c:v>4.2</c:v>
                </c:pt>
                <c:pt idx="160">
                  <c:v>4.3</c:v>
                </c:pt>
                <c:pt idx="161">
                  <c:v>4.3</c:v>
                </c:pt>
                <c:pt idx="162">
                  <c:v>4.4000000000000004</c:v>
                </c:pt>
                <c:pt idx="163">
                  <c:v>4.4000000000000004</c:v>
                </c:pt>
                <c:pt idx="164">
                  <c:v>4.4000000000000004</c:v>
                </c:pt>
                <c:pt idx="165">
                  <c:v>4.4000000000000004</c:v>
                </c:pt>
                <c:pt idx="166">
                  <c:v>4.5</c:v>
                </c:pt>
                <c:pt idx="167">
                  <c:v>4.5999999999999996</c:v>
                </c:pt>
                <c:pt idx="168">
                  <c:v>4.5999999999999996</c:v>
                </c:pt>
                <c:pt idx="169">
                  <c:v>4.5999999999999996</c:v>
                </c:pt>
                <c:pt idx="170">
                  <c:v>4.5999999999999996</c:v>
                </c:pt>
                <c:pt idx="171">
                  <c:v>4.5999999999999996</c:v>
                </c:pt>
                <c:pt idx="172">
                  <c:v>4.5999999999999996</c:v>
                </c:pt>
                <c:pt idx="173">
                  <c:v>4.7</c:v>
                </c:pt>
                <c:pt idx="174">
                  <c:v>4.7</c:v>
                </c:pt>
                <c:pt idx="175">
                  <c:v>4.8</c:v>
                </c:pt>
                <c:pt idx="176">
                  <c:v>4.9000000000000004</c:v>
                </c:pt>
                <c:pt idx="177">
                  <c:v>5</c:v>
                </c:pt>
                <c:pt idx="178">
                  <c:v>5.0999999999999996</c:v>
                </c:pt>
                <c:pt idx="179">
                  <c:v>5.0999999999999996</c:v>
                </c:pt>
                <c:pt idx="180">
                  <c:v>5.2</c:v>
                </c:pt>
                <c:pt idx="181">
                  <c:v>5.2</c:v>
                </c:pt>
                <c:pt idx="182">
                  <c:v>5.3</c:v>
                </c:pt>
                <c:pt idx="183">
                  <c:v>5.3</c:v>
                </c:pt>
                <c:pt idx="184">
                  <c:v>5.2</c:v>
                </c:pt>
                <c:pt idx="185">
                  <c:v>5.2</c:v>
                </c:pt>
                <c:pt idx="186">
                  <c:v>5.0999999999999996</c:v>
                </c:pt>
                <c:pt idx="187">
                  <c:v>5.0999999999999996</c:v>
                </c:pt>
                <c:pt idx="188">
                  <c:v>5.0999999999999996</c:v>
                </c:pt>
                <c:pt idx="189">
                  <c:v>5.0999999999999996</c:v>
                </c:pt>
                <c:pt idx="190">
                  <c:v>5.0999999999999996</c:v>
                </c:pt>
                <c:pt idx="191">
                  <c:v>5.0999999999999996</c:v>
                </c:pt>
                <c:pt idx="192">
                  <c:v>5.0999999999999996</c:v>
                </c:pt>
                <c:pt idx="193">
                  <c:v>5.0999999999999996</c:v>
                </c:pt>
                <c:pt idx="194">
                  <c:v>5.0999999999999996</c:v>
                </c:pt>
                <c:pt idx="195">
                  <c:v>5.0999999999999996</c:v>
                </c:pt>
                <c:pt idx="196">
                  <c:v>5.0999999999999996</c:v>
                </c:pt>
                <c:pt idx="197">
                  <c:v>5.2</c:v>
                </c:pt>
                <c:pt idx="198">
                  <c:v>5.2</c:v>
                </c:pt>
                <c:pt idx="199">
                  <c:v>5.2</c:v>
                </c:pt>
                <c:pt idx="200">
                  <c:v>5.0999999999999996</c:v>
                </c:pt>
                <c:pt idx="201">
                  <c:v>5.0999999999999996</c:v>
                </c:pt>
                <c:pt idx="202">
                  <c:v>5.0999999999999996</c:v>
                </c:pt>
                <c:pt idx="203">
                  <c:v>5.0999999999999996</c:v>
                </c:pt>
                <c:pt idx="204">
                  <c:v>5.0999999999999996</c:v>
                </c:pt>
                <c:pt idx="205">
                  <c:v>5.2</c:v>
                </c:pt>
                <c:pt idx="206">
                  <c:v>5.2</c:v>
                </c:pt>
                <c:pt idx="207">
                  <c:v>5.2</c:v>
                </c:pt>
                <c:pt idx="208">
                  <c:v>5.2</c:v>
                </c:pt>
                <c:pt idx="209">
                  <c:v>5.0999999999999996</c:v>
                </c:pt>
                <c:pt idx="210">
                  <c:v>5</c:v>
                </c:pt>
                <c:pt idx="211">
                  <c:v>4.9000000000000004</c:v>
                </c:pt>
                <c:pt idx="212">
                  <c:v>4.8</c:v>
                </c:pt>
                <c:pt idx="213">
                  <c:v>4.7</c:v>
                </c:pt>
                <c:pt idx="214">
                  <c:v>4.7</c:v>
                </c:pt>
                <c:pt idx="215">
                  <c:v>4.5999999999999996</c:v>
                </c:pt>
                <c:pt idx="216">
                  <c:v>4.5999999999999996</c:v>
                </c:pt>
                <c:pt idx="217">
                  <c:v>4.4000000000000004</c:v>
                </c:pt>
                <c:pt idx="218">
                  <c:v>4.3</c:v>
                </c:pt>
                <c:pt idx="219">
                  <c:v>4.0999999999999996</c:v>
                </c:pt>
                <c:pt idx="220">
                  <c:v>4</c:v>
                </c:pt>
                <c:pt idx="221">
                  <c:v>3.9</c:v>
                </c:pt>
                <c:pt idx="222">
                  <c:v>3.9</c:v>
                </c:pt>
                <c:pt idx="223">
                  <c:v>3.9</c:v>
                </c:pt>
                <c:pt idx="224">
                  <c:v>3.9</c:v>
                </c:pt>
                <c:pt idx="225">
                  <c:v>3.9</c:v>
                </c:pt>
                <c:pt idx="226">
                  <c:v>3.9</c:v>
                </c:pt>
                <c:pt idx="227">
                  <c:v>3.9</c:v>
                </c:pt>
                <c:pt idx="228">
                  <c:v>3.8</c:v>
                </c:pt>
                <c:pt idx="229">
                  <c:v>3.8</c:v>
                </c:pt>
                <c:pt idx="230">
                  <c:v>3.8</c:v>
                </c:pt>
                <c:pt idx="231">
                  <c:v>3.8</c:v>
                </c:pt>
                <c:pt idx="232">
                  <c:v>3.7</c:v>
                </c:pt>
                <c:pt idx="233">
                  <c:v>3.7</c:v>
                </c:pt>
                <c:pt idx="234">
                  <c:v>3.7</c:v>
                </c:pt>
                <c:pt idx="235">
                  <c:v>3.6</c:v>
                </c:pt>
                <c:pt idx="236">
                  <c:v>3.6</c:v>
                </c:pt>
                <c:pt idx="237">
                  <c:v>3.7</c:v>
                </c:pt>
                <c:pt idx="238">
                  <c:v>3.7</c:v>
                </c:pt>
                <c:pt idx="239">
                  <c:v>3.8</c:v>
                </c:pt>
                <c:pt idx="240">
                  <c:v>3.9</c:v>
                </c:pt>
                <c:pt idx="241">
                  <c:v>4</c:v>
                </c:pt>
                <c:pt idx="242">
                  <c:v>4</c:v>
                </c:pt>
                <c:pt idx="243">
                  <c:v>4.0999999999999996</c:v>
                </c:pt>
                <c:pt idx="244">
                  <c:v>4.0999999999999996</c:v>
                </c:pt>
                <c:pt idx="245">
                  <c:v>4.0999999999999996</c:v>
                </c:pt>
                <c:pt idx="246">
                  <c:v>4</c:v>
                </c:pt>
                <c:pt idx="247">
                  <c:v>4</c:v>
                </c:pt>
                <c:pt idx="248">
                  <c:v>3.9</c:v>
                </c:pt>
                <c:pt idx="249">
                  <c:v>3.8</c:v>
                </c:pt>
                <c:pt idx="250">
                  <c:v>3.7</c:v>
                </c:pt>
                <c:pt idx="251">
                  <c:v>3.7</c:v>
                </c:pt>
                <c:pt idx="252">
                  <c:v>3.6</c:v>
                </c:pt>
                <c:pt idx="253">
                  <c:v>3.5</c:v>
                </c:pt>
                <c:pt idx="254">
                  <c:v>3.4</c:v>
                </c:pt>
                <c:pt idx="255">
                  <c:v>3.4</c:v>
                </c:pt>
                <c:pt idx="256">
                  <c:v>3.3</c:v>
                </c:pt>
                <c:pt idx="257">
                  <c:v>3.3</c:v>
                </c:pt>
                <c:pt idx="258">
                  <c:v>3.3</c:v>
                </c:pt>
                <c:pt idx="259">
                  <c:v>3.2</c:v>
                </c:pt>
                <c:pt idx="260">
                  <c:v>3.1</c:v>
                </c:pt>
                <c:pt idx="261">
                  <c:v>3.1</c:v>
                </c:pt>
                <c:pt idx="262">
                  <c:v>3</c:v>
                </c:pt>
                <c:pt idx="263">
                  <c:v>2.9</c:v>
                </c:pt>
                <c:pt idx="264">
                  <c:v>2.8</c:v>
                </c:pt>
                <c:pt idx="265">
                  <c:v>2.8</c:v>
                </c:pt>
                <c:pt idx="266">
                  <c:v>2.7</c:v>
                </c:pt>
                <c:pt idx="267">
                  <c:v>2.6</c:v>
                </c:pt>
                <c:pt idx="268">
                  <c:v>2.6</c:v>
                </c:pt>
                <c:pt idx="269">
                  <c:v>2.6</c:v>
                </c:pt>
                <c:pt idx="270">
                  <c:v>2.6</c:v>
                </c:pt>
                <c:pt idx="271">
                  <c:v>2.7</c:v>
                </c:pt>
                <c:pt idx="272">
                  <c:v>2.7</c:v>
                </c:pt>
                <c:pt idx="273">
                  <c:v>2.7</c:v>
                </c:pt>
                <c:pt idx="274">
                  <c:v>2.7</c:v>
                </c:pt>
                <c:pt idx="275">
                  <c:v>2.6</c:v>
                </c:pt>
                <c:pt idx="276">
                  <c:v>2.5</c:v>
                </c:pt>
                <c:pt idx="277">
                  <c:v>2.5</c:v>
                </c:pt>
                <c:pt idx="278">
                  <c:v>2.6</c:v>
                </c:pt>
                <c:pt idx="279">
                  <c:v>2.6</c:v>
                </c:pt>
                <c:pt idx="280">
                  <c:v>2.8</c:v>
                </c:pt>
                <c:pt idx="281">
                  <c:v>2.9</c:v>
                </c:pt>
                <c:pt idx="282">
                  <c:v>2.9</c:v>
                </c:pt>
                <c:pt idx="283">
                  <c:v>2.9</c:v>
                </c:pt>
                <c:pt idx="284">
                  <c:v>2.9</c:v>
                </c:pt>
                <c:pt idx="285">
                  <c:v>2.9</c:v>
                </c:pt>
                <c:pt idx="286">
                  <c:v>2.9</c:v>
                </c:pt>
                <c:pt idx="287">
                  <c:v>2.9</c:v>
                </c:pt>
                <c:pt idx="288">
                  <c:v>3</c:v>
                </c:pt>
                <c:pt idx="289">
                  <c:v>3</c:v>
                </c:pt>
                <c:pt idx="290">
                  <c:v>3</c:v>
                </c:pt>
                <c:pt idx="291">
                  <c:v>3</c:v>
                </c:pt>
                <c:pt idx="292">
                  <c:v>3</c:v>
                </c:pt>
                <c:pt idx="293">
                  <c:v>3</c:v>
                </c:pt>
                <c:pt idx="294">
                  <c:v>3.1</c:v>
                </c:pt>
                <c:pt idx="295">
                  <c:v>3.2</c:v>
                </c:pt>
                <c:pt idx="296">
                  <c:v>3.3</c:v>
                </c:pt>
                <c:pt idx="297">
                  <c:v>3.3</c:v>
                </c:pt>
                <c:pt idx="298">
                  <c:v>3.4</c:v>
                </c:pt>
                <c:pt idx="299">
                  <c:v>3.4</c:v>
                </c:pt>
                <c:pt idx="300">
                  <c:v>3.4</c:v>
                </c:pt>
                <c:pt idx="301">
                  <c:v>3.4</c:v>
                </c:pt>
                <c:pt idx="302">
                  <c:v>3.5</c:v>
                </c:pt>
                <c:pt idx="303">
                  <c:v>3.6</c:v>
                </c:pt>
                <c:pt idx="304">
                  <c:v>3.6</c:v>
                </c:pt>
                <c:pt idx="305">
                  <c:v>3.7</c:v>
                </c:pt>
                <c:pt idx="306">
                  <c:v>3.7</c:v>
                </c:pt>
                <c:pt idx="307">
                  <c:v>3.8</c:v>
                </c:pt>
                <c:pt idx="308">
                  <c:v>3.9</c:v>
                </c:pt>
                <c:pt idx="309">
                  <c:v>4.0999999999999996</c:v>
                </c:pt>
                <c:pt idx="310">
                  <c:v>4.2</c:v>
                </c:pt>
                <c:pt idx="311">
                  <c:v>4.4000000000000004</c:v>
                </c:pt>
                <c:pt idx="312">
                  <c:v>4.5</c:v>
                </c:pt>
                <c:pt idx="313">
                  <c:v>4.5999999999999996</c:v>
                </c:pt>
                <c:pt idx="314">
                  <c:v>4.5999999999999996</c:v>
                </c:pt>
                <c:pt idx="315">
                  <c:v>4.5999999999999996</c:v>
                </c:pt>
                <c:pt idx="316">
                  <c:v>4.5999999999999996</c:v>
                </c:pt>
                <c:pt idx="317">
                  <c:v>4.5</c:v>
                </c:pt>
                <c:pt idx="318">
                  <c:v>4.5</c:v>
                </c:pt>
                <c:pt idx="319">
                  <c:v>4.4000000000000004</c:v>
                </c:pt>
                <c:pt idx="320">
                  <c:v>4.4000000000000004</c:v>
                </c:pt>
                <c:pt idx="321">
                  <c:v>4.4000000000000004</c:v>
                </c:pt>
                <c:pt idx="322">
                  <c:v>4.4000000000000004</c:v>
                </c:pt>
                <c:pt idx="323">
                  <c:v>4.4000000000000004</c:v>
                </c:pt>
                <c:pt idx="324">
                  <c:v>4.5</c:v>
                </c:pt>
                <c:pt idx="325">
                  <c:v>4.5999999999999996</c:v>
                </c:pt>
                <c:pt idx="326">
                  <c:v>4.7</c:v>
                </c:pt>
                <c:pt idx="327">
                  <c:v>4.8</c:v>
                </c:pt>
                <c:pt idx="328">
                  <c:v>4.9000000000000004</c:v>
                </c:pt>
                <c:pt idx="329">
                  <c:v>5</c:v>
                </c:pt>
                <c:pt idx="330">
                  <c:v>5</c:v>
                </c:pt>
                <c:pt idx="331">
                  <c:v>5.0999999999999996</c:v>
                </c:pt>
                <c:pt idx="332">
                  <c:v>5.0999999999999996</c:v>
                </c:pt>
                <c:pt idx="333">
                  <c:v>5</c:v>
                </c:pt>
                <c:pt idx="334">
                  <c:v>5</c:v>
                </c:pt>
                <c:pt idx="335">
                  <c:v>4.9000000000000004</c:v>
                </c:pt>
                <c:pt idx="336">
                  <c:v>4.9000000000000004</c:v>
                </c:pt>
                <c:pt idx="337">
                  <c:v>4.8</c:v>
                </c:pt>
                <c:pt idx="338">
                  <c:v>4.8</c:v>
                </c:pt>
                <c:pt idx="339">
                  <c:v>4.8</c:v>
                </c:pt>
                <c:pt idx="340">
                  <c:v>4.8</c:v>
                </c:pt>
                <c:pt idx="341">
                  <c:v>4.8</c:v>
                </c:pt>
                <c:pt idx="342">
                  <c:v>4.7</c:v>
                </c:pt>
                <c:pt idx="343">
                  <c:v>4.7</c:v>
                </c:pt>
                <c:pt idx="344">
                  <c:v>4.5999999999999996</c:v>
                </c:pt>
                <c:pt idx="345">
                  <c:v>4.5</c:v>
                </c:pt>
                <c:pt idx="346">
                  <c:v>4.4000000000000004</c:v>
                </c:pt>
                <c:pt idx="347">
                  <c:v>4.3</c:v>
                </c:pt>
                <c:pt idx="348">
                  <c:v>4.3</c:v>
                </c:pt>
                <c:pt idx="349">
                  <c:v>4.2</c:v>
                </c:pt>
                <c:pt idx="350">
                  <c:v>4.2</c:v>
                </c:pt>
                <c:pt idx="351">
                  <c:v>4.0999999999999996</c:v>
                </c:pt>
                <c:pt idx="352">
                  <c:v>4</c:v>
                </c:pt>
                <c:pt idx="353">
                  <c:v>4</c:v>
                </c:pt>
                <c:pt idx="354">
                  <c:v>3.9</c:v>
                </c:pt>
                <c:pt idx="355">
                  <c:v>3.9</c:v>
                </c:pt>
                <c:pt idx="356">
                  <c:v>4</c:v>
                </c:pt>
                <c:pt idx="357">
                  <c:v>4</c:v>
                </c:pt>
                <c:pt idx="358">
                  <c:v>4.0999999999999996</c:v>
                </c:pt>
                <c:pt idx="359">
                  <c:v>4.0999999999999996</c:v>
                </c:pt>
                <c:pt idx="360">
                  <c:v>4.0999999999999996</c:v>
                </c:pt>
                <c:pt idx="361">
                  <c:v>4</c:v>
                </c:pt>
                <c:pt idx="362">
                  <c:v>4</c:v>
                </c:pt>
                <c:pt idx="363">
                  <c:v>3.9</c:v>
                </c:pt>
                <c:pt idx="364">
                  <c:v>3.8</c:v>
                </c:pt>
                <c:pt idx="365">
                  <c:v>3.8</c:v>
                </c:pt>
                <c:pt idx="366">
                  <c:v>3.8</c:v>
                </c:pt>
                <c:pt idx="367">
                  <c:v>3.9</c:v>
                </c:pt>
                <c:pt idx="368">
                  <c:v>4</c:v>
                </c:pt>
                <c:pt idx="369">
                  <c:v>4.0999999999999996</c:v>
                </c:pt>
                <c:pt idx="370">
                  <c:v>4.2</c:v>
                </c:pt>
                <c:pt idx="371">
                  <c:v>4.3</c:v>
                </c:pt>
                <c:pt idx="372">
                  <c:v>4.3</c:v>
                </c:pt>
                <c:pt idx="373">
                  <c:v>4.4000000000000004</c:v>
                </c:pt>
                <c:pt idx="374">
                  <c:v>4.4000000000000004</c:v>
                </c:pt>
                <c:pt idx="375">
                  <c:v>4.5</c:v>
                </c:pt>
                <c:pt idx="376">
                  <c:v>4.5</c:v>
                </c:pt>
                <c:pt idx="377">
                  <c:v>4.5</c:v>
                </c:pt>
                <c:pt idx="378">
                  <c:v>4.5999999999999996</c:v>
                </c:pt>
                <c:pt idx="379">
                  <c:v>4.5999999999999996</c:v>
                </c:pt>
                <c:pt idx="380">
                  <c:v>4.7</c:v>
                </c:pt>
                <c:pt idx="381">
                  <c:v>4.7</c:v>
                </c:pt>
                <c:pt idx="382">
                  <c:v>4.7</c:v>
                </c:pt>
                <c:pt idx="383">
                  <c:v>4.7</c:v>
                </c:pt>
                <c:pt idx="384">
                  <c:v>4.7</c:v>
                </c:pt>
                <c:pt idx="385">
                  <c:v>4.7</c:v>
                </c:pt>
                <c:pt idx="386">
                  <c:v>4.8</c:v>
                </c:pt>
                <c:pt idx="387">
                  <c:v>4.9000000000000004</c:v>
                </c:pt>
                <c:pt idx="388">
                  <c:v>5.0999999999999996</c:v>
                </c:pt>
                <c:pt idx="389">
                  <c:v>5.3</c:v>
                </c:pt>
                <c:pt idx="390">
                  <c:v>5.4</c:v>
                </c:pt>
                <c:pt idx="391">
                  <c:v>5.6</c:v>
                </c:pt>
                <c:pt idx="392">
                  <c:v>5.8</c:v>
                </c:pt>
                <c:pt idx="393">
                  <c:v>6</c:v>
                </c:pt>
                <c:pt idx="394">
                  <c:v>6.3</c:v>
                </c:pt>
                <c:pt idx="395">
                  <c:v>6.7</c:v>
                </c:pt>
                <c:pt idx="396">
                  <c:v>7</c:v>
                </c:pt>
                <c:pt idx="397">
                  <c:v>7.4</c:v>
                </c:pt>
                <c:pt idx="398">
                  <c:v>7.7</c:v>
                </c:pt>
                <c:pt idx="399">
                  <c:v>7.9</c:v>
                </c:pt>
                <c:pt idx="400">
                  <c:v>8</c:v>
                </c:pt>
                <c:pt idx="401">
                  <c:v>8</c:v>
                </c:pt>
                <c:pt idx="402">
                  <c:v>8</c:v>
                </c:pt>
                <c:pt idx="403">
                  <c:v>8</c:v>
                </c:pt>
                <c:pt idx="404">
                  <c:v>7.9</c:v>
                </c:pt>
                <c:pt idx="405">
                  <c:v>7.8</c:v>
                </c:pt>
                <c:pt idx="406">
                  <c:v>7.8</c:v>
                </c:pt>
                <c:pt idx="407">
                  <c:v>7.7</c:v>
                </c:pt>
                <c:pt idx="408">
                  <c:v>7.7</c:v>
                </c:pt>
                <c:pt idx="409">
                  <c:v>7.7</c:v>
                </c:pt>
                <c:pt idx="410">
                  <c:v>7.6</c:v>
                </c:pt>
                <c:pt idx="411">
                  <c:v>7.5</c:v>
                </c:pt>
                <c:pt idx="412">
                  <c:v>7.4</c:v>
                </c:pt>
                <c:pt idx="413">
                  <c:v>7.3</c:v>
                </c:pt>
                <c:pt idx="414">
                  <c:v>7.3</c:v>
                </c:pt>
                <c:pt idx="415">
                  <c:v>7.3</c:v>
                </c:pt>
                <c:pt idx="416">
                  <c:v>7.3</c:v>
                </c:pt>
                <c:pt idx="417">
                  <c:v>7.3</c:v>
                </c:pt>
                <c:pt idx="418">
                  <c:v>7.2</c:v>
                </c:pt>
                <c:pt idx="419">
                  <c:v>7.1</c:v>
                </c:pt>
                <c:pt idx="420">
                  <c:v>6.9</c:v>
                </c:pt>
                <c:pt idx="421">
                  <c:v>6.8</c:v>
                </c:pt>
                <c:pt idx="422">
                  <c:v>6.7</c:v>
                </c:pt>
                <c:pt idx="423">
                  <c:v>6.7</c:v>
                </c:pt>
                <c:pt idx="424">
                  <c:v>6.7</c:v>
                </c:pt>
                <c:pt idx="425">
                  <c:v>6.7</c:v>
                </c:pt>
                <c:pt idx="426">
                  <c:v>6.6</c:v>
                </c:pt>
                <c:pt idx="427">
                  <c:v>6.5</c:v>
                </c:pt>
                <c:pt idx="428">
                  <c:v>6.3</c:v>
                </c:pt>
                <c:pt idx="429">
                  <c:v>6.1</c:v>
                </c:pt>
                <c:pt idx="430">
                  <c:v>6</c:v>
                </c:pt>
                <c:pt idx="431">
                  <c:v>5.9</c:v>
                </c:pt>
                <c:pt idx="432">
                  <c:v>5.8</c:v>
                </c:pt>
                <c:pt idx="433">
                  <c:v>5.7</c:v>
                </c:pt>
                <c:pt idx="434">
                  <c:v>5.7</c:v>
                </c:pt>
                <c:pt idx="435">
                  <c:v>5.7</c:v>
                </c:pt>
                <c:pt idx="436">
                  <c:v>5.6</c:v>
                </c:pt>
                <c:pt idx="437">
                  <c:v>5.6</c:v>
                </c:pt>
                <c:pt idx="438">
                  <c:v>5.6</c:v>
                </c:pt>
                <c:pt idx="439">
                  <c:v>5.6</c:v>
                </c:pt>
                <c:pt idx="440">
                  <c:v>5.6</c:v>
                </c:pt>
                <c:pt idx="441">
                  <c:v>5.5</c:v>
                </c:pt>
                <c:pt idx="442">
                  <c:v>5.5</c:v>
                </c:pt>
                <c:pt idx="443">
                  <c:v>5.4</c:v>
                </c:pt>
                <c:pt idx="444">
                  <c:v>5.3</c:v>
                </c:pt>
                <c:pt idx="445">
                  <c:v>5.2</c:v>
                </c:pt>
                <c:pt idx="446">
                  <c:v>5.2</c:v>
                </c:pt>
                <c:pt idx="447">
                  <c:v>5.0999999999999996</c:v>
                </c:pt>
                <c:pt idx="448">
                  <c:v>5</c:v>
                </c:pt>
                <c:pt idx="449">
                  <c:v>5</c:v>
                </c:pt>
                <c:pt idx="450">
                  <c:v>4.9000000000000004</c:v>
                </c:pt>
                <c:pt idx="451">
                  <c:v>4.9000000000000004</c:v>
                </c:pt>
                <c:pt idx="452">
                  <c:v>4.8</c:v>
                </c:pt>
                <c:pt idx="453">
                  <c:v>4.7</c:v>
                </c:pt>
                <c:pt idx="454">
                  <c:v>4.7</c:v>
                </c:pt>
                <c:pt idx="455">
                  <c:v>4.7</c:v>
                </c:pt>
                <c:pt idx="456">
                  <c:v>4.5999999999999996</c:v>
                </c:pt>
                <c:pt idx="457">
                  <c:v>4.5999999999999996</c:v>
                </c:pt>
                <c:pt idx="458">
                  <c:v>4.5</c:v>
                </c:pt>
                <c:pt idx="459">
                  <c:v>4.4000000000000004</c:v>
                </c:pt>
                <c:pt idx="460">
                  <c:v>4.3</c:v>
                </c:pt>
                <c:pt idx="461">
                  <c:v>4.0999999999999996</c:v>
                </c:pt>
                <c:pt idx="462">
                  <c:v>4</c:v>
                </c:pt>
                <c:pt idx="463">
                  <c:v>4</c:v>
                </c:pt>
                <c:pt idx="464">
                  <c:v>3.9</c:v>
                </c:pt>
                <c:pt idx="465">
                  <c:v>3.9</c:v>
                </c:pt>
                <c:pt idx="466">
                  <c:v>3.8</c:v>
                </c:pt>
                <c:pt idx="467">
                  <c:v>3.8</c:v>
                </c:pt>
                <c:pt idx="468">
                  <c:v>3.8</c:v>
                </c:pt>
                <c:pt idx="469">
                  <c:v>3.7</c:v>
                </c:pt>
                <c:pt idx="470">
                  <c:v>3.7</c:v>
                </c:pt>
                <c:pt idx="471">
                  <c:v>3.7</c:v>
                </c:pt>
                <c:pt idx="472">
                  <c:v>3.7</c:v>
                </c:pt>
                <c:pt idx="473">
                  <c:v>3.7</c:v>
                </c:pt>
                <c:pt idx="474">
                  <c:v>3.7</c:v>
                </c:pt>
                <c:pt idx="475">
                  <c:v>3.7</c:v>
                </c:pt>
                <c:pt idx="476">
                  <c:v>3.6</c:v>
                </c:pt>
                <c:pt idx="477">
                  <c:v>3.6</c:v>
                </c:pt>
                <c:pt idx="478">
                  <c:v>3.6</c:v>
                </c:pt>
                <c:pt idx="479">
                  <c:v>3.7</c:v>
                </c:pt>
                <c:pt idx="480">
                  <c:v>3.7</c:v>
                </c:pt>
                <c:pt idx="481">
                  <c:v>3.7</c:v>
                </c:pt>
                <c:pt idx="482">
                  <c:v>3.7</c:v>
                </c:pt>
                <c:pt idx="483">
                  <c:v>3.8</c:v>
                </c:pt>
                <c:pt idx="484">
                  <c:v>3.8</c:v>
                </c:pt>
                <c:pt idx="485">
                  <c:v>3.9</c:v>
                </c:pt>
                <c:pt idx="486">
                  <c:v>3.9</c:v>
                </c:pt>
                <c:pt idx="487">
                  <c:v>4</c:v>
                </c:pt>
                <c:pt idx="488">
                  <c:v>4</c:v>
                </c:pt>
                <c:pt idx="489">
                  <c:v>4</c:v>
                </c:pt>
                <c:pt idx="490">
                  <c:v>4</c:v>
                </c:pt>
                <c:pt idx="491">
                  <c:v>3.9</c:v>
                </c:pt>
                <c:pt idx="492">
                  <c:v>3.8</c:v>
                </c:pt>
                <c:pt idx="493">
                  <c:v>3.7</c:v>
                </c:pt>
                <c:pt idx="494">
                  <c:v>3.6</c:v>
                </c:pt>
                <c:pt idx="495">
                  <c:v>3.5</c:v>
                </c:pt>
                <c:pt idx="496">
                  <c:v>3.5</c:v>
                </c:pt>
                <c:pt idx="497">
                  <c:v>3.4</c:v>
                </c:pt>
                <c:pt idx="498">
                  <c:v>3.4</c:v>
                </c:pt>
                <c:pt idx="499">
                  <c:v>3.3</c:v>
                </c:pt>
                <c:pt idx="500">
                  <c:v>3.3</c:v>
                </c:pt>
                <c:pt idx="501">
                  <c:v>3.2</c:v>
                </c:pt>
                <c:pt idx="502">
                  <c:v>3.1</c:v>
                </c:pt>
                <c:pt idx="503">
                  <c:v>3.1</c:v>
                </c:pt>
                <c:pt idx="504">
                  <c:v>3</c:v>
                </c:pt>
                <c:pt idx="505">
                  <c:v>3</c:v>
                </c:pt>
                <c:pt idx="506">
                  <c:v>3</c:v>
                </c:pt>
                <c:pt idx="507">
                  <c:v>3</c:v>
                </c:pt>
                <c:pt idx="508">
                  <c:v>2.9</c:v>
                </c:pt>
                <c:pt idx="509">
                  <c:v>2.9</c:v>
                </c:pt>
                <c:pt idx="510">
                  <c:v>2.8</c:v>
                </c:pt>
                <c:pt idx="511">
                  <c:v>2.8</c:v>
                </c:pt>
                <c:pt idx="512">
                  <c:v>2.9</c:v>
                </c:pt>
                <c:pt idx="513">
                  <c:v>2.9</c:v>
                </c:pt>
                <c:pt idx="514">
                  <c:v>3</c:v>
                </c:pt>
                <c:pt idx="515">
                  <c:v>3.1</c:v>
                </c:pt>
                <c:pt idx="516">
                  <c:v>3.2</c:v>
                </c:pt>
                <c:pt idx="517">
                  <c:v>3.2</c:v>
                </c:pt>
                <c:pt idx="518">
                  <c:v>3.2</c:v>
                </c:pt>
                <c:pt idx="519">
                  <c:v>3.2</c:v>
                </c:pt>
                <c:pt idx="520">
                  <c:v>3.2</c:v>
                </c:pt>
                <c:pt idx="521">
                  <c:v>3.2</c:v>
                </c:pt>
                <c:pt idx="522">
                  <c:v>3.2</c:v>
                </c:pt>
                <c:pt idx="523">
                  <c:v>3.2</c:v>
                </c:pt>
                <c:pt idx="524">
                  <c:v>3.2</c:v>
                </c:pt>
                <c:pt idx="525">
                  <c:v>3.3</c:v>
                </c:pt>
                <c:pt idx="526">
                  <c:v>3.3</c:v>
                </c:pt>
                <c:pt idx="527">
                  <c:v>3.3</c:v>
                </c:pt>
                <c:pt idx="528">
                  <c:v>3.2</c:v>
                </c:pt>
                <c:pt idx="529">
                  <c:v>3.1</c:v>
                </c:pt>
                <c:pt idx="530">
                  <c:v>2.9</c:v>
                </c:pt>
                <c:pt idx="531">
                  <c:v>8.6999999999999993</c:v>
                </c:pt>
                <c:pt idx="532">
                  <c:v>9.9</c:v>
                </c:pt>
                <c:pt idx="533">
                  <c:v>8.6</c:v>
                </c:pt>
              </c:numCache>
            </c:numRef>
          </c:val>
          <c:smooth val="0"/>
          <c:extLst>
            <c:ext xmlns:c16="http://schemas.microsoft.com/office/drawing/2014/chart" uri="{C3380CC4-5D6E-409C-BE32-E72D297353CC}">
              <c16:uniqueId val="{00000000-C819-4F25-9710-EBEF24464016}"/>
            </c:ext>
          </c:extLst>
        </c:ser>
        <c:ser>
          <c:idx val="1"/>
          <c:order val="1"/>
          <c:tx>
            <c:strRef>
              <c:f>'[fredgraph (1).xls]FRED Graph'!$C$11</c:f>
              <c:strCache>
                <c:ptCount val="1"/>
                <c:pt idx="0">
                  <c:v>U.S.</c:v>
                </c:pt>
              </c:strCache>
            </c:strRef>
          </c:tx>
          <c:spPr>
            <a:ln w="28575" cap="rnd">
              <a:solidFill>
                <a:srgbClr val="C00000"/>
              </a:solidFill>
              <a:round/>
            </a:ln>
            <a:effectLst/>
          </c:spPr>
          <c:marker>
            <c:symbol val="none"/>
          </c:marker>
          <c:dLbls>
            <c:dLbl>
              <c:idx val="53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19-4F25-9710-EBEF2446401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'[fredgraph (1).xls]FRED Graph'!$A$12:$A$545</c:f>
              <c:numCache>
                <c:formatCode>General</c:formatCode>
                <c:ptCount val="534"/>
                <c:pt idx="48">
                  <c:v>1980</c:v>
                </c:pt>
                <c:pt idx="108">
                  <c:v>1985</c:v>
                </c:pt>
                <c:pt idx="168">
                  <c:v>1990</c:v>
                </c:pt>
                <c:pt idx="228">
                  <c:v>1995</c:v>
                </c:pt>
                <c:pt idx="288">
                  <c:v>2000</c:v>
                </c:pt>
                <c:pt idx="348">
                  <c:v>2005</c:v>
                </c:pt>
                <c:pt idx="408">
                  <c:v>2010</c:v>
                </c:pt>
                <c:pt idx="468">
                  <c:v>2015</c:v>
                </c:pt>
                <c:pt idx="528">
                  <c:v>2020</c:v>
                </c:pt>
              </c:numCache>
            </c:numRef>
          </c:cat>
          <c:val>
            <c:numRef>
              <c:f>'[fredgraph (1).xls]FRED Graph'!$C$12:$C$545</c:f>
              <c:numCache>
                <c:formatCode>0.0</c:formatCode>
                <c:ptCount val="534"/>
                <c:pt idx="0">
                  <c:v>7.9</c:v>
                </c:pt>
                <c:pt idx="1">
                  <c:v>7.7</c:v>
                </c:pt>
                <c:pt idx="2">
                  <c:v>7.6</c:v>
                </c:pt>
                <c:pt idx="3">
                  <c:v>7.7</c:v>
                </c:pt>
                <c:pt idx="4">
                  <c:v>7.4</c:v>
                </c:pt>
                <c:pt idx="5">
                  <c:v>7.6</c:v>
                </c:pt>
                <c:pt idx="6">
                  <c:v>7.8</c:v>
                </c:pt>
                <c:pt idx="7">
                  <c:v>7.8</c:v>
                </c:pt>
                <c:pt idx="8">
                  <c:v>7.6</c:v>
                </c:pt>
                <c:pt idx="9">
                  <c:v>7.7</c:v>
                </c:pt>
                <c:pt idx="10">
                  <c:v>7.8</c:v>
                </c:pt>
                <c:pt idx="11">
                  <c:v>7.8</c:v>
                </c:pt>
                <c:pt idx="12">
                  <c:v>7.5</c:v>
                </c:pt>
                <c:pt idx="13">
                  <c:v>7.6</c:v>
                </c:pt>
                <c:pt idx="14">
                  <c:v>7.4</c:v>
                </c:pt>
                <c:pt idx="15">
                  <c:v>7.2</c:v>
                </c:pt>
                <c:pt idx="16">
                  <c:v>7</c:v>
                </c:pt>
                <c:pt idx="17">
                  <c:v>7.2</c:v>
                </c:pt>
                <c:pt idx="18">
                  <c:v>6.9</c:v>
                </c:pt>
                <c:pt idx="19">
                  <c:v>7</c:v>
                </c:pt>
                <c:pt idx="20">
                  <c:v>6.8</c:v>
                </c:pt>
                <c:pt idx="21">
                  <c:v>6.8</c:v>
                </c:pt>
                <c:pt idx="22">
                  <c:v>6.8</c:v>
                </c:pt>
                <c:pt idx="23">
                  <c:v>6.4</c:v>
                </c:pt>
                <c:pt idx="24">
                  <c:v>6.4</c:v>
                </c:pt>
                <c:pt idx="25">
                  <c:v>6.3</c:v>
                </c:pt>
                <c:pt idx="26">
                  <c:v>6.3</c:v>
                </c:pt>
                <c:pt idx="27">
                  <c:v>6.1</c:v>
                </c:pt>
                <c:pt idx="28">
                  <c:v>6</c:v>
                </c:pt>
                <c:pt idx="29">
                  <c:v>5.9</c:v>
                </c:pt>
                <c:pt idx="30">
                  <c:v>6.2</c:v>
                </c:pt>
                <c:pt idx="31">
                  <c:v>5.9</c:v>
                </c:pt>
                <c:pt idx="32">
                  <c:v>6</c:v>
                </c:pt>
                <c:pt idx="33">
                  <c:v>5.8</c:v>
                </c:pt>
                <c:pt idx="34">
                  <c:v>5.9</c:v>
                </c:pt>
                <c:pt idx="35">
                  <c:v>6</c:v>
                </c:pt>
                <c:pt idx="36">
                  <c:v>5.9</c:v>
                </c:pt>
                <c:pt idx="37">
                  <c:v>5.9</c:v>
                </c:pt>
                <c:pt idx="38">
                  <c:v>5.8</c:v>
                </c:pt>
                <c:pt idx="39">
                  <c:v>5.8</c:v>
                </c:pt>
                <c:pt idx="40">
                  <c:v>5.6</c:v>
                </c:pt>
                <c:pt idx="41">
                  <c:v>5.7</c:v>
                </c:pt>
                <c:pt idx="42">
                  <c:v>5.7</c:v>
                </c:pt>
                <c:pt idx="43">
                  <c:v>6</c:v>
                </c:pt>
                <c:pt idx="44">
                  <c:v>5.9</c:v>
                </c:pt>
                <c:pt idx="45">
                  <c:v>6</c:v>
                </c:pt>
                <c:pt idx="46">
                  <c:v>5.9</c:v>
                </c:pt>
                <c:pt idx="47">
                  <c:v>6</c:v>
                </c:pt>
                <c:pt idx="48">
                  <c:v>6.3</c:v>
                </c:pt>
                <c:pt idx="49">
                  <c:v>6.3</c:v>
                </c:pt>
                <c:pt idx="50">
                  <c:v>6.3</c:v>
                </c:pt>
                <c:pt idx="51">
                  <c:v>6.9</c:v>
                </c:pt>
                <c:pt idx="52">
                  <c:v>7.5</c:v>
                </c:pt>
                <c:pt idx="53">
                  <c:v>7.6</c:v>
                </c:pt>
                <c:pt idx="54">
                  <c:v>7.8</c:v>
                </c:pt>
                <c:pt idx="55">
                  <c:v>7.7</c:v>
                </c:pt>
                <c:pt idx="56">
                  <c:v>7.5</c:v>
                </c:pt>
                <c:pt idx="57">
                  <c:v>7.5</c:v>
                </c:pt>
                <c:pt idx="58">
                  <c:v>7.5</c:v>
                </c:pt>
                <c:pt idx="59">
                  <c:v>7.2</c:v>
                </c:pt>
                <c:pt idx="60">
                  <c:v>7.5</c:v>
                </c:pt>
                <c:pt idx="61">
                  <c:v>7.4</c:v>
                </c:pt>
                <c:pt idx="62">
                  <c:v>7.4</c:v>
                </c:pt>
                <c:pt idx="63">
                  <c:v>7.2</c:v>
                </c:pt>
                <c:pt idx="64">
                  <c:v>7.5</c:v>
                </c:pt>
                <c:pt idx="65">
                  <c:v>7.5</c:v>
                </c:pt>
                <c:pt idx="66">
                  <c:v>7.2</c:v>
                </c:pt>
                <c:pt idx="67">
                  <c:v>7.4</c:v>
                </c:pt>
                <c:pt idx="68">
                  <c:v>7.6</c:v>
                </c:pt>
                <c:pt idx="69">
                  <c:v>7.9</c:v>
                </c:pt>
                <c:pt idx="70">
                  <c:v>8.3000000000000007</c:v>
                </c:pt>
                <c:pt idx="71">
                  <c:v>8.5</c:v>
                </c:pt>
                <c:pt idx="72">
                  <c:v>8.6</c:v>
                </c:pt>
                <c:pt idx="73">
                  <c:v>8.9</c:v>
                </c:pt>
                <c:pt idx="74">
                  <c:v>9</c:v>
                </c:pt>
                <c:pt idx="75">
                  <c:v>9.3000000000000007</c:v>
                </c:pt>
                <c:pt idx="76">
                  <c:v>9.4</c:v>
                </c:pt>
                <c:pt idx="77">
                  <c:v>9.6</c:v>
                </c:pt>
                <c:pt idx="78">
                  <c:v>9.8000000000000007</c:v>
                </c:pt>
                <c:pt idx="79">
                  <c:v>9.8000000000000007</c:v>
                </c:pt>
                <c:pt idx="80">
                  <c:v>10.1</c:v>
                </c:pt>
                <c:pt idx="81">
                  <c:v>10.4</c:v>
                </c:pt>
                <c:pt idx="82">
                  <c:v>10.8</c:v>
                </c:pt>
                <c:pt idx="83">
                  <c:v>10.8</c:v>
                </c:pt>
                <c:pt idx="84">
                  <c:v>10.4</c:v>
                </c:pt>
                <c:pt idx="85">
                  <c:v>10.4</c:v>
                </c:pt>
                <c:pt idx="86">
                  <c:v>10.3</c:v>
                </c:pt>
                <c:pt idx="87">
                  <c:v>10.199999999999999</c:v>
                </c:pt>
                <c:pt idx="88">
                  <c:v>10.1</c:v>
                </c:pt>
                <c:pt idx="89">
                  <c:v>10.1</c:v>
                </c:pt>
                <c:pt idx="90">
                  <c:v>9.4</c:v>
                </c:pt>
                <c:pt idx="91">
                  <c:v>9.5</c:v>
                </c:pt>
                <c:pt idx="92">
                  <c:v>9.1999999999999993</c:v>
                </c:pt>
                <c:pt idx="93">
                  <c:v>8.8000000000000007</c:v>
                </c:pt>
                <c:pt idx="94">
                  <c:v>8.5</c:v>
                </c:pt>
                <c:pt idx="95">
                  <c:v>8.3000000000000007</c:v>
                </c:pt>
                <c:pt idx="96">
                  <c:v>8</c:v>
                </c:pt>
                <c:pt idx="97">
                  <c:v>7.8</c:v>
                </c:pt>
                <c:pt idx="98">
                  <c:v>7.8</c:v>
                </c:pt>
                <c:pt idx="99">
                  <c:v>7.7</c:v>
                </c:pt>
                <c:pt idx="100">
                  <c:v>7.4</c:v>
                </c:pt>
                <c:pt idx="101">
                  <c:v>7.2</c:v>
                </c:pt>
                <c:pt idx="102">
                  <c:v>7.5</c:v>
                </c:pt>
                <c:pt idx="103">
                  <c:v>7.5</c:v>
                </c:pt>
                <c:pt idx="104">
                  <c:v>7.3</c:v>
                </c:pt>
                <c:pt idx="105">
                  <c:v>7.4</c:v>
                </c:pt>
                <c:pt idx="106">
                  <c:v>7.2</c:v>
                </c:pt>
                <c:pt idx="107">
                  <c:v>7.3</c:v>
                </c:pt>
                <c:pt idx="108">
                  <c:v>7.3</c:v>
                </c:pt>
                <c:pt idx="109">
                  <c:v>7.2</c:v>
                </c:pt>
                <c:pt idx="110">
                  <c:v>7.2</c:v>
                </c:pt>
                <c:pt idx="111">
                  <c:v>7.3</c:v>
                </c:pt>
                <c:pt idx="112">
                  <c:v>7.2</c:v>
                </c:pt>
                <c:pt idx="113">
                  <c:v>7.4</c:v>
                </c:pt>
                <c:pt idx="114">
                  <c:v>7.4</c:v>
                </c:pt>
                <c:pt idx="115">
                  <c:v>7.1</c:v>
                </c:pt>
                <c:pt idx="116">
                  <c:v>7.1</c:v>
                </c:pt>
                <c:pt idx="117">
                  <c:v>7.1</c:v>
                </c:pt>
                <c:pt idx="118">
                  <c:v>7</c:v>
                </c:pt>
                <c:pt idx="119">
                  <c:v>7</c:v>
                </c:pt>
                <c:pt idx="120">
                  <c:v>6.7</c:v>
                </c:pt>
                <c:pt idx="121">
                  <c:v>7.2</c:v>
                </c:pt>
                <c:pt idx="122">
                  <c:v>7.2</c:v>
                </c:pt>
                <c:pt idx="123">
                  <c:v>7.1</c:v>
                </c:pt>
                <c:pt idx="124">
                  <c:v>7.2</c:v>
                </c:pt>
                <c:pt idx="125">
                  <c:v>7.2</c:v>
                </c:pt>
                <c:pt idx="126">
                  <c:v>7</c:v>
                </c:pt>
                <c:pt idx="127">
                  <c:v>6.9</c:v>
                </c:pt>
                <c:pt idx="128">
                  <c:v>7</c:v>
                </c:pt>
                <c:pt idx="129">
                  <c:v>7</c:v>
                </c:pt>
                <c:pt idx="130">
                  <c:v>6.9</c:v>
                </c:pt>
                <c:pt idx="131">
                  <c:v>6.6</c:v>
                </c:pt>
                <c:pt idx="132">
                  <c:v>6.6</c:v>
                </c:pt>
                <c:pt idx="133">
                  <c:v>6.6</c:v>
                </c:pt>
                <c:pt idx="134">
                  <c:v>6.6</c:v>
                </c:pt>
                <c:pt idx="135">
                  <c:v>6.3</c:v>
                </c:pt>
                <c:pt idx="136">
                  <c:v>6.3</c:v>
                </c:pt>
                <c:pt idx="137">
                  <c:v>6.2</c:v>
                </c:pt>
                <c:pt idx="138">
                  <c:v>6.1</c:v>
                </c:pt>
                <c:pt idx="139">
                  <c:v>6</c:v>
                </c:pt>
                <c:pt idx="140">
                  <c:v>5.9</c:v>
                </c:pt>
                <c:pt idx="141">
                  <c:v>6</c:v>
                </c:pt>
                <c:pt idx="142">
                  <c:v>5.8</c:v>
                </c:pt>
                <c:pt idx="143">
                  <c:v>5.7</c:v>
                </c:pt>
                <c:pt idx="144">
                  <c:v>5.7</c:v>
                </c:pt>
                <c:pt idx="145">
                  <c:v>5.7</c:v>
                </c:pt>
                <c:pt idx="146">
                  <c:v>5.7</c:v>
                </c:pt>
                <c:pt idx="147">
                  <c:v>5.4</c:v>
                </c:pt>
                <c:pt idx="148">
                  <c:v>5.6</c:v>
                </c:pt>
                <c:pt idx="149">
                  <c:v>5.4</c:v>
                </c:pt>
                <c:pt idx="150">
                  <c:v>5.4</c:v>
                </c:pt>
                <c:pt idx="151">
                  <c:v>5.6</c:v>
                </c:pt>
                <c:pt idx="152">
                  <c:v>5.4</c:v>
                </c:pt>
                <c:pt idx="153">
                  <c:v>5.4</c:v>
                </c:pt>
                <c:pt idx="154">
                  <c:v>5.3</c:v>
                </c:pt>
                <c:pt idx="155">
                  <c:v>5.3</c:v>
                </c:pt>
                <c:pt idx="156">
                  <c:v>5.4</c:v>
                </c:pt>
                <c:pt idx="157">
                  <c:v>5.2</c:v>
                </c:pt>
                <c:pt idx="158">
                  <c:v>5</c:v>
                </c:pt>
                <c:pt idx="159">
                  <c:v>5.2</c:v>
                </c:pt>
                <c:pt idx="160">
                  <c:v>5.2</c:v>
                </c:pt>
                <c:pt idx="161">
                  <c:v>5.3</c:v>
                </c:pt>
                <c:pt idx="162">
                  <c:v>5.2</c:v>
                </c:pt>
                <c:pt idx="163">
                  <c:v>5.2</c:v>
                </c:pt>
                <c:pt idx="164">
                  <c:v>5.3</c:v>
                </c:pt>
                <c:pt idx="165">
                  <c:v>5.3</c:v>
                </c:pt>
                <c:pt idx="166">
                  <c:v>5.4</c:v>
                </c:pt>
                <c:pt idx="167">
                  <c:v>5.4</c:v>
                </c:pt>
                <c:pt idx="168">
                  <c:v>5.4</c:v>
                </c:pt>
                <c:pt idx="169">
                  <c:v>5.3</c:v>
                </c:pt>
                <c:pt idx="170">
                  <c:v>5.2</c:v>
                </c:pt>
                <c:pt idx="171">
                  <c:v>5.4</c:v>
                </c:pt>
                <c:pt idx="172">
                  <c:v>5.4</c:v>
                </c:pt>
                <c:pt idx="173">
                  <c:v>5.2</c:v>
                </c:pt>
                <c:pt idx="174">
                  <c:v>5.5</c:v>
                </c:pt>
                <c:pt idx="175">
                  <c:v>5.7</c:v>
                </c:pt>
                <c:pt idx="176">
                  <c:v>5.9</c:v>
                </c:pt>
                <c:pt idx="177">
                  <c:v>5.9</c:v>
                </c:pt>
                <c:pt idx="178">
                  <c:v>6.2</c:v>
                </c:pt>
                <c:pt idx="179">
                  <c:v>6.3</c:v>
                </c:pt>
                <c:pt idx="180">
                  <c:v>6.4</c:v>
                </c:pt>
                <c:pt idx="181">
                  <c:v>6.6</c:v>
                </c:pt>
                <c:pt idx="182">
                  <c:v>6.8</c:v>
                </c:pt>
                <c:pt idx="183">
                  <c:v>6.7</c:v>
                </c:pt>
                <c:pt idx="184">
                  <c:v>6.9</c:v>
                </c:pt>
                <c:pt idx="185">
                  <c:v>6.9</c:v>
                </c:pt>
                <c:pt idx="186">
                  <c:v>6.8</c:v>
                </c:pt>
                <c:pt idx="187">
                  <c:v>6.9</c:v>
                </c:pt>
                <c:pt idx="188">
                  <c:v>6.9</c:v>
                </c:pt>
                <c:pt idx="189">
                  <c:v>7</c:v>
                </c:pt>
                <c:pt idx="190">
                  <c:v>7</c:v>
                </c:pt>
                <c:pt idx="191">
                  <c:v>7.3</c:v>
                </c:pt>
                <c:pt idx="192">
                  <c:v>7.3</c:v>
                </c:pt>
                <c:pt idx="193">
                  <c:v>7.4</c:v>
                </c:pt>
                <c:pt idx="194">
                  <c:v>7.4</c:v>
                </c:pt>
                <c:pt idx="195">
                  <c:v>7.4</c:v>
                </c:pt>
                <c:pt idx="196">
                  <c:v>7.6</c:v>
                </c:pt>
                <c:pt idx="197">
                  <c:v>7.8</c:v>
                </c:pt>
                <c:pt idx="198">
                  <c:v>7.7</c:v>
                </c:pt>
                <c:pt idx="199">
                  <c:v>7.6</c:v>
                </c:pt>
                <c:pt idx="200">
                  <c:v>7.6</c:v>
                </c:pt>
                <c:pt idx="201">
                  <c:v>7.3</c:v>
                </c:pt>
                <c:pt idx="202">
                  <c:v>7.4</c:v>
                </c:pt>
                <c:pt idx="203">
                  <c:v>7.4</c:v>
                </c:pt>
                <c:pt idx="204">
                  <c:v>7.3</c:v>
                </c:pt>
                <c:pt idx="205">
                  <c:v>7.1</c:v>
                </c:pt>
                <c:pt idx="206">
                  <c:v>7</c:v>
                </c:pt>
                <c:pt idx="207">
                  <c:v>7.1</c:v>
                </c:pt>
                <c:pt idx="208">
                  <c:v>7.1</c:v>
                </c:pt>
                <c:pt idx="209">
                  <c:v>7</c:v>
                </c:pt>
                <c:pt idx="210">
                  <c:v>6.9</c:v>
                </c:pt>
                <c:pt idx="211">
                  <c:v>6.8</c:v>
                </c:pt>
                <c:pt idx="212">
                  <c:v>6.7</c:v>
                </c:pt>
                <c:pt idx="213">
                  <c:v>6.8</c:v>
                </c:pt>
                <c:pt idx="214">
                  <c:v>6.6</c:v>
                </c:pt>
                <c:pt idx="215">
                  <c:v>6.5</c:v>
                </c:pt>
                <c:pt idx="216">
                  <c:v>6.6</c:v>
                </c:pt>
                <c:pt idx="217">
                  <c:v>6.6</c:v>
                </c:pt>
                <c:pt idx="218">
                  <c:v>6.5</c:v>
                </c:pt>
                <c:pt idx="219">
                  <c:v>6.4</c:v>
                </c:pt>
                <c:pt idx="220">
                  <c:v>6.1</c:v>
                </c:pt>
                <c:pt idx="221">
                  <c:v>6.1</c:v>
                </c:pt>
                <c:pt idx="222">
                  <c:v>6.1</c:v>
                </c:pt>
                <c:pt idx="223">
                  <c:v>6</c:v>
                </c:pt>
                <c:pt idx="224">
                  <c:v>5.9</c:v>
                </c:pt>
                <c:pt idx="225">
                  <c:v>5.8</c:v>
                </c:pt>
                <c:pt idx="226">
                  <c:v>5.6</c:v>
                </c:pt>
                <c:pt idx="227">
                  <c:v>5.5</c:v>
                </c:pt>
                <c:pt idx="228">
                  <c:v>5.6</c:v>
                </c:pt>
                <c:pt idx="229">
                  <c:v>5.4</c:v>
                </c:pt>
                <c:pt idx="230">
                  <c:v>5.4</c:v>
                </c:pt>
                <c:pt idx="231">
                  <c:v>5.8</c:v>
                </c:pt>
                <c:pt idx="232">
                  <c:v>5.6</c:v>
                </c:pt>
                <c:pt idx="233">
                  <c:v>5.6</c:v>
                </c:pt>
                <c:pt idx="234">
                  <c:v>5.7</c:v>
                </c:pt>
                <c:pt idx="235">
                  <c:v>5.7</c:v>
                </c:pt>
                <c:pt idx="236">
                  <c:v>5.6</c:v>
                </c:pt>
                <c:pt idx="237">
                  <c:v>5.5</c:v>
                </c:pt>
                <c:pt idx="238">
                  <c:v>5.6</c:v>
                </c:pt>
                <c:pt idx="239">
                  <c:v>5.6</c:v>
                </c:pt>
                <c:pt idx="240">
                  <c:v>5.6</c:v>
                </c:pt>
                <c:pt idx="241">
                  <c:v>5.5</c:v>
                </c:pt>
                <c:pt idx="242">
                  <c:v>5.5</c:v>
                </c:pt>
                <c:pt idx="243">
                  <c:v>5.6</c:v>
                </c:pt>
                <c:pt idx="244">
                  <c:v>5.6</c:v>
                </c:pt>
                <c:pt idx="245">
                  <c:v>5.3</c:v>
                </c:pt>
                <c:pt idx="246">
                  <c:v>5.5</c:v>
                </c:pt>
                <c:pt idx="247">
                  <c:v>5.0999999999999996</c:v>
                </c:pt>
                <c:pt idx="248">
                  <c:v>5.2</c:v>
                </c:pt>
                <c:pt idx="249">
                  <c:v>5.2</c:v>
                </c:pt>
                <c:pt idx="250">
                  <c:v>5.4</c:v>
                </c:pt>
                <c:pt idx="251">
                  <c:v>5.4</c:v>
                </c:pt>
                <c:pt idx="252">
                  <c:v>5.3</c:v>
                </c:pt>
                <c:pt idx="253">
                  <c:v>5.2</c:v>
                </c:pt>
                <c:pt idx="254">
                  <c:v>5.2</c:v>
                </c:pt>
                <c:pt idx="255">
                  <c:v>5.0999999999999996</c:v>
                </c:pt>
                <c:pt idx="256">
                  <c:v>4.9000000000000004</c:v>
                </c:pt>
                <c:pt idx="257">
                  <c:v>5</c:v>
                </c:pt>
                <c:pt idx="258">
                  <c:v>4.9000000000000004</c:v>
                </c:pt>
                <c:pt idx="259">
                  <c:v>4.8</c:v>
                </c:pt>
                <c:pt idx="260">
                  <c:v>4.9000000000000004</c:v>
                </c:pt>
                <c:pt idx="261">
                  <c:v>4.7</c:v>
                </c:pt>
                <c:pt idx="262">
                  <c:v>4.5999999999999996</c:v>
                </c:pt>
                <c:pt idx="263">
                  <c:v>4.7</c:v>
                </c:pt>
                <c:pt idx="264">
                  <c:v>4.5999999999999996</c:v>
                </c:pt>
                <c:pt idx="265">
                  <c:v>4.5999999999999996</c:v>
                </c:pt>
                <c:pt idx="266">
                  <c:v>4.7</c:v>
                </c:pt>
                <c:pt idx="267">
                  <c:v>4.3</c:v>
                </c:pt>
                <c:pt idx="268">
                  <c:v>4.4000000000000004</c:v>
                </c:pt>
                <c:pt idx="269">
                  <c:v>4.5</c:v>
                </c:pt>
                <c:pt idx="270">
                  <c:v>4.5</c:v>
                </c:pt>
                <c:pt idx="271">
                  <c:v>4.5</c:v>
                </c:pt>
                <c:pt idx="272">
                  <c:v>4.5999999999999996</c:v>
                </c:pt>
                <c:pt idx="273">
                  <c:v>4.5</c:v>
                </c:pt>
                <c:pt idx="274">
                  <c:v>4.4000000000000004</c:v>
                </c:pt>
                <c:pt idx="275">
                  <c:v>4.4000000000000004</c:v>
                </c:pt>
                <c:pt idx="276">
                  <c:v>4.3</c:v>
                </c:pt>
                <c:pt idx="277">
                  <c:v>4.4000000000000004</c:v>
                </c:pt>
                <c:pt idx="278">
                  <c:v>4.2</c:v>
                </c:pt>
                <c:pt idx="279">
                  <c:v>4.3</c:v>
                </c:pt>
                <c:pt idx="280">
                  <c:v>4.2</c:v>
                </c:pt>
                <c:pt idx="281">
                  <c:v>4.3</c:v>
                </c:pt>
                <c:pt idx="282">
                  <c:v>4.3</c:v>
                </c:pt>
                <c:pt idx="283">
                  <c:v>4.2</c:v>
                </c:pt>
                <c:pt idx="284">
                  <c:v>4.2</c:v>
                </c:pt>
                <c:pt idx="285">
                  <c:v>4.0999999999999996</c:v>
                </c:pt>
                <c:pt idx="286">
                  <c:v>4.0999999999999996</c:v>
                </c:pt>
                <c:pt idx="287">
                  <c:v>4</c:v>
                </c:pt>
                <c:pt idx="288">
                  <c:v>4</c:v>
                </c:pt>
                <c:pt idx="289">
                  <c:v>4.0999999999999996</c:v>
                </c:pt>
                <c:pt idx="290">
                  <c:v>4</c:v>
                </c:pt>
                <c:pt idx="291">
                  <c:v>3.8</c:v>
                </c:pt>
                <c:pt idx="292">
                  <c:v>4</c:v>
                </c:pt>
                <c:pt idx="293">
                  <c:v>4</c:v>
                </c:pt>
                <c:pt idx="294">
                  <c:v>4</c:v>
                </c:pt>
                <c:pt idx="295">
                  <c:v>4.0999999999999996</c:v>
                </c:pt>
                <c:pt idx="296">
                  <c:v>3.9</c:v>
                </c:pt>
                <c:pt idx="297">
                  <c:v>3.9</c:v>
                </c:pt>
                <c:pt idx="298">
                  <c:v>3.9</c:v>
                </c:pt>
                <c:pt idx="299">
                  <c:v>3.9</c:v>
                </c:pt>
                <c:pt idx="300">
                  <c:v>4.2</c:v>
                </c:pt>
                <c:pt idx="301">
                  <c:v>4.2</c:v>
                </c:pt>
                <c:pt idx="302">
                  <c:v>4.3</c:v>
                </c:pt>
                <c:pt idx="303">
                  <c:v>4.4000000000000004</c:v>
                </c:pt>
                <c:pt idx="304">
                  <c:v>4.3</c:v>
                </c:pt>
                <c:pt idx="305">
                  <c:v>4.5</c:v>
                </c:pt>
                <c:pt idx="306">
                  <c:v>4.5999999999999996</c:v>
                </c:pt>
                <c:pt idx="307">
                  <c:v>4.9000000000000004</c:v>
                </c:pt>
                <c:pt idx="308">
                  <c:v>5</c:v>
                </c:pt>
                <c:pt idx="309">
                  <c:v>5.3</c:v>
                </c:pt>
                <c:pt idx="310">
                  <c:v>5.5</c:v>
                </c:pt>
                <c:pt idx="311">
                  <c:v>5.7</c:v>
                </c:pt>
                <c:pt idx="312">
                  <c:v>5.7</c:v>
                </c:pt>
                <c:pt idx="313">
                  <c:v>5.7</c:v>
                </c:pt>
                <c:pt idx="314">
                  <c:v>5.7</c:v>
                </c:pt>
                <c:pt idx="315">
                  <c:v>5.9</c:v>
                </c:pt>
                <c:pt idx="316">
                  <c:v>5.8</c:v>
                </c:pt>
                <c:pt idx="317">
                  <c:v>5.8</c:v>
                </c:pt>
                <c:pt idx="318">
                  <c:v>5.8</c:v>
                </c:pt>
                <c:pt idx="319">
                  <c:v>5.7</c:v>
                </c:pt>
                <c:pt idx="320">
                  <c:v>5.7</c:v>
                </c:pt>
                <c:pt idx="321">
                  <c:v>5.7</c:v>
                </c:pt>
                <c:pt idx="322">
                  <c:v>5.9</c:v>
                </c:pt>
                <c:pt idx="323">
                  <c:v>6</c:v>
                </c:pt>
                <c:pt idx="324">
                  <c:v>5.8</c:v>
                </c:pt>
                <c:pt idx="325">
                  <c:v>5.9</c:v>
                </c:pt>
                <c:pt idx="326">
                  <c:v>5.9</c:v>
                </c:pt>
                <c:pt idx="327">
                  <c:v>6</c:v>
                </c:pt>
                <c:pt idx="328">
                  <c:v>6.1</c:v>
                </c:pt>
                <c:pt idx="329">
                  <c:v>6.3</c:v>
                </c:pt>
                <c:pt idx="330">
                  <c:v>6.2</c:v>
                </c:pt>
                <c:pt idx="331">
                  <c:v>6.1</c:v>
                </c:pt>
                <c:pt idx="332">
                  <c:v>6.1</c:v>
                </c:pt>
                <c:pt idx="333">
                  <c:v>6</c:v>
                </c:pt>
                <c:pt idx="334">
                  <c:v>5.8</c:v>
                </c:pt>
                <c:pt idx="335">
                  <c:v>5.7</c:v>
                </c:pt>
                <c:pt idx="336">
                  <c:v>5.7</c:v>
                </c:pt>
                <c:pt idx="337">
                  <c:v>5.6</c:v>
                </c:pt>
                <c:pt idx="338">
                  <c:v>5.8</c:v>
                </c:pt>
                <c:pt idx="339">
                  <c:v>5.6</c:v>
                </c:pt>
                <c:pt idx="340">
                  <c:v>5.6</c:v>
                </c:pt>
                <c:pt idx="341">
                  <c:v>5.6</c:v>
                </c:pt>
                <c:pt idx="342">
                  <c:v>5.5</c:v>
                </c:pt>
                <c:pt idx="343">
                  <c:v>5.4</c:v>
                </c:pt>
                <c:pt idx="344">
                  <c:v>5.4</c:v>
                </c:pt>
                <c:pt idx="345">
                  <c:v>5.5</c:v>
                </c:pt>
                <c:pt idx="346">
                  <c:v>5.4</c:v>
                </c:pt>
                <c:pt idx="347">
                  <c:v>5.4</c:v>
                </c:pt>
                <c:pt idx="348">
                  <c:v>5.3</c:v>
                </c:pt>
                <c:pt idx="349">
                  <c:v>5.4</c:v>
                </c:pt>
                <c:pt idx="350">
                  <c:v>5.2</c:v>
                </c:pt>
                <c:pt idx="351">
                  <c:v>5.2</c:v>
                </c:pt>
                <c:pt idx="352">
                  <c:v>5.0999999999999996</c:v>
                </c:pt>
                <c:pt idx="353">
                  <c:v>5</c:v>
                </c:pt>
                <c:pt idx="354">
                  <c:v>5</c:v>
                </c:pt>
                <c:pt idx="355">
                  <c:v>4.9000000000000004</c:v>
                </c:pt>
                <c:pt idx="356">
                  <c:v>5</c:v>
                </c:pt>
                <c:pt idx="357">
                  <c:v>5</c:v>
                </c:pt>
                <c:pt idx="358">
                  <c:v>5</c:v>
                </c:pt>
                <c:pt idx="359">
                  <c:v>4.9000000000000004</c:v>
                </c:pt>
                <c:pt idx="360">
                  <c:v>4.7</c:v>
                </c:pt>
                <c:pt idx="361">
                  <c:v>4.8</c:v>
                </c:pt>
                <c:pt idx="362">
                  <c:v>4.7</c:v>
                </c:pt>
                <c:pt idx="363">
                  <c:v>4.7</c:v>
                </c:pt>
                <c:pt idx="364">
                  <c:v>4.5999999999999996</c:v>
                </c:pt>
                <c:pt idx="365">
                  <c:v>4.5999999999999996</c:v>
                </c:pt>
                <c:pt idx="366">
                  <c:v>4.7</c:v>
                </c:pt>
                <c:pt idx="367">
                  <c:v>4.7</c:v>
                </c:pt>
                <c:pt idx="368">
                  <c:v>4.5</c:v>
                </c:pt>
                <c:pt idx="369">
                  <c:v>4.4000000000000004</c:v>
                </c:pt>
                <c:pt idx="370">
                  <c:v>4.5</c:v>
                </c:pt>
                <c:pt idx="371">
                  <c:v>4.4000000000000004</c:v>
                </c:pt>
                <c:pt idx="372">
                  <c:v>4.5999999999999996</c:v>
                </c:pt>
                <c:pt idx="373">
                  <c:v>4.5</c:v>
                </c:pt>
                <c:pt idx="374">
                  <c:v>4.4000000000000004</c:v>
                </c:pt>
                <c:pt idx="375">
                  <c:v>4.5</c:v>
                </c:pt>
                <c:pt idx="376">
                  <c:v>4.4000000000000004</c:v>
                </c:pt>
                <c:pt idx="377">
                  <c:v>4.5999999999999996</c:v>
                </c:pt>
                <c:pt idx="378">
                  <c:v>4.7</c:v>
                </c:pt>
                <c:pt idx="379">
                  <c:v>4.5999999999999996</c:v>
                </c:pt>
                <c:pt idx="380">
                  <c:v>4.7</c:v>
                </c:pt>
                <c:pt idx="381">
                  <c:v>4.7</c:v>
                </c:pt>
                <c:pt idx="382">
                  <c:v>4.7</c:v>
                </c:pt>
                <c:pt idx="383">
                  <c:v>5</c:v>
                </c:pt>
                <c:pt idx="384">
                  <c:v>5</c:v>
                </c:pt>
                <c:pt idx="385">
                  <c:v>4.9000000000000004</c:v>
                </c:pt>
                <c:pt idx="386">
                  <c:v>5.0999999999999996</c:v>
                </c:pt>
                <c:pt idx="387">
                  <c:v>5</c:v>
                </c:pt>
                <c:pt idx="388">
                  <c:v>5.4</c:v>
                </c:pt>
                <c:pt idx="389">
                  <c:v>5.6</c:v>
                </c:pt>
                <c:pt idx="390">
                  <c:v>5.8</c:v>
                </c:pt>
                <c:pt idx="391">
                  <c:v>6.1</c:v>
                </c:pt>
                <c:pt idx="392">
                  <c:v>6.1</c:v>
                </c:pt>
                <c:pt idx="393">
                  <c:v>6.5</c:v>
                </c:pt>
                <c:pt idx="394">
                  <c:v>6.8</c:v>
                </c:pt>
                <c:pt idx="395">
                  <c:v>7.3</c:v>
                </c:pt>
                <c:pt idx="396">
                  <c:v>7.8</c:v>
                </c:pt>
                <c:pt idx="397">
                  <c:v>8.3000000000000007</c:v>
                </c:pt>
                <c:pt idx="398">
                  <c:v>8.6999999999999993</c:v>
                </c:pt>
                <c:pt idx="399">
                  <c:v>9</c:v>
                </c:pt>
                <c:pt idx="400">
                  <c:v>9.4</c:v>
                </c:pt>
                <c:pt idx="401">
                  <c:v>9.5</c:v>
                </c:pt>
                <c:pt idx="402">
                  <c:v>9.5</c:v>
                </c:pt>
                <c:pt idx="403">
                  <c:v>9.6</c:v>
                </c:pt>
                <c:pt idx="404">
                  <c:v>9.8000000000000007</c:v>
                </c:pt>
                <c:pt idx="405">
                  <c:v>10</c:v>
                </c:pt>
                <c:pt idx="406">
                  <c:v>9.9</c:v>
                </c:pt>
                <c:pt idx="407">
                  <c:v>9.9</c:v>
                </c:pt>
                <c:pt idx="408">
                  <c:v>9.8000000000000007</c:v>
                </c:pt>
                <c:pt idx="409">
                  <c:v>9.8000000000000007</c:v>
                </c:pt>
                <c:pt idx="410">
                  <c:v>9.9</c:v>
                </c:pt>
                <c:pt idx="411">
                  <c:v>9.9</c:v>
                </c:pt>
                <c:pt idx="412">
                  <c:v>9.6</c:v>
                </c:pt>
                <c:pt idx="413">
                  <c:v>9.4</c:v>
                </c:pt>
                <c:pt idx="414">
                  <c:v>9.4</c:v>
                </c:pt>
                <c:pt idx="415">
                  <c:v>9.5</c:v>
                </c:pt>
                <c:pt idx="416">
                  <c:v>9.5</c:v>
                </c:pt>
                <c:pt idx="417">
                  <c:v>9.4</c:v>
                </c:pt>
                <c:pt idx="418">
                  <c:v>9.8000000000000007</c:v>
                </c:pt>
                <c:pt idx="419">
                  <c:v>9.3000000000000007</c:v>
                </c:pt>
                <c:pt idx="420">
                  <c:v>9.1</c:v>
                </c:pt>
                <c:pt idx="421">
                  <c:v>9</c:v>
                </c:pt>
                <c:pt idx="422">
                  <c:v>9</c:v>
                </c:pt>
                <c:pt idx="423">
                  <c:v>9.1</c:v>
                </c:pt>
                <c:pt idx="424">
                  <c:v>9</c:v>
                </c:pt>
                <c:pt idx="425">
                  <c:v>9.1</c:v>
                </c:pt>
                <c:pt idx="426">
                  <c:v>9</c:v>
                </c:pt>
                <c:pt idx="427">
                  <c:v>9</c:v>
                </c:pt>
                <c:pt idx="428">
                  <c:v>9</c:v>
                </c:pt>
                <c:pt idx="429">
                  <c:v>8.8000000000000007</c:v>
                </c:pt>
                <c:pt idx="430">
                  <c:v>8.6</c:v>
                </c:pt>
                <c:pt idx="431">
                  <c:v>8.5</c:v>
                </c:pt>
                <c:pt idx="432">
                  <c:v>8.3000000000000007</c:v>
                </c:pt>
                <c:pt idx="433">
                  <c:v>8.3000000000000007</c:v>
                </c:pt>
                <c:pt idx="434">
                  <c:v>8.1999999999999993</c:v>
                </c:pt>
                <c:pt idx="435">
                  <c:v>8.1999999999999993</c:v>
                </c:pt>
                <c:pt idx="436">
                  <c:v>8.1999999999999993</c:v>
                </c:pt>
                <c:pt idx="437">
                  <c:v>8.1999999999999993</c:v>
                </c:pt>
                <c:pt idx="438">
                  <c:v>8.1999999999999993</c:v>
                </c:pt>
                <c:pt idx="439">
                  <c:v>8.1</c:v>
                </c:pt>
                <c:pt idx="440">
                  <c:v>7.8</c:v>
                </c:pt>
                <c:pt idx="441">
                  <c:v>7.8</c:v>
                </c:pt>
                <c:pt idx="442">
                  <c:v>7.7</c:v>
                </c:pt>
                <c:pt idx="443">
                  <c:v>7.9</c:v>
                </c:pt>
                <c:pt idx="444">
                  <c:v>8</c:v>
                </c:pt>
                <c:pt idx="445">
                  <c:v>7.7</c:v>
                </c:pt>
                <c:pt idx="446">
                  <c:v>7.5</c:v>
                </c:pt>
                <c:pt idx="447">
                  <c:v>7.6</c:v>
                </c:pt>
                <c:pt idx="448">
                  <c:v>7.5</c:v>
                </c:pt>
                <c:pt idx="449">
                  <c:v>7.5</c:v>
                </c:pt>
                <c:pt idx="450">
                  <c:v>7.3</c:v>
                </c:pt>
                <c:pt idx="451">
                  <c:v>7.2</c:v>
                </c:pt>
                <c:pt idx="452">
                  <c:v>7.2</c:v>
                </c:pt>
                <c:pt idx="453">
                  <c:v>7.2</c:v>
                </c:pt>
                <c:pt idx="454">
                  <c:v>6.9</c:v>
                </c:pt>
                <c:pt idx="455">
                  <c:v>6.7</c:v>
                </c:pt>
                <c:pt idx="456">
                  <c:v>6.6</c:v>
                </c:pt>
                <c:pt idx="457">
                  <c:v>6.7</c:v>
                </c:pt>
                <c:pt idx="458">
                  <c:v>6.7</c:v>
                </c:pt>
                <c:pt idx="459">
                  <c:v>6.2</c:v>
                </c:pt>
                <c:pt idx="460">
                  <c:v>6.3</c:v>
                </c:pt>
                <c:pt idx="461">
                  <c:v>6.1</c:v>
                </c:pt>
                <c:pt idx="462">
                  <c:v>6.2</c:v>
                </c:pt>
                <c:pt idx="463">
                  <c:v>6.1</c:v>
                </c:pt>
                <c:pt idx="464">
                  <c:v>5.9</c:v>
                </c:pt>
                <c:pt idx="465">
                  <c:v>5.7</c:v>
                </c:pt>
                <c:pt idx="466">
                  <c:v>5.8</c:v>
                </c:pt>
                <c:pt idx="467">
                  <c:v>5.6</c:v>
                </c:pt>
                <c:pt idx="468">
                  <c:v>5.7</c:v>
                </c:pt>
                <c:pt idx="469">
                  <c:v>5.5</c:v>
                </c:pt>
                <c:pt idx="470">
                  <c:v>5.4</c:v>
                </c:pt>
                <c:pt idx="471">
                  <c:v>5.4</c:v>
                </c:pt>
                <c:pt idx="472">
                  <c:v>5.6</c:v>
                </c:pt>
                <c:pt idx="473">
                  <c:v>5.3</c:v>
                </c:pt>
                <c:pt idx="474">
                  <c:v>5.2</c:v>
                </c:pt>
                <c:pt idx="475">
                  <c:v>5.0999999999999996</c:v>
                </c:pt>
                <c:pt idx="476">
                  <c:v>5</c:v>
                </c:pt>
                <c:pt idx="477">
                  <c:v>5</c:v>
                </c:pt>
                <c:pt idx="478">
                  <c:v>5.0999999999999996</c:v>
                </c:pt>
                <c:pt idx="479">
                  <c:v>5</c:v>
                </c:pt>
                <c:pt idx="480">
                  <c:v>4.9000000000000004</c:v>
                </c:pt>
                <c:pt idx="481">
                  <c:v>4.9000000000000004</c:v>
                </c:pt>
                <c:pt idx="482">
                  <c:v>5</c:v>
                </c:pt>
                <c:pt idx="483">
                  <c:v>5</c:v>
                </c:pt>
                <c:pt idx="484">
                  <c:v>4.8</c:v>
                </c:pt>
                <c:pt idx="485">
                  <c:v>4.9000000000000004</c:v>
                </c:pt>
                <c:pt idx="486">
                  <c:v>4.8</c:v>
                </c:pt>
                <c:pt idx="487">
                  <c:v>4.9000000000000004</c:v>
                </c:pt>
                <c:pt idx="488">
                  <c:v>5</c:v>
                </c:pt>
                <c:pt idx="489">
                  <c:v>4.9000000000000004</c:v>
                </c:pt>
                <c:pt idx="490">
                  <c:v>4.7</c:v>
                </c:pt>
                <c:pt idx="491">
                  <c:v>4.7</c:v>
                </c:pt>
                <c:pt idx="492">
                  <c:v>4.7</c:v>
                </c:pt>
                <c:pt idx="493">
                  <c:v>4.5999999999999996</c:v>
                </c:pt>
                <c:pt idx="494">
                  <c:v>4.4000000000000004</c:v>
                </c:pt>
                <c:pt idx="495">
                  <c:v>4.4000000000000004</c:v>
                </c:pt>
                <c:pt idx="496">
                  <c:v>4.4000000000000004</c:v>
                </c:pt>
                <c:pt idx="497">
                  <c:v>4.3</c:v>
                </c:pt>
                <c:pt idx="498">
                  <c:v>4.3</c:v>
                </c:pt>
                <c:pt idx="499">
                  <c:v>4.4000000000000004</c:v>
                </c:pt>
                <c:pt idx="500">
                  <c:v>4.2</c:v>
                </c:pt>
                <c:pt idx="501">
                  <c:v>4.0999999999999996</c:v>
                </c:pt>
                <c:pt idx="502">
                  <c:v>4.2</c:v>
                </c:pt>
                <c:pt idx="503">
                  <c:v>4.0999999999999996</c:v>
                </c:pt>
                <c:pt idx="504">
                  <c:v>4.0999999999999996</c:v>
                </c:pt>
                <c:pt idx="505">
                  <c:v>4.0999999999999996</c:v>
                </c:pt>
                <c:pt idx="506">
                  <c:v>4</c:v>
                </c:pt>
                <c:pt idx="507">
                  <c:v>4</c:v>
                </c:pt>
                <c:pt idx="508">
                  <c:v>3.8</c:v>
                </c:pt>
                <c:pt idx="509">
                  <c:v>4</c:v>
                </c:pt>
                <c:pt idx="510">
                  <c:v>3.8</c:v>
                </c:pt>
                <c:pt idx="511">
                  <c:v>3.8</c:v>
                </c:pt>
                <c:pt idx="512">
                  <c:v>3.7</c:v>
                </c:pt>
                <c:pt idx="513">
                  <c:v>3.8</c:v>
                </c:pt>
                <c:pt idx="514">
                  <c:v>3.7</c:v>
                </c:pt>
                <c:pt idx="515">
                  <c:v>3.9</c:v>
                </c:pt>
                <c:pt idx="516">
                  <c:v>4</c:v>
                </c:pt>
                <c:pt idx="517">
                  <c:v>3.8</c:v>
                </c:pt>
                <c:pt idx="518">
                  <c:v>3.8</c:v>
                </c:pt>
                <c:pt idx="519">
                  <c:v>3.6</c:v>
                </c:pt>
                <c:pt idx="520">
                  <c:v>3.6</c:v>
                </c:pt>
                <c:pt idx="521">
                  <c:v>3.7</c:v>
                </c:pt>
                <c:pt idx="522">
                  <c:v>3.7</c:v>
                </c:pt>
                <c:pt idx="523">
                  <c:v>3.7</c:v>
                </c:pt>
                <c:pt idx="524">
                  <c:v>3.5</c:v>
                </c:pt>
                <c:pt idx="525">
                  <c:v>3.6</c:v>
                </c:pt>
                <c:pt idx="526">
                  <c:v>3.5</c:v>
                </c:pt>
                <c:pt idx="527">
                  <c:v>3.5</c:v>
                </c:pt>
                <c:pt idx="528">
                  <c:v>3.6</c:v>
                </c:pt>
                <c:pt idx="529">
                  <c:v>3.5</c:v>
                </c:pt>
                <c:pt idx="530">
                  <c:v>4.4000000000000004</c:v>
                </c:pt>
                <c:pt idx="531">
                  <c:v>14.7</c:v>
                </c:pt>
                <c:pt idx="532">
                  <c:v>13.3</c:v>
                </c:pt>
                <c:pt idx="533">
                  <c:v>11.1</c:v>
                </c:pt>
              </c:numCache>
            </c:numRef>
          </c:val>
          <c:smooth val="0"/>
          <c:extLst>
            <c:ext xmlns:c16="http://schemas.microsoft.com/office/drawing/2014/chart" uri="{C3380CC4-5D6E-409C-BE32-E72D297353CC}">
              <c16:uniqueId val="{00000001-C819-4F25-9710-EBEF24464016}"/>
            </c:ext>
          </c:extLst>
        </c:ser>
        <c:dLbls>
          <c:showLegendKey val="0"/>
          <c:showVal val="0"/>
          <c:showCatName val="0"/>
          <c:showSerName val="0"/>
          <c:showPercent val="0"/>
          <c:showBubbleSize val="0"/>
        </c:dLbls>
        <c:smooth val="0"/>
        <c:axId val="582639304"/>
        <c:axId val="522263312"/>
      </c:lineChart>
      <c:catAx>
        <c:axId val="5826393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2263312"/>
        <c:crosses val="autoZero"/>
        <c:auto val="1"/>
        <c:lblAlgn val="ctr"/>
        <c:lblOffset val="100"/>
        <c:noMultiLvlLbl val="0"/>
      </c:catAx>
      <c:valAx>
        <c:axId val="522263312"/>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2639304"/>
        <c:crosses val="autoZero"/>
        <c:crossBetween val="between"/>
      </c:valAx>
      <c:spPr>
        <a:noFill/>
        <a:ln>
          <a:noFill/>
        </a:ln>
        <a:effectLst/>
      </c:spPr>
    </c:plotArea>
    <c:legend>
      <c:legendPos val="b"/>
      <c:layout>
        <c:manualLayout>
          <c:xMode val="edge"/>
          <c:yMode val="edge"/>
          <c:x val="0.28456136355273715"/>
          <c:y val="0.89409667541557303"/>
          <c:w val="0.35233651525633231"/>
          <c:h val="7.81255468066491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1" u="none" strike="noStrike" kern="1200" spc="0" baseline="0">
                <a:solidFill>
                  <a:srgbClr val="182752"/>
                </a:solidFill>
                <a:latin typeface="+mj-lt"/>
                <a:ea typeface="+mn-ea"/>
                <a:cs typeface="+mn-cs"/>
              </a:defRPr>
            </a:pPr>
            <a:r>
              <a:rPr lang="en-US" i="1"/>
              <a:t>Patents per 1,000 people: Midwest </a:t>
            </a:r>
          </a:p>
        </c:rich>
      </c:tx>
      <c:overlay val="0"/>
      <c:spPr>
        <a:noFill/>
        <a:ln>
          <a:noFill/>
        </a:ln>
        <a:effectLst/>
      </c:spPr>
      <c:txPr>
        <a:bodyPr rot="0" spcFirstLastPara="1" vertOverflow="ellipsis" vert="horz" wrap="square" anchor="ctr" anchorCtr="1"/>
        <a:lstStyle/>
        <a:p>
          <a:pPr>
            <a:defRPr sz="1680" b="0" i="1" u="none" strike="noStrike" kern="1200" spc="0" baseline="0">
              <a:solidFill>
                <a:srgbClr val="182752"/>
              </a:solidFill>
              <a:latin typeface="+mj-lt"/>
              <a:ea typeface="+mn-ea"/>
              <a:cs typeface="+mn-cs"/>
            </a:defRPr>
          </a:pPr>
          <a:endParaRPr lang="en-US"/>
        </a:p>
      </c:txPr>
    </c:title>
    <c:autoTitleDeleted val="0"/>
    <c:plotArea>
      <c:layout/>
      <c:lineChart>
        <c:grouping val="standard"/>
        <c:varyColors val="0"/>
        <c:ser>
          <c:idx val="0"/>
          <c:order val="0"/>
          <c:tx>
            <c:strRef>
              <c:f>Midwest!$B$2</c:f>
              <c:strCache>
                <c:ptCount val="1"/>
                <c:pt idx="0">
                  <c:v>Minnesota</c:v>
                </c:pt>
              </c:strCache>
            </c:strRef>
          </c:tx>
          <c:spPr>
            <a:ln w="57150" cap="rnd">
              <a:solidFill>
                <a:schemeClr val="tx2">
                  <a:lumMod val="75000"/>
                </a:schemeClr>
              </a:solidFill>
              <a:round/>
            </a:ln>
            <a:effectLst/>
          </c:spPr>
          <c:marker>
            <c:symbol val="none"/>
          </c:marker>
          <c:cat>
            <c:numRef>
              <c:f>Midwest!$A$3:$A$54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Midwest!$B$3:$B$54</c:f>
              <c:numCache>
                <c:formatCode>General</c:formatCode>
                <c:ptCount val="52"/>
                <c:pt idx="0">
                  <c:v>0.2011</c:v>
                </c:pt>
                <c:pt idx="1">
                  <c:v>0.20349999999999999</c:v>
                </c:pt>
                <c:pt idx="2">
                  <c:v>0.27339999999999998</c:v>
                </c:pt>
                <c:pt idx="3">
                  <c:v>0.29549999999999998</c:v>
                </c:pt>
                <c:pt idx="4">
                  <c:v>0.26919999999999999</c:v>
                </c:pt>
                <c:pt idx="5">
                  <c:v>0.2379</c:v>
                </c:pt>
                <c:pt idx="6">
                  <c:v>0.28389999999999999</c:v>
                </c:pt>
                <c:pt idx="7">
                  <c:v>0.25619999999999998</c:v>
                </c:pt>
                <c:pt idx="8">
                  <c:v>0.28129999999999999</c:v>
                </c:pt>
                <c:pt idx="9">
                  <c:v>0.25069999999999998</c:v>
                </c:pt>
                <c:pt idx="10">
                  <c:v>0.25019999999999998</c:v>
                </c:pt>
                <c:pt idx="11">
                  <c:v>0.26690000000000003</c:v>
                </c:pt>
                <c:pt idx="12">
                  <c:v>0.252</c:v>
                </c:pt>
                <c:pt idx="13">
                  <c:v>0.21460000000000001</c:v>
                </c:pt>
                <c:pt idx="14">
                  <c:v>0.21310000000000001</c:v>
                </c:pt>
                <c:pt idx="15">
                  <c:v>0.20669999999999999</c:v>
                </c:pt>
                <c:pt idx="16">
                  <c:v>0.16270000000000001</c:v>
                </c:pt>
                <c:pt idx="17">
                  <c:v>0.1958</c:v>
                </c:pt>
                <c:pt idx="18">
                  <c:v>0.2172</c:v>
                </c:pt>
                <c:pt idx="19">
                  <c:v>0.18110000000000001</c:v>
                </c:pt>
                <c:pt idx="20">
                  <c:v>0.18740000000000001</c:v>
                </c:pt>
                <c:pt idx="21">
                  <c:v>0.2218</c:v>
                </c:pt>
                <c:pt idx="22">
                  <c:v>0.24779999999999999</c:v>
                </c:pt>
                <c:pt idx="23">
                  <c:v>0.22090000000000001</c:v>
                </c:pt>
                <c:pt idx="24">
                  <c:v>0.27010000000000001</c:v>
                </c:pt>
                <c:pt idx="25">
                  <c:v>0.25019999999999998</c:v>
                </c:pt>
                <c:pt idx="26">
                  <c:v>0.30840000000000001</c:v>
                </c:pt>
                <c:pt idx="27">
                  <c:v>0.30020000000000002</c:v>
                </c:pt>
                <c:pt idx="28">
                  <c:v>0.30449999999999999</c:v>
                </c:pt>
                <c:pt idx="29">
                  <c:v>0.31219999999999998</c:v>
                </c:pt>
                <c:pt idx="30">
                  <c:v>0.34210000000000002</c:v>
                </c:pt>
                <c:pt idx="31">
                  <c:v>0.37669999999999998</c:v>
                </c:pt>
                <c:pt idx="32">
                  <c:v>0.35980000000000001</c:v>
                </c:pt>
                <c:pt idx="33">
                  <c:v>0.38100000000000001</c:v>
                </c:pt>
                <c:pt idx="34">
                  <c:v>0.39040000000000002</c:v>
                </c:pt>
                <c:pt idx="35">
                  <c:v>0.5232</c:v>
                </c:pt>
                <c:pt idx="36">
                  <c:v>0.55510000000000004</c:v>
                </c:pt>
                <c:pt idx="37">
                  <c:v>0.54990000000000006</c:v>
                </c:pt>
                <c:pt idx="38">
                  <c:v>0.52880000000000005</c:v>
                </c:pt>
                <c:pt idx="39">
                  <c:v>0.54810000000000003</c:v>
                </c:pt>
                <c:pt idx="40">
                  <c:v>0.58430000000000004</c:v>
                </c:pt>
                <c:pt idx="41">
                  <c:v>0.5413</c:v>
                </c:pt>
                <c:pt idx="42">
                  <c:v>0.4748</c:v>
                </c:pt>
                <c:pt idx="43">
                  <c:v>0.57269999999999999</c:v>
                </c:pt>
                <c:pt idx="44">
                  <c:v>0.49049999999999999</c:v>
                </c:pt>
                <c:pt idx="45">
                  <c:v>0.48309999999999997</c:v>
                </c:pt>
                <c:pt idx="46">
                  <c:v>0.497</c:v>
                </c:pt>
                <c:pt idx="47">
                  <c:v>0.67730000000000001</c:v>
                </c:pt>
                <c:pt idx="48">
                  <c:v>0.7218</c:v>
                </c:pt>
                <c:pt idx="49">
                  <c:v>0.72519999999999996</c:v>
                </c:pt>
                <c:pt idx="50">
                  <c:v>0.79159999999999997</c:v>
                </c:pt>
                <c:pt idx="51">
                  <c:v>0.84770000000000001</c:v>
                </c:pt>
              </c:numCache>
            </c:numRef>
          </c:val>
          <c:smooth val="0"/>
          <c:extLst>
            <c:ext xmlns:c16="http://schemas.microsoft.com/office/drawing/2014/chart" uri="{C3380CC4-5D6E-409C-BE32-E72D297353CC}">
              <c16:uniqueId val="{00000000-BEC7-4444-A177-0F251DCB0007}"/>
            </c:ext>
          </c:extLst>
        </c:ser>
        <c:ser>
          <c:idx val="1"/>
          <c:order val="1"/>
          <c:tx>
            <c:strRef>
              <c:f>Midwest!$C$2</c:f>
              <c:strCache>
                <c:ptCount val="1"/>
                <c:pt idx="0">
                  <c:v>Wisconsin</c:v>
                </c:pt>
              </c:strCache>
            </c:strRef>
          </c:tx>
          <c:spPr>
            <a:ln w="28575" cap="rnd">
              <a:solidFill>
                <a:schemeClr val="accent2">
                  <a:lumMod val="60000"/>
                  <a:lumOff val="40000"/>
                </a:schemeClr>
              </a:solidFill>
              <a:round/>
            </a:ln>
            <a:effectLst/>
          </c:spPr>
          <c:marker>
            <c:symbol val="none"/>
          </c:marker>
          <c:cat>
            <c:numRef>
              <c:f>Midwest!$A$3:$A$54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Midwest!$C$3:$C$54</c:f>
              <c:numCache>
                <c:formatCode>General</c:formatCode>
                <c:ptCount val="52"/>
                <c:pt idx="0">
                  <c:v>0.2147</c:v>
                </c:pt>
                <c:pt idx="1">
                  <c:v>0.2276</c:v>
                </c:pt>
                <c:pt idx="2">
                  <c:v>0.30170000000000002</c:v>
                </c:pt>
                <c:pt idx="3">
                  <c:v>0.3049</c:v>
                </c:pt>
                <c:pt idx="4">
                  <c:v>0.27210000000000001</c:v>
                </c:pt>
                <c:pt idx="5">
                  <c:v>0.2301</c:v>
                </c:pt>
                <c:pt idx="6">
                  <c:v>0.2364</c:v>
                </c:pt>
                <c:pt idx="7">
                  <c:v>0.2293</c:v>
                </c:pt>
                <c:pt idx="8">
                  <c:v>0.28570000000000001</c:v>
                </c:pt>
                <c:pt idx="9">
                  <c:v>0.24299999999999999</c:v>
                </c:pt>
                <c:pt idx="10">
                  <c:v>0.25480000000000003</c:v>
                </c:pt>
                <c:pt idx="11">
                  <c:v>0.23449999999999999</c:v>
                </c:pt>
                <c:pt idx="12">
                  <c:v>0.19259999999999999</c:v>
                </c:pt>
                <c:pt idx="13">
                  <c:v>0.17249999999999999</c:v>
                </c:pt>
                <c:pt idx="14">
                  <c:v>0.1744</c:v>
                </c:pt>
                <c:pt idx="15">
                  <c:v>0.16189999999999999</c:v>
                </c:pt>
                <c:pt idx="16">
                  <c:v>0.12189999999999999</c:v>
                </c:pt>
                <c:pt idx="17">
                  <c:v>0.15770000000000001</c:v>
                </c:pt>
                <c:pt idx="18">
                  <c:v>0.1595</c:v>
                </c:pt>
                <c:pt idx="19">
                  <c:v>0.1449</c:v>
                </c:pt>
                <c:pt idx="20">
                  <c:v>0.14680000000000001</c:v>
                </c:pt>
                <c:pt idx="21">
                  <c:v>0.16109999999999999</c:v>
                </c:pt>
                <c:pt idx="22">
                  <c:v>0.1719</c:v>
                </c:pt>
                <c:pt idx="23">
                  <c:v>0.16930000000000001</c:v>
                </c:pt>
                <c:pt idx="24">
                  <c:v>0.19589999999999999</c:v>
                </c:pt>
                <c:pt idx="25">
                  <c:v>0.18390000000000001</c:v>
                </c:pt>
                <c:pt idx="26">
                  <c:v>0.2397</c:v>
                </c:pt>
                <c:pt idx="27">
                  <c:v>0.2177</c:v>
                </c:pt>
                <c:pt idx="28">
                  <c:v>0.2203</c:v>
                </c:pt>
                <c:pt idx="29">
                  <c:v>0.23039999999999999</c:v>
                </c:pt>
                <c:pt idx="30">
                  <c:v>0.2253</c:v>
                </c:pt>
                <c:pt idx="31">
                  <c:v>0.22839999999999999</c:v>
                </c:pt>
                <c:pt idx="32">
                  <c:v>0.23549999999999999</c:v>
                </c:pt>
                <c:pt idx="33">
                  <c:v>0.25530000000000003</c:v>
                </c:pt>
                <c:pt idx="34">
                  <c:v>0.25019999999999998</c:v>
                </c:pt>
                <c:pt idx="35">
                  <c:v>0.30009999999999998</c:v>
                </c:pt>
                <c:pt idx="36">
                  <c:v>0.31859999999999999</c:v>
                </c:pt>
                <c:pt idx="37">
                  <c:v>0.31369999999999998</c:v>
                </c:pt>
                <c:pt idx="38">
                  <c:v>0.33979999999999999</c:v>
                </c:pt>
                <c:pt idx="39">
                  <c:v>0.34229999999999999</c:v>
                </c:pt>
                <c:pt idx="40">
                  <c:v>0.3261</c:v>
                </c:pt>
                <c:pt idx="41">
                  <c:v>0.30070000000000002</c:v>
                </c:pt>
                <c:pt idx="42">
                  <c:v>0.26850000000000002</c:v>
                </c:pt>
                <c:pt idx="43">
                  <c:v>0.30259999999999998</c:v>
                </c:pt>
                <c:pt idx="44">
                  <c:v>0.25169999999999998</c:v>
                </c:pt>
                <c:pt idx="45">
                  <c:v>0.23910000000000001</c:v>
                </c:pt>
                <c:pt idx="46">
                  <c:v>0.25879999999999997</c:v>
                </c:pt>
                <c:pt idx="47">
                  <c:v>0.31879999999999997</c:v>
                </c:pt>
                <c:pt idx="48">
                  <c:v>0.3125</c:v>
                </c:pt>
                <c:pt idx="49">
                  <c:v>0.31180000000000002</c:v>
                </c:pt>
                <c:pt idx="50">
                  <c:v>0.35260000000000002</c:v>
                </c:pt>
                <c:pt idx="51">
                  <c:v>0.36599999999999999</c:v>
                </c:pt>
              </c:numCache>
            </c:numRef>
          </c:val>
          <c:smooth val="0"/>
          <c:extLst>
            <c:ext xmlns:c16="http://schemas.microsoft.com/office/drawing/2014/chart" uri="{C3380CC4-5D6E-409C-BE32-E72D297353CC}">
              <c16:uniqueId val="{00000001-BEC7-4444-A177-0F251DCB0007}"/>
            </c:ext>
          </c:extLst>
        </c:ser>
        <c:ser>
          <c:idx val="2"/>
          <c:order val="2"/>
          <c:tx>
            <c:strRef>
              <c:f>Midwest!$D$2</c:f>
              <c:strCache>
                <c:ptCount val="1"/>
                <c:pt idx="0">
                  <c:v>Iowa</c:v>
                </c:pt>
              </c:strCache>
            </c:strRef>
          </c:tx>
          <c:spPr>
            <a:ln w="28575" cap="rnd">
              <a:solidFill>
                <a:schemeClr val="accent3"/>
              </a:solidFill>
              <a:round/>
            </a:ln>
            <a:effectLst/>
          </c:spPr>
          <c:marker>
            <c:symbol val="none"/>
          </c:marker>
          <c:cat>
            <c:numRef>
              <c:f>Midwest!$A$3:$A$54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Midwest!$D$3:$D$54</c:f>
              <c:numCache>
                <c:formatCode>General</c:formatCode>
                <c:ptCount val="52"/>
                <c:pt idx="0">
                  <c:v>0.1041</c:v>
                </c:pt>
                <c:pt idx="1">
                  <c:v>0.1242</c:v>
                </c:pt>
                <c:pt idx="2">
                  <c:v>0.1787</c:v>
                </c:pt>
                <c:pt idx="3">
                  <c:v>0.16039999999999999</c:v>
                </c:pt>
                <c:pt idx="4">
                  <c:v>0.1429</c:v>
                </c:pt>
                <c:pt idx="5">
                  <c:v>0.1145</c:v>
                </c:pt>
                <c:pt idx="6">
                  <c:v>0.12659999999999999</c:v>
                </c:pt>
                <c:pt idx="7">
                  <c:v>0.12529999999999999</c:v>
                </c:pt>
                <c:pt idx="8">
                  <c:v>0.15640000000000001</c:v>
                </c:pt>
                <c:pt idx="9">
                  <c:v>0.14860000000000001</c:v>
                </c:pt>
                <c:pt idx="10">
                  <c:v>0.1467</c:v>
                </c:pt>
                <c:pt idx="11">
                  <c:v>0.1444</c:v>
                </c:pt>
                <c:pt idx="12">
                  <c:v>0.11940000000000001</c:v>
                </c:pt>
                <c:pt idx="13">
                  <c:v>0.13539999999999999</c:v>
                </c:pt>
                <c:pt idx="14">
                  <c:v>0.1328</c:v>
                </c:pt>
                <c:pt idx="15">
                  <c:v>0.1086</c:v>
                </c:pt>
                <c:pt idx="16">
                  <c:v>7.7499999999999999E-2</c:v>
                </c:pt>
                <c:pt idx="17">
                  <c:v>0.106</c:v>
                </c:pt>
                <c:pt idx="18">
                  <c:v>0.1124</c:v>
                </c:pt>
                <c:pt idx="19">
                  <c:v>9.9699999999999997E-2</c:v>
                </c:pt>
                <c:pt idx="20">
                  <c:v>9.7900000000000001E-2</c:v>
                </c:pt>
                <c:pt idx="21">
                  <c:v>0.1172</c:v>
                </c:pt>
                <c:pt idx="22">
                  <c:v>0.11940000000000001</c:v>
                </c:pt>
                <c:pt idx="23">
                  <c:v>0.11890000000000001</c:v>
                </c:pt>
                <c:pt idx="24">
                  <c:v>0.12870000000000001</c:v>
                </c:pt>
                <c:pt idx="25">
                  <c:v>0.11700000000000001</c:v>
                </c:pt>
                <c:pt idx="26">
                  <c:v>0.1429</c:v>
                </c:pt>
                <c:pt idx="27">
                  <c:v>0.1245</c:v>
                </c:pt>
                <c:pt idx="28">
                  <c:v>0.1333</c:v>
                </c:pt>
                <c:pt idx="29">
                  <c:v>0.13070000000000001</c:v>
                </c:pt>
                <c:pt idx="30">
                  <c:v>0.12939999999999999</c:v>
                </c:pt>
                <c:pt idx="31">
                  <c:v>0.1389</c:v>
                </c:pt>
                <c:pt idx="32">
                  <c:v>0.1482</c:v>
                </c:pt>
                <c:pt idx="33">
                  <c:v>0.1517</c:v>
                </c:pt>
                <c:pt idx="34">
                  <c:v>0.1394</c:v>
                </c:pt>
                <c:pt idx="35">
                  <c:v>0.22539999999999999</c:v>
                </c:pt>
                <c:pt idx="36">
                  <c:v>0.2596</c:v>
                </c:pt>
                <c:pt idx="37">
                  <c:v>0.2011</c:v>
                </c:pt>
                <c:pt idx="38">
                  <c:v>0.25609999999999999</c:v>
                </c:pt>
                <c:pt idx="39">
                  <c:v>0.2147</c:v>
                </c:pt>
                <c:pt idx="40">
                  <c:v>0.22600000000000001</c:v>
                </c:pt>
                <c:pt idx="41">
                  <c:v>0.2228</c:v>
                </c:pt>
                <c:pt idx="42">
                  <c:v>0.18890000000000001</c:v>
                </c:pt>
                <c:pt idx="43">
                  <c:v>0.2233</c:v>
                </c:pt>
                <c:pt idx="44">
                  <c:v>0.20039999999999999</c:v>
                </c:pt>
                <c:pt idx="45">
                  <c:v>0.186</c:v>
                </c:pt>
                <c:pt idx="46">
                  <c:v>0.22090000000000001</c:v>
                </c:pt>
                <c:pt idx="47">
                  <c:v>0.25009999999999999</c:v>
                </c:pt>
                <c:pt idx="48">
                  <c:v>0.2646</c:v>
                </c:pt>
                <c:pt idx="49">
                  <c:v>0.27760000000000001</c:v>
                </c:pt>
                <c:pt idx="50">
                  <c:v>0.30170000000000002</c:v>
                </c:pt>
                <c:pt idx="51">
                  <c:v>0.32179999999999997</c:v>
                </c:pt>
              </c:numCache>
            </c:numRef>
          </c:val>
          <c:smooth val="0"/>
          <c:extLst>
            <c:ext xmlns:c16="http://schemas.microsoft.com/office/drawing/2014/chart" uri="{C3380CC4-5D6E-409C-BE32-E72D297353CC}">
              <c16:uniqueId val="{00000002-BEC7-4444-A177-0F251DCB0007}"/>
            </c:ext>
          </c:extLst>
        </c:ser>
        <c:ser>
          <c:idx val="3"/>
          <c:order val="3"/>
          <c:tx>
            <c:strRef>
              <c:f>Midwest!$E$2</c:f>
              <c:strCache>
                <c:ptCount val="1"/>
                <c:pt idx="0">
                  <c:v>North Dakota</c:v>
                </c:pt>
              </c:strCache>
            </c:strRef>
          </c:tx>
          <c:spPr>
            <a:ln w="28575" cap="rnd">
              <a:solidFill>
                <a:schemeClr val="accent4">
                  <a:lumMod val="60000"/>
                  <a:lumOff val="40000"/>
                </a:schemeClr>
              </a:solidFill>
              <a:round/>
            </a:ln>
            <a:effectLst/>
          </c:spPr>
          <c:marker>
            <c:symbol val="none"/>
          </c:marker>
          <c:cat>
            <c:numRef>
              <c:f>Midwest!$A$3:$A$54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Midwest!$E$3:$E$54</c:f>
              <c:numCache>
                <c:formatCode>General</c:formatCode>
                <c:ptCount val="52"/>
                <c:pt idx="0">
                  <c:v>6.2100000000000002E-2</c:v>
                </c:pt>
                <c:pt idx="1">
                  <c:v>5.5500000000000001E-2</c:v>
                </c:pt>
                <c:pt idx="2">
                  <c:v>4.9299999999999997E-2</c:v>
                </c:pt>
                <c:pt idx="3">
                  <c:v>6.0299999999999999E-2</c:v>
                </c:pt>
                <c:pt idx="4">
                  <c:v>7.3499999999999996E-2</c:v>
                </c:pt>
                <c:pt idx="5">
                  <c:v>7.7299999999999994E-2</c:v>
                </c:pt>
                <c:pt idx="6">
                  <c:v>8.2100000000000006E-2</c:v>
                </c:pt>
                <c:pt idx="7">
                  <c:v>5.9900000000000002E-2</c:v>
                </c:pt>
                <c:pt idx="8">
                  <c:v>7.8200000000000006E-2</c:v>
                </c:pt>
                <c:pt idx="9">
                  <c:v>5.2299999999999999E-2</c:v>
                </c:pt>
                <c:pt idx="10">
                  <c:v>6.1600000000000002E-2</c:v>
                </c:pt>
                <c:pt idx="11">
                  <c:v>7.8799999999999995E-2</c:v>
                </c:pt>
                <c:pt idx="12">
                  <c:v>5.0099999999999999E-2</c:v>
                </c:pt>
                <c:pt idx="13">
                  <c:v>4.65E-2</c:v>
                </c:pt>
                <c:pt idx="14">
                  <c:v>6.93E-2</c:v>
                </c:pt>
                <c:pt idx="15">
                  <c:v>7.22E-2</c:v>
                </c:pt>
                <c:pt idx="16">
                  <c:v>3.8300000000000001E-2</c:v>
                </c:pt>
                <c:pt idx="17">
                  <c:v>4.2900000000000001E-2</c:v>
                </c:pt>
                <c:pt idx="18">
                  <c:v>5.4600000000000003E-2</c:v>
                </c:pt>
                <c:pt idx="19">
                  <c:v>3.8899999999999997E-2</c:v>
                </c:pt>
                <c:pt idx="20">
                  <c:v>3.4000000000000002E-2</c:v>
                </c:pt>
                <c:pt idx="21">
                  <c:v>5.8799999999999998E-2</c:v>
                </c:pt>
                <c:pt idx="22">
                  <c:v>4.87E-2</c:v>
                </c:pt>
                <c:pt idx="23">
                  <c:v>7.0199999999999999E-2</c:v>
                </c:pt>
                <c:pt idx="24">
                  <c:v>6.3500000000000001E-2</c:v>
                </c:pt>
                <c:pt idx="25">
                  <c:v>4.8800000000000003E-2</c:v>
                </c:pt>
                <c:pt idx="26">
                  <c:v>8.5099999999999995E-2</c:v>
                </c:pt>
                <c:pt idx="27">
                  <c:v>6.59E-2</c:v>
                </c:pt>
                <c:pt idx="28">
                  <c:v>9.9299999999999999E-2</c:v>
                </c:pt>
                <c:pt idx="29">
                  <c:v>9.1300000000000006E-2</c:v>
                </c:pt>
                <c:pt idx="30">
                  <c:v>9.5699999999999993E-2</c:v>
                </c:pt>
                <c:pt idx="31">
                  <c:v>7.9699999999999993E-2</c:v>
                </c:pt>
                <c:pt idx="32">
                  <c:v>9.0399999999999994E-2</c:v>
                </c:pt>
                <c:pt idx="33">
                  <c:v>9.64E-2</c:v>
                </c:pt>
                <c:pt idx="34">
                  <c:v>6.5500000000000003E-2</c:v>
                </c:pt>
                <c:pt idx="35">
                  <c:v>0.1019</c:v>
                </c:pt>
                <c:pt idx="36">
                  <c:v>0.1057</c:v>
                </c:pt>
                <c:pt idx="37">
                  <c:v>0.13239999999999999</c:v>
                </c:pt>
                <c:pt idx="38">
                  <c:v>0.15179999999999999</c:v>
                </c:pt>
                <c:pt idx="39">
                  <c:v>0.1144</c:v>
                </c:pt>
                <c:pt idx="40">
                  <c:v>8.6099999999999996E-2</c:v>
                </c:pt>
                <c:pt idx="41">
                  <c:v>8.2199999999999995E-2</c:v>
                </c:pt>
                <c:pt idx="42">
                  <c:v>0.1145</c:v>
                </c:pt>
                <c:pt idx="43">
                  <c:v>0.1016</c:v>
                </c:pt>
                <c:pt idx="44">
                  <c:v>0.12559999999999999</c:v>
                </c:pt>
                <c:pt idx="45">
                  <c:v>9.5799999999999996E-2</c:v>
                </c:pt>
                <c:pt idx="46">
                  <c:v>0.12330000000000001</c:v>
                </c:pt>
                <c:pt idx="47">
                  <c:v>0.15870000000000001</c:v>
                </c:pt>
                <c:pt idx="48">
                  <c:v>0.1226</c:v>
                </c:pt>
                <c:pt idx="49">
                  <c:v>0.1368</c:v>
                </c:pt>
                <c:pt idx="50">
                  <c:v>0.15329999999999999</c:v>
                </c:pt>
                <c:pt idx="51">
                  <c:v>0.1406</c:v>
                </c:pt>
              </c:numCache>
            </c:numRef>
          </c:val>
          <c:smooth val="0"/>
          <c:extLst>
            <c:ext xmlns:c16="http://schemas.microsoft.com/office/drawing/2014/chart" uri="{C3380CC4-5D6E-409C-BE32-E72D297353CC}">
              <c16:uniqueId val="{00000003-BEC7-4444-A177-0F251DCB0007}"/>
            </c:ext>
          </c:extLst>
        </c:ser>
        <c:ser>
          <c:idx val="4"/>
          <c:order val="4"/>
          <c:tx>
            <c:strRef>
              <c:f>Midwest!$F$2</c:f>
              <c:strCache>
                <c:ptCount val="1"/>
                <c:pt idx="0">
                  <c:v>South Dakota</c:v>
                </c:pt>
              </c:strCache>
            </c:strRef>
          </c:tx>
          <c:spPr>
            <a:ln w="28575" cap="rnd">
              <a:solidFill>
                <a:srgbClr val="C00000">
                  <a:alpha val="60000"/>
                </a:srgbClr>
              </a:solidFill>
              <a:round/>
            </a:ln>
            <a:effectLst/>
          </c:spPr>
          <c:marker>
            <c:symbol val="none"/>
          </c:marker>
          <c:cat>
            <c:numRef>
              <c:f>Midwest!$A$3:$A$54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Midwest!$F$3:$F$54</c:f>
              <c:numCache>
                <c:formatCode>General</c:formatCode>
                <c:ptCount val="52"/>
                <c:pt idx="0">
                  <c:v>5.2299999999999999E-2</c:v>
                </c:pt>
                <c:pt idx="1">
                  <c:v>4.2799999999999998E-2</c:v>
                </c:pt>
                <c:pt idx="2">
                  <c:v>5.3499999999999999E-2</c:v>
                </c:pt>
                <c:pt idx="3">
                  <c:v>5.1200000000000002E-2</c:v>
                </c:pt>
                <c:pt idx="4">
                  <c:v>7.5999999999999998E-2</c:v>
                </c:pt>
                <c:pt idx="5">
                  <c:v>5.6800000000000003E-2</c:v>
                </c:pt>
                <c:pt idx="6">
                  <c:v>5.2400000000000002E-2</c:v>
                </c:pt>
                <c:pt idx="7">
                  <c:v>6.3E-2</c:v>
                </c:pt>
                <c:pt idx="8">
                  <c:v>9.0899999999999995E-2</c:v>
                </c:pt>
                <c:pt idx="9">
                  <c:v>5.6099999999999997E-2</c:v>
                </c:pt>
                <c:pt idx="10">
                  <c:v>5.16E-2</c:v>
                </c:pt>
                <c:pt idx="11">
                  <c:v>6.4699999999999994E-2</c:v>
                </c:pt>
                <c:pt idx="12">
                  <c:v>5.8700000000000002E-2</c:v>
                </c:pt>
                <c:pt idx="13">
                  <c:v>6.2600000000000003E-2</c:v>
                </c:pt>
                <c:pt idx="14">
                  <c:v>5.0799999999999998E-2</c:v>
                </c:pt>
                <c:pt idx="15">
                  <c:v>5.6599999999999998E-2</c:v>
                </c:pt>
                <c:pt idx="16">
                  <c:v>2.47E-2</c:v>
                </c:pt>
                <c:pt idx="17">
                  <c:v>3.1800000000000002E-2</c:v>
                </c:pt>
                <c:pt idx="18">
                  <c:v>3.9199999999999999E-2</c:v>
                </c:pt>
                <c:pt idx="19">
                  <c:v>5.6500000000000002E-2</c:v>
                </c:pt>
                <c:pt idx="20">
                  <c:v>3.61E-2</c:v>
                </c:pt>
                <c:pt idx="21">
                  <c:v>3.3000000000000002E-2</c:v>
                </c:pt>
                <c:pt idx="22">
                  <c:v>5.1499999999999997E-2</c:v>
                </c:pt>
                <c:pt idx="23">
                  <c:v>4.3099999999999999E-2</c:v>
                </c:pt>
                <c:pt idx="24">
                  <c:v>5.6000000000000001E-2</c:v>
                </c:pt>
                <c:pt idx="25">
                  <c:v>4.87E-2</c:v>
                </c:pt>
                <c:pt idx="26">
                  <c:v>4.7399999999999998E-2</c:v>
                </c:pt>
                <c:pt idx="27">
                  <c:v>4.7399999999999998E-2</c:v>
                </c:pt>
                <c:pt idx="28">
                  <c:v>3.85E-2</c:v>
                </c:pt>
                <c:pt idx="29">
                  <c:v>4.6600000000000003E-2</c:v>
                </c:pt>
                <c:pt idx="30">
                  <c:v>4.4699999999999997E-2</c:v>
                </c:pt>
                <c:pt idx="31">
                  <c:v>6.0900000000000003E-2</c:v>
                </c:pt>
                <c:pt idx="32">
                  <c:v>4.53E-2</c:v>
                </c:pt>
                <c:pt idx="33">
                  <c:v>5.8799999999999998E-2</c:v>
                </c:pt>
                <c:pt idx="34">
                  <c:v>6.2899999999999998E-2</c:v>
                </c:pt>
                <c:pt idx="35">
                  <c:v>6.8400000000000002E-2</c:v>
                </c:pt>
                <c:pt idx="36">
                  <c:v>0.09</c:v>
                </c:pt>
                <c:pt idx="37">
                  <c:v>0.1138</c:v>
                </c:pt>
                <c:pt idx="38">
                  <c:v>0.1003</c:v>
                </c:pt>
                <c:pt idx="39">
                  <c:v>0.1</c:v>
                </c:pt>
                <c:pt idx="40">
                  <c:v>0.1047</c:v>
                </c:pt>
                <c:pt idx="41">
                  <c:v>0.10639999999999999</c:v>
                </c:pt>
                <c:pt idx="42">
                  <c:v>8.5099999999999995E-2</c:v>
                </c:pt>
                <c:pt idx="43">
                  <c:v>9.4500000000000001E-2</c:v>
                </c:pt>
                <c:pt idx="44">
                  <c:v>7.5800000000000006E-2</c:v>
                </c:pt>
                <c:pt idx="45">
                  <c:v>6.7599999999999993E-2</c:v>
                </c:pt>
                <c:pt idx="46">
                  <c:v>5.7000000000000002E-2</c:v>
                </c:pt>
                <c:pt idx="47">
                  <c:v>8.5800000000000001E-2</c:v>
                </c:pt>
                <c:pt idx="48">
                  <c:v>0.11650000000000001</c:v>
                </c:pt>
                <c:pt idx="49">
                  <c:v>0.13539999999999999</c:v>
                </c:pt>
                <c:pt idx="50">
                  <c:v>0.15260000000000001</c:v>
                </c:pt>
                <c:pt idx="51">
                  <c:v>0.1348</c:v>
                </c:pt>
              </c:numCache>
            </c:numRef>
          </c:val>
          <c:smooth val="0"/>
          <c:extLst>
            <c:ext xmlns:c16="http://schemas.microsoft.com/office/drawing/2014/chart" uri="{C3380CC4-5D6E-409C-BE32-E72D297353CC}">
              <c16:uniqueId val="{00000004-BEC7-4444-A177-0F251DCB0007}"/>
            </c:ext>
          </c:extLst>
        </c:ser>
        <c:ser>
          <c:idx val="5"/>
          <c:order val="5"/>
          <c:tx>
            <c:strRef>
              <c:f>Midwest!$G$2</c:f>
              <c:strCache>
                <c:ptCount val="1"/>
                <c:pt idx="0">
                  <c:v>Illinois</c:v>
                </c:pt>
              </c:strCache>
            </c:strRef>
          </c:tx>
          <c:spPr>
            <a:ln w="28575" cap="rnd">
              <a:solidFill>
                <a:schemeClr val="accent6">
                  <a:lumMod val="60000"/>
                  <a:lumOff val="40000"/>
                </a:schemeClr>
              </a:solidFill>
              <a:round/>
            </a:ln>
            <a:effectLst/>
          </c:spPr>
          <c:marker>
            <c:symbol val="none"/>
          </c:marker>
          <c:cat>
            <c:numRef>
              <c:f>Midwest!$A$3:$A$54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Midwest!$G$3:$G$54</c:f>
              <c:numCache>
                <c:formatCode>General</c:formatCode>
                <c:ptCount val="52"/>
                <c:pt idx="0">
                  <c:v>0.31609999999999999</c:v>
                </c:pt>
                <c:pt idx="1">
                  <c:v>0.32619999999999999</c:v>
                </c:pt>
                <c:pt idx="2">
                  <c:v>0.42159999999999997</c:v>
                </c:pt>
                <c:pt idx="3">
                  <c:v>0.4209</c:v>
                </c:pt>
                <c:pt idx="4">
                  <c:v>0.38019999999999998</c:v>
                </c:pt>
                <c:pt idx="5">
                  <c:v>0.3377</c:v>
                </c:pt>
                <c:pt idx="6">
                  <c:v>0.3594</c:v>
                </c:pt>
                <c:pt idx="7">
                  <c:v>0.33339999999999997</c:v>
                </c:pt>
                <c:pt idx="8">
                  <c:v>0.39250000000000002</c:v>
                </c:pt>
                <c:pt idx="9">
                  <c:v>0.35239999999999999</c:v>
                </c:pt>
                <c:pt idx="10">
                  <c:v>0.36199999999999999</c:v>
                </c:pt>
                <c:pt idx="11">
                  <c:v>0.36799999999999999</c:v>
                </c:pt>
                <c:pt idx="12">
                  <c:v>0.3271</c:v>
                </c:pt>
                <c:pt idx="13">
                  <c:v>0.31430000000000002</c:v>
                </c:pt>
                <c:pt idx="14">
                  <c:v>0.28949999999999998</c:v>
                </c:pt>
                <c:pt idx="15">
                  <c:v>0.2722</c:v>
                </c:pt>
                <c:pt idx="16">
                  <c:v>0.1993</c:v>
                </c:pt>
                <c:pt idx="17">
                  <c:v>0.23830000000000001</c:v>
                </c:pt>
                <c:pt idx="18">
                  <c:v>0.22650000000000001</c:v>
                </c:pt>
                <c:pt idx="19">
                  <c:v>0.20419999999999999</c:v>
                </c:pt>
                <c:pt idx="20">
                  <c:v>0.1875</c:v>
                </c:pt>
                <c:pt idx="21">
                  <c:v>0.2276</c:v>
                </c:pt>
                <c:pt idx="22">
                  <c:v>0.2248</c:v>
                </c:pt>
                <c:pt idx="23">
                  <c:v>0.20660000000000001</c:v>
                </c:pt>
                <c:pt idx="24">
                  <c:v>0.2286</c:v>
                </c:pt>
                <c:pt idx="25">
                  <c:v>0.20799999999999999</c:v>
                </c:pt>
                <c:pt idx="26">
                  <c:v>0.24940000000000001</c:v>
                </c:pt>
                <c:pt idx="27">
                  <c:v>0.22770000000000001</c:v>
                </c:pt>
                <c:pt idx="28">
                  <c:v>0.24149999999999999</c:v>
                </c:pt>
                <c:pt idx="29">
                  <c:v>0.24909999999999999</c:v>
                </c:pt>
                <c:pt idx="30">
                  <c:v>0.2427</c:v>
                </c:pt>
                <c:pt idx="31">
                  <c:v>0.24010000000000001</c:v>
                </c:pt>
                <c:pt idx="32">
                  <c:v>0.24179999999999999</c:v>
                </c:pt>
                <c:pt idx="33">
                  <c:v>0.26300000000000001</c:v>
                </c:pt>
                <c:pt idx="34">
                  <c:v>0.25030000000000002</c:v>
                </c:pt>
                <c:pt idx="35">
                  <c:v>0.30859999999999999</c:v>
                </c:pt>
                <c:pt idx="36">
                  <c:v>0.308</c:v>
                </c:pt>
                <c:pt idx="37">
                  <c:v>0.30819999999999997</c:v>
                </c:pt>
                <c:pt idx="38">
                  <c:v>0.29139999999999999</c:v>
                </c:pt>
                <c:pt idx="39">
                  <c:v>0.27700000000000002</c:v>
                </c:pt>
                <c:pt idx="40">
                  <c:v>0.26250000000000001</c:v>
                </c:pt>
                <c:pt idx="41">
                  <c:v>0.25119999999999998</c:v>
                </c:pt>
                <c:pt idx="42">
                  <c:v>0.21820000000000001</c:v>
                </c:pt>
                <c:pt idx="43">
                  <c:v>0.26050000000000001</c:v>
                </c:pt>
                <c:pt idx="44">
                  <c:v>0.22789999999999999</c:v>
                </c:pt>
                <c:pt idx="45">
                  <c:v>0.215</c:v>
                </c:pt>
                <c:pt idx="46">
                  <c:v>0.22650000000000001</c:v>
                </c:pt>
                <c:pt idx="47">
                  <c:v>0.28120000000000001</c:v>
                </c:pt>
                <c:pt idx="48">
                  <c:v>0.29599999999999999</c:v>
                </c:pt>
                <c:pt idx="49">
                  <c:v>0.33750000000000002</c:v>
                </c:pt>
                <c:pt idx="50">
                  <c:v>0.36030000000000001</c:v>
                </c:pt>
                <c:pt idx="51">
                  <c:v>0.39639999999999997</c:v>
                </c:pt>
              </c:numCache>
            </c:numRef>
          </c:val>
          <c:smooth val="0"/>
          <c:extLst>
            <c:ext xmlns:c16="http://schemas.microsoft.com/office/drawing/2014/chart" uri="{C3380CC4-5D6E-409C-BE32-E72D297353CC}">
              <c16:uniqueId val="{00000005-BEC7-4444-A177-0F251DCB0007}"/>
            </c:ext>
          </c:extLst>
        </c:ser>
        <c:dLbls>
          <c:showLegendKey val="0"/>
          <c:showVal val="0"/>
          <c:showCatName val="0"/>
          <c:showSerName val="0"/>
          <c:showPercent val="0"/>
          <c:showBubbleSize val="0"/>
        </c:dLbls>
        <c:smooth val="0"/>
        <c:axId val="512509392"/>
        <c:axId val="512509064"/>
      </c:lineChart>
      <c:catAx>
        <c:axId val="51250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182752"/>
                </a:solidFill>
                <a:latin typeface="+mj-lt"/>
                <a:ea typeface="+mn-ea"/>
                <a:cs typeface="+mn-cs"/>
              </a:defRPr>
            </a:pPr>
            <a:endParaRPr lang="en-US"/>
          </a:p>
        </c:txPr>
        <c:crossAx val="512509064"/>
        <c:crosses val="autoZero"/>
        <c:auto val="1"/>
        <c:lblAlgn val="ctr"/>
        <c:lblOffset val="100"/>
        <c:noMultiLvlLbl val="0"/>
      </c:catAx>
      <c:valAx>
        <c:axId val="512509064"/>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182752"/>
                </a:solidFill>
                <a:latin typeface="+mj-lt"/>
                <a:ea typeface="+mn-ea"/>
                <a:cs typeface="+mn-cs"/>
              </a:defRPr>
            </a:pPr>
            <a:endParaRPr lang="en-US"/>
          </a:p>
        </c:txPr>
        <c:crossAx val="512509392"/>
        <c:crosses val="autoZero"/>
        <c:crossBetween val="between"/>
      </c:valAx>
      <c:spPr>
        <a:noFill/>
        <a:ln>
          <a:noFill/>
        </a:ln>
        <a:effectLst/>
      </c:spPr>
    </c:plotArea>
    <c:legend>
      <c:legendPos val="t"/>
      <c:layout>
        <c:manualLayout>
          <c:xMode val="edge"/>
          <c:yMode val="edge"/>
          <c:x val="7.1720901284643812E-2"/>
          <c:y val="7.920255427037462E-2"/>
          <c:w val="0.83264431276204731"/>
          <c:h val="4.1650123338889559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82752"/>
              </a:solidFill>
              <a:latin typeface="+mj-lt"/>
              <a:ea typeface="+mn-ea"/>
              <a:cs typeface="+mn-cs"/>
            </a:defRPr>
          </a:pPr>
          <a:endParaRPr lang="en-US"/>
        </a:p>
      </c:txPr>
    </c:legend>
    <c:plotVisOnly val="1"/>
    <c:dispBlanksAs val="gap"/>
    <c:showDLblsOverMax val="0"/>
  </c:chart>
  <c:spPr>
    <a:noFill/>
    <a:ln>
      <a:noFill/>
    </a:ln>
    <a:effectLst/>
  </c:spPr>
  <c:txPr>
    <a:bodyPr/>
    <a:lstStyle/>
    <a:p>
      <a:pPr>
        <a:defRPr sz="1400">
          <a:solidFill>
            <a:srgbClr val="182752"/>
          </a:solidFill>
          <a:latin typeface="+mj-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1" u="none" strike="noStrike" kern="1200" spc="0" baseline="0">
                <a:solidFill>
                  <a:srgbClr val="182752"/>
                </a:solidFill>
                <a:latin typeface="+mj-lt"/>
                <a:ea typeface="+mn-ea"/>
                <a:cs typeface="+mn-cs"/>
              </a:defRPr>
            </a:pPr>
            <a:r>
              <a:rPr lang="en-US" i="1"/>
              <a:t>Patents per 1,000 people: Peer States</a:t>
            </a:r>
          </a:p>
        </c:rich>
      </c:tx>
      <c:overlay val="0"/>
      <c:spPr>
        <a:noFill/>
        <a:ln>
          <a:noFill/>
        </a:ln>
        <a:effectLst/>
      </c:spPr>
      <c:txPr>
        <a:bodyPr rot="0" spcFirstLastPara="1" vertOverflow="ellipsis" vert="horz" wrap="square" anchor="ctr" anchorCtr="1"/>
        <a:lstStyle/>
        <a:p>
          <a:pPr>
            <a:defRPr sz="1680" b="0" i="1" u="none" strike="noStrike" kern="1200" spc="0" baseline="0">
              <a:solidFill>
                <a:srgbClr val="182752"/>
              </a:solidFill>
              <a:latin typeface="+mj-lt"/>
              <a:ea typeface="+mn-ea"/>
              <a:cs typeface="+mn-cs"/>
            </a:defRPr>
          </a:pPr>
          <a:endParaRPr lang="en-US"/>
        </a:p>
      </c:txPr>
    </c:title>
    <c:autoTitleDeleted val="0"/>
    <c:plotArea>
      <c:layout/>
      <c:lineChart>
        <c:grouping val="standard"/>
        <c:varyColors val="0"/>
        <c:ser>
          <c:idx val="0"/>
          <c:order val="0"/>
          <c:tx>
            <c:strRef>
              <c:f>'[Chart in Microsoft PowerPoint]Peer States'!$B$2</c:f>
              <c:strCache>
                <c:ptCount val="1"/>
                <c:pt idx="0">
                  <c:v>Minnesota</c:v>
                </c:pt>
              </c:strCache>
            </c:strRef>
          </c:tx>
          <c:spPr>
            <a:ln w="57150" cap="rnd">
              <a:solidFill>
                <a:schemeClr val="tx2">
                  <a:lumMod val="75000"/>
                </a:schemeClr>
              </a:solidFill>
              <a:round/>
            </a:ln>
            <a:effectLst/>
          </c:spPr>
          <c:marker>
            <c:symbol val="none"/>
          </c:marker>
          <c:cat>
            <c:numRef>
              <c:f>'[Chart in Microsoft PowerPoint]Peer States'!$A$3:$A$54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'[Chart in Microsoft PowerPoint]Peer States'!$B$3:$B$54</c:f>
              <c:numCache>
                <c:formatCode>General</c:formatCode>
                <c:ptCount val="52"/>
                <c:pt idx="0">
                  <c:v>0.2011</c:v>
                </c:pt>
                <c:pt idx="1">
                  <c:v>0.20349999999999999</c:v>
                </c:pt>
                <c:pt idx="2">
                  <c:v>0.27339999999999998</c:v>
                </c:pt>
                <c:pt idx="3">
                  <c:v>0.29549999999999998</c:v>
                </c:pt>
                <c:pt idx="4">
                  <c:v>0.26919999999999999</c:v>
                </c:pt>
                <c:pt idx="5">
                  <c:v>0.2379</c:v>
                </c:pt>
                <c:pt idx="6">
                  <c:v>0.28389999999999999</c:v>
                </c:pt>
                <c:pt idx="7">
                  <c:v>0.25619999999999998</c:v>
                </c:pt>
                <c:pt idx="8">
                  <c:v>0.28129999999999999</c:v>
                </c:pt>
                <c:pt idx="9">
                  <c:v>0.25069999999999998</c:v>
                </c:pt>
                <c:pt idx="10">
                  <c:v>0.25019999999999998</c:v>
                </c:pt>
                <c:pt idx="11">
                  <c:v>0.26690000000000003</c:v>
                </c:pt>
                <c:pt idx="12">
                  <c:v>0.252</c:v>
                </c:pt>
                <c:pt idx="13">
                  <c:v>0.21460000000000001</c:v>
                </c:pt>
                <c:pt idx="14">
                  <c:v>0.21310000000000001</c:v>
                </c:pt>
                <c:pt idx="15">
                  <c:v>0.20669999999999999</c:v>
                </c:pt>
                <c:pt idx="16">
                  <c:v>0.16270000000000001</c:v>
                </c:pt>
                <c:pt idx="17">
                  <c:v>0.1958</c:v>
                </c:pt>
                <c:pt idx="18">
                  <c:v>0.2172</c:v>
                </c:pt>
                <c:pt idx="19">
                  <c:v>0.18110000000000001</c:v>
                </c:pt>
                <c:pt idx="20">
                  <c:v>0.18740000000000001</c:v>
                </c:pt>
                <c:pt idx="21">
                  <c:v>0.2218</c:v>
                </c:pt>
                <c:pt idx="22">
                  <c:v>0.24779999999999999</c:v>
                </c:pt>
                <c:pt idx="23">
                  <c:v>0.22090000000000001</c:v>
                </c:pt>
                <c:pt idx="24">
                  <c:v>0.27010000000000001</c:v>
                </c:pt>
                <c:pt idx="25">
                  <c:v>0.25019999999999998</c:v>
                </c:pt>
                <c:pt idx="26">
                  <c:v>0.30840000000000001</c:v>
                </c:pt>
                <c:pt idx="27">
                  <c:v>0.30020000000000002</c:v>
                </c:pt>
                <c:pt idx="28">
                  <c:v>0.30449999999999999</c:v>
                </c:pt>
                <c:pt idx="29">
                  <c:v>0.31219999999999998</c:v>
                </c:pt>
                <c:pt idx="30">
                  <c:v>0.34210000000000002</c:v>
                </c:pt>
                <c:pt idx="31">
                  <c:v>0.37669999999999998</c:v>
                </c:pt>
                <c:pt idx="32">
                  <c:v>0.35980000000000001</c:v>
                </c:pt>
                <c:pt idx="33">
                  <c:v>0.38100000000000001</c:v>
                </c:pt>
                <c:pt idx="34">
                  <c:v>0.39040000000000002</c:v>
                </c:pt>
                <c:pt idx="35">
                  <c:v>0.5232</c:v>
                </c:pt>
                <c:pt idx="36">
                  <c:v>0.55510000000000004</c:v>
                </c:pt>
                <c:pt idx="37">
                  <c:v>0.54990000000000006</c:v>
                </c:pt>
                <c:pt idx="38">
                  <c:v>0.52880000000000005</c:v>
                </c:pt>
                <c:pt idx="39">
                  <c:v>0.54810000000000003</c:v>
                </c:pt>
                <c:pt idx="40">
                  <c:v>0.58430000000000004</c:v>
                </c:pt>
                <c:pt idx="41">
                  <c:v>0.5413</c:v>
                </c:pt>
                <c:pt idx="42">
                  <c:v>0.4748</c:v>
                </c:pt>
                <c:pt idx="43">
                  <c:v>0.57269999999999999</c:v>
                </c:pt>
                <c:pt idx="44">
                  <c:v>0.49049999999999999</c:v>
                </c:pt>
                <c:pt idx="45">
                  <c:v>0.48309999999999997</c:v>
                </c:pt>
                <c:pt idx="46">
                  <c:v>0.497</c:v>
                </c:pt>
                <c:pt idx="47">
                  <c:v>0.67730000000000001</c:v>
                </c:pt>
                <c:pt idx="48">
                  <c:v>0.7218</c:v>
                </c:pt>
                <c:pt idx="49">
                  <c:v>0.72519999999999996</c:v>
                </c:pt>
                <c:pt idx="50">
                  <c:v>0.79159999999999997</c:v>
                </c:pt>
                <c:pt idx="51">
                  <c:v>0.84770000000000001</c:v>
                </c:pt>
              </c:numCache>
            </c:numRef>
          </c:val>
          <c:smooth val="0"/>
          <c:extLst>
            <c:ext xmlns:c16="http://schemas.microsoft.com/office/drawing/2014/chart" uri="{C3380CC4-5D6E-409C-BE32-E72D297353CC}">
              <c16:uniqueId val="{00000000-548F-4B84-9E1E-622810EA03BA}"/>
            </c:ext>
          </c:extLst>
        </c:ser>
        <c:ser>
          <c:idx val="1"/>
          <c:order val="1"/>
          <c:tx>
            <c:strRef>
              <c:f>'[Chart in Microsoft PowerPoint]Peer States'!$C$2</c:f>
              <c:strCache>
                <c:ptCount val="1"/>
                <c:pt idx="0">
                  <c:v>Massachussets</c:v>
                </c:pt>
              </c:strCache>
            </c:strRef>
          </c:tx>
          <c:spPr>
            <a:ln w="28575" cap="rnd">
              <a:solidFill>
                <a:schemeClr val="accent4">
                  <a:lumMod val="60000"/>
                  <a:lumOff val="40000"/>
                </a:schemeClr>
              </a:solidFill>
              <a:round/>
            </a:ln>
            <a:effectLst/>
          </c:spPr>
          <c:marker>
            <c:symbol val="none"/>
          </c:marker>
          <c:cat>
            <c:numRef>
              <c:f>'[Chart in Microsoft PowerPoint]Peer States'!$A$3:$A$54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'[Chart in Microsoft PowerPoint]Peer States'!$C$3:$C$54</c:f>
              <c:numCache>
                <c:formatCode>General</c:formatCode>
                <c:ptCount val="52"/>
                <c:pt idx="0">
                  <c:v>0.30819999999999997</c:v>
                </c:pt>
                <c:pt idx="1">
                  <c:v>0.31440000000000001</c:v>
                </c:pt>
                <c:pt idx="2">
                  <c:v>0.38080000000000003</c:v>
                </c:pt>
                <c:pt idx="3">
                  <c:v>0.43140000000000001</c:v>
                </c:pt>
                <c:pt idx="4">
                  <c:v>0.38400000000000001</c:v>
                </c:pt>
                <c:pt idx="5">
                  <c:v>0.34</c:v>
                </c:pt>
                <c:pt idx="6">
                  <c:v>0.3876</c:v>
                </c:pt>
                <c:pt idx="7">
                  <c:v>0.36670000000000003</c:v>
                </c:pt>
                <c:pt idx="8">
                  <c:v>0.45789999999999997</c:v>
                </c:pt>
                <c:pt idx="9">
                  <c:v>0.41070000000000001</c:v>
                </c:pt>
                <c:pt idx="10">
                  <c:v>0.38109999999999999</c:v>
                </c:pt>
                <c:pt idx="11">
                  <c:v>0.38019999999999998</c:v>
                </c:pt>
                <c:pt idx="12">
                  <c:v>0.33989999999999998</c:v>
                </c:pt>
                <c:pt idx="13">
                  <c:v>0.32519999999999999</c:v>
                </c:pt>
                <c:pt idx="14">
                  <c:v>0.29360000000000003</c:v>
                </c:pt>
                <c:pt idx="15">
                  <c:v>0.3019</c:v>
                </c:pt>
                <c:pt idx="16">
                  <c:v>0.21870000000000001</c:v>
                </c:pt>
                <c:pt idx="17">
                  <c:v>0.26740000000000003</c:v>
                </c:pt>
                <c:pt idx="18">
                  <c:v>0.29110000000000003</c:v>
                </c:pt>
                <c:pt idx="19">
                  <c:v>0.24049999999999999</c:v>
                </c:pt>
                <c:pt idx="20">
                  <c:v>0.2278</c:v>
                </c:pt>
                <c:pt idx="21">
                  <c:v>0.28060000000000002</c:v>
                </c:pt>
                <c:pt idx="22">
                  <c:v>0.27110000000000001</c:v>
                </c:pt>
                <c:pt idx="23">
                  <c:v>0.25019999999999998</c:v>
                </c:pt>
                <c:pt idx="24">
                  <c:v>0.30209999999999998</c:v>
                </c:pt>
                <c:pt idx="25">
                  <c:v>0.2712</c:v>
                </c:pt>
                <c:pt idx="26">
                  <c:v>0.3296</c:v>
                </c:pt>
                <c:pt idx="27">
                  <c:v>0.32450000000000001</c:v>
                </c:pt>
                <c:pt idx="28">
                  <c:v>0.3392</c:v>
                </c:pt>
                <c:pt idx="29">
                  <c:v>0.37159999999999999</c:v>
                </c:pt>
                <c:pt idx="30">
                  <c:v>0.36720000000000003</c:v>
                </c:pt>
                <c:pt idx="31">
                  <c:v>0.38679999999999998</c:v>
                </c:pt>
                <c:pt idx="32">
                  <c:v>0.35649999999999998</c:v>
                </c:pt>
                <c:pt idx="33">
                  <c:v>0.40289999999999998</c:v>
                </c:pt>
                <c:pt idx="34">
                  <c:v>0.42109999999999997</c:v>
                </c:pt>
                <c:pt idx="35">
                  <c:v>0.55549999999999999</c:v>
                </c:pt>
                <c:pt idx="36">
                  <c:v>0.57020000000000004</c:v>
                </c:pt>
                <c:pt idx="37">
                  <c:v>0.54359999999999997</c:v>
                </c:pt>
                <c:pt idx="38">
                  <c:v>0.57330000000000003</c:v>
                </c:pt>
                <c:pt idx="39">
                  <c:v>0.56220000000000003</c:v>
                </c:pt>
                <c:pt idx="40">
                  <c:v>0.60850000000000004</c:v>
                </c:pt>
                <c:pt idx="41">
                  <c:v>0.57269999999999999</c:v>
                </c:pt>
                <c:pt idx="42">
                  <c:v>0.48630000000000001</c:v>
                </c:pt>
                <c:pt idx="43">
                  <c:v>0.62570000000000003</c:v>
                </c:pt>
                <c:pt idx="44">
                  <c:v>0.54569999999999996</c:v>
                </c:pt>
                <c:pt idx="45">
                  <c:v>0.54349999999999998</c:v>
                </c:pt>
                <c:pt idx="46">
                  <c:v>0.56710000000000005</c:v>
                </c:pt>
                <c:pt idx="47">
                  <c:v>0.75</c:v>
                </c:pt>
                <c:pt idx="48">
                  <c:v>0.78510000000000002</c:v>
                </c:pt>
                <c:pt idx="49">
                  <c:v>0.86150000000000004</c:v>
                </c:pt>
                <c:pt idx="50">
                  <c:v>0.95530000000000004</c:v>
                </c:pt>
                <c:pt idx="51">
                  <c:v>0.997</c:v>
                </c:pt>
              </c:numCache>
            </c:numRef>
          </c:val>
          <c:smooth val="0"/>
          <c:extLst>
            <c:ext xmlns:c16="http://schemas.microsoft.com/office/drawing/2014/chart" uri="{C3380CC4-5D6E-409C-BE32-E72D297353CC}">
              <c16:uniqueId val="{00000001-548F-4B84-9E1E-622810EA03BA}"/>
            </c:ext>
          </c:extLst>
        </c:ser>
        <c:ser>
          <c:idx val="2"/>
          <c:order val="2"/>
          <c:tx>
            <c:strRef>
              <c:f>'[Chart in Microsoft PowerPoint]Peer States'!$D$2</c:f>
              <c:strCache>
                <c:ptCount val="1"/>
                <c:pt idx="0">
                  <c:v>North Carolina</c:v>
                </c:pt>
              </c:strCache>
            </c:strRef>
          </c:tx>
          <c:spPr>
            <a:ln w="28575" cap="rnd">
              <a:solidFill>
                <a:schemeClr val="accent3"/>
              </a:solidFill>
              <a:round/>
            </a:ln>
            <a:effectLst/>
          </c:spPr>
          <c:marker>
            <c:symbol val="none"/>
          </c:marker>
          <c:cat>
            <c:numRef>
              <c:f>'[Chart in Microsoft PowerPoint]Peer States'!$A$3:$A$54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'[Chart in Microsoft PowerPoint]Peer States'!$D$3:$D$54</c:f>
              <c:numCache>
                <c:formatCode>General</c:formatCode>
                <c:ptCount val="52"/>
                <c:pt idx="0">
                  <c:v>5.8200000000000002E-2</c:v>
                </c:pt>
                <c:pt idx="1">
                  <c:v>6.5600000000000006E-2</c:v>
                </c:pt>
                <c:pt idx="2">
                  <c:v>8.3299999999999999E-2</c:v>
                </c:pt>
                <c:pt idx="3">
                  <c:v>9.5399999999999999E-2</c:v>
                </c:pt>
                <c:pt idx="4">
                  <c:v>0.1183</c:v>
                </c:pt>
                <c:pt idx="5">
                  <c:v>9.8699999999999996E-2</c:v>
                </c:pt>
                <c:pt idx="6">
                  <c:v>9.8599999999999993E-2</c:v>
                </c:pt>
                <c:pt idx="7">
                  <c:v>9.0899999999999995E-2</c:v>
                </c:pt>
                <c:pt idx="8">
                  <c:v>0.1124</c:v>
                </c:pt>
                <c:pt idx="9">
                  <c:v>0.10920000000000001</c:v>
                </c:pt>
                <c:pt idx="10">
                  <c:v>9.8699999999999996E-2</c:v>
                </c:pt>
                <c:pt idx="11">
                  <c:v>9.2499999999999999E-2</c:v>
                </c:pt>
                <c:pt idx="12">
                  <c:v>9.3399999999999997E-2</c:v>
                </c:pt>
                <c:pt idx="13">
                  <c:v>8.5900000000000004E-2</c:v>
                </c:pt>
                <c:pt idx="14">
                  <c:v>8.1799999999999998E-2</c:v>
                </c:pt>
                <c:pt idx="15">
                  <c:v>8.2600000000000007E-2</c:v>
                </c:pt>
                <c:pt idx="16">
                  <c:v>5.9799999999999999E-2</c:v>
                </c:pt>
                <c:pt idx="17">
                  <c:v>8.0399999999999999E-2</c:v>
                </c:pt>
                <c:pt idx="18">
                  <c:v>8.1600000000000006E-2</c:v>
                </c:pt>
                <c:pt idx="19">
                  <c:v>6.4799999999999996E-2</c:v>
                </c:pt>
                <c:pt idx="20">
                  <c:v>6.1899999999999997E-2</c:v>
                </c:pt>
                <c:pt idx="21">
                  <c:v>8.3900000000000002E-2</c:v>
                </c:pt>
                <c:pt idx="22">
                  <c:v>8.5400000000000004E-2</c:v>
                </c:pt>
                <c:pt idx="23">
                  <c:v>8.5099999999999995E-2</c:v>
                </c:pt>
                <c:pt idx="24">
                  <c:v>0.10290000000000001</c:v>
                </c:pt>
                <c:pt idx="25">
                  <c:v>9.9400000000000002E-2</c:v>
                </c:pt>
                <c:pt idx="26">
                  <c:v>0.12089999999999999</c:v>
                </c:pt>
                <c:pt idx="27">
                  <c:v>0.11119999999999999</c:v>
                </c:pt>
                <c:pt idx="28">
                  <c:v>0.13070000000000001</c:v>
                </c:pt>
                <c:pt idx="29">
                  <c:v>0.1246</c:v>
                </c:pt>
                <c:pt idx="30">
                  <c:v>0.13070000000000001</c:v>
                </c:pt>
                <c:pt idx="31">
                  <c:v>0.14369999999999999</c:v>
                </c:pt>
                <c:pt idx="32">
                  <c:v>0.14449999999999999</c:v>
                </c:pt>
                <c:pt idx="33">
                  <c:v>0.16259999999999999</c:v>
                </c:pt>
                <c:pt idx="34">
                  <c:v>0.1699</c:v>
                </c:pt>
                <c:pt idx="35">
                  <c:v>0.21390000000000001</c:v>
                </c:pt>
                <c:pt idx="36">
                  <c:v>0.2266</c:v>
                </c:pt>
                <c:pt idx="37">
                  <c:v>0.2283</c:v>
                </c:pt>
                <c:pt idx="38">
                  <c:v>0.23699999999999999</c:v>
                </c:pt>
                <c:pt idx="39">
                  <c:v>0.21879999999999999</c:v>
                </c:pt>
                <c:pt idx="40">
                  <c:v>0.22209999999999999</c:v>
                </c:pt>
                <c:pt idx="41">
                  <c:v>0.2097</c:v>
                </c:pt>
                <c:pt idx="42">
                  <c:v>0.18490000000000001</c:v>
                </c:pt>
                <c:pt idx="43">
                  <c:v>0.22140000000000001</c:v>
                </c:pt>
                <c:pt idx="44">
                  <c:v>0.19139999999999999</c:v>
                </c:pt>
                <c:pt idx="45">
                  <c:v>0.1978</c:v>
                </c:pt>
                <c:pt idx="46">
                  <c:v>0.21290000000000001</c:v>
                </c:pt>
                <c:pt idx="47">
                  <c:v>0.2757</c:v>
                </c:pt>
                <c:pt idx="48">
                  <c:v>0.27010000000000001</c:v>
                </c:pt>
                <c:pt idx="49">
                  <c:v>0.3054</c:v>
                </c:pt>
                <c:pt idx="50">
                  <c:v>0.31909999999999999</c:v>
                </c:pt>
                <c:pt idx="51">
                  <c:v>0.34300000000000003</c:v>
                </c:pt>
              </c:numCache>
            </c:numRef>
          </c:val>
          <c:smooth val="0"/>
          <c:extLst>
            <c:ext xmlns:c16="http://schemas.microsoft.com/office/drawing/2014/chart" uri="{C3380CC4-5D6E-409C-BE32-E72D297353CC}">
              <c16:uniqueId val="{00000002-548F-4B84-9E1E-622810EA03BA}"/>
            </c:ext>
          </c:extLst>
        </c:ser>
        <c:ser>
          <c:idx val="3"/>
          <c:order val="3"/>
          <c:tx>
            <c:strRef>
              <c:f>'[Chart in Microsoft PowerPoint]Peer States'!$E$2</c:f>
              <c:strCache>
                <c:ptCount val="1"/>
                <c:pt idx="0">
                  <c:v>Colorado</c:v>
                </c:pt>
              </c:strCache>
            </c:strRef>
          </c:tx>
          <c:spPr>
            <a:ln w="28575" cap="rnd">
              <a:solidFill>
                <a:schemeClr val="accent6">
                  <a:lumMod val="60000"/>
                  <a:lumOff val="40000"/>
                </a:schemeClr>
              </a:solidFill>
              <a:round/>
            </a:ln>
            <a:effectLst/>
          </c:spPr>
          <c:marker>
            <c:symbol val="none"/>
          </c:marker>
          <c:cat>
            <c:numRef>
              <c:f>'[Chart in Microsoft PowerPoint]Peer States'!$A$3:$A$54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'[Chart in Microsoft PowerPoint]Peer States'!$E$3:$E$54</c:f>
              <c:numCache>
                <c:formatCode>General</c:formatCode>
                <c:ptCount val="52"/>
                <c:pt idx="0">
                  <c:v>0.12039999999999999</c:v>
                </c:pt>
                <c:pt idx="1">
                  <c:v>0.1137</c:v>
                </c:pt>
                <c:pt idx="2">
                  <c:v>0.1678</c:v>
                </c:pt>
                <c:pt idx="3">
                  <c:v>0.15989999999999999</c:v>
                </c:pt>
                <c:pt idx="4">
                  <c:v>0.1588</c:v>
                </c:pt>
                <c:pt idx="5">
                  <c:v>0.1542</c:v>
                </c:pt>
                <c:pt idx="6">
                  <c:v>0.19209999999999999</c:v>
                </c:pt>
                <c:pt idx="7">
                  <c:v>0.1706</c:v>
                </c:pt>
                <c:pt idx="8">
                  <c:v>0.2223</c:v>
                </c:pt>
                <c:pt idx="9">
                  <c:v>0.20710000000000001</c:v>
                </c:pt>
                <c:pt idx="10">
                  <c:v>0.23680000000000001</c:v>
                </c:pt>
                <c:pt idx="11">
                  <c:v>0.22589999999999999</c:v>
                </c:pt>
                <c:pt idx="12">
                  <c:v>0.2107</c:v>
                </c:pt>
                <c:pt idx="13">
                  <c:v>0.19939999999999999</c:v>
                </c:pt>
                <c:pt idx="14">
                  <c:v>0.19550000000000001</c:v>
                </c:pt>
                <c:pt idx="15">
                  <c:v>0.19189999999999999</c:v>
                </c:pt>
                <c:pt idx="16">
                  <c:v>0.14779999999999999</c:v>
                </c:pt>
                <c:pt idx="17">
                  <c:v>0.16439999999999999</c:v>
                </c:pt>
                <c:pt idx="18">
                  <c:v>0.17430000000000001</c:v>
                </c:pt>
                <c:pt idx="19">
                  <c:v>0.14699999999999999</c:v>
                </c:pt>
                <c:pt idx="20">
                  <c:v>0.13689999999999999</c:v>
                </c:pt>
                <c:pt idx="21">
                  <c:v>0.16309999999999999</c:v>
                </c:pt>
                <c:pt idx="22">
                  <c:v>0.16639999999999999</c:v>
                </c:pt>
                <c:pt idx="23">
                  <c:v>0.15720000000000001</c:v>
                </c:pt>
                <c:pt idx="24">
                  <c:v>0.1963</c:v>
                </c:pt>
                <c:pt idx="25">
                  <c:v>0.1888</c:v>
                </c:pt>
                <c:pt idx="26">
                  <c:v>0.24060000000000001</c:v>
                </c:pt>
                <c:pt idx="27">
                  <c:v>0.22520000000000001</c:v>
                </c:pt>
                <c:pt idx="28">
                  <c:v>0.22600000000000001</c:v>
                </c:pt>
                <c:pt idx="29">
                  <c:v>0.24540000000000001</c:v>
                </c:pt>
                <c:pt idx="30">
                  <c:v>0.25580000000000003</c:v>
                </c:pt>
                <c:pt idx="31">
                  <c:v>0.2863</c:v>
                </c:pt>
                <c:pt idx="32">
                  <c:v>0.29349999999999998</c:v>
                </c:pt>
                <c:pt idx="33">
                  <c:v>0.309</c:v>
                </c:pt>
                <c:pt idx="34">
                  <c:v>0.3135</c:v>
                </c:pt>
                <c:pt idx="35">
                  <c:v>0.44090000000000001</c:v>
                </c:pt>
                <c:pt idx="36">
                  <c:v>0.44700000000000001</c:v>
                </c:pt>
                <c:pt idx="37">
                  <c:v>0.42709999999999998</c:v>
                </c:pt>
                <c:pt idx="38">
                  <c:v>0.43590000000000001</c:v>
                </c:pt>
                <c:pt idx="39">
                  <c:v>0.43180000000000002</c:v>
                </c:pt>
                <c:pt idx="40">
                  <c:v>0.45689999999999997</c:v>
                </c:pt>
                <c:pt idx="41">
                  <c:v>0.45879999999999999</c:v>
                </c:pt>
                <c:pt idx="42">
                  <c:v>0.40010000000000001</c:v>
                </c:pt>
                <c:pt idx="43">
                  <c:v>0.44869999999999999</c:v>
                </c:pt>
                <c:pt idx="44">
                  <c:v>0.36320000000000002</c:v>
                </c:pt>
                <c:pt idx="45">
                  <c:v>0.33150000000000002</c:v>
                </c:pt>
                <c:pt idx="46">
                  <c:v>0.34470000000000001</c:v>
                </c:pt>
                <c:pt idx="47">
                  <c:v>0.4229</c:v>
                </c:pt>
                <c:pt idx="48">
                  <c:v>0.41060000000000002</c:v>
                </c:pt>
                <c:pt idx="49">
                  <c:v>0.47039999999999998</c:v>
                </c:pt>
                <c:pt idx="50">
                  <c:v>0.52980000000000005</c:v>
                </c:pt>
                <c:pt idx="51">
                  <c:v>0.59450000000000003</c:v>
                </c:pt>
              </c:numCache>
            </c:numRef>
          </c:val>
          <c:smooth val="0"/>
          <c:extLst>
            <c:ext xmlns:c16="http://schemas.microsoft.com/office/drawing/2014/chart" uri="{C3380CC4-5D6E-409C-BE32-E72D297353CC}">
              <c16:uniqueId val="{00000003-548F-4B84-9E1E-622810EA03BA}"/>
            </c:ext>
          </c:extLst>
        </c:ser>
        <c:ser>
          <c:idx val="5"/>
          <c:order val="4"/>
          <c:tx>
            <c:strRef>
              <c:f>'[Chart in Microsoft PowerPoint]Peer States'!$G$2</c:f>
              <c:strCache>
                <c:ptCount val="1"/>
                <c:pt idx="0">
                  <c:v>California</c:v>
                </c:pt>
              </c:strCache>
            </c:strRef>
          </c:tx>
          <c:spPr>
            <a:ln w="28575" cap="rnd">
              <a:solidFill>
                <a:schemeClr val="accent5">
                  <a:lumMod val="60000"/>
                  <a:lumOff val="40000"/>
                </a:schemeClr>
              </a:solidFill>
              <a:round/>
            </a:ln>
            <a:effectLst/>
          </c:spPr>
          <c:marker>
            <c:symbol val="none"/>
          </c:marker>
          <c:cat>
            <c:numRef>
              <c:f>'[Chart in Microsoft PowerPoint]Peer States'!$A$3:$A$54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'[Chart in Microsoft PowerPoint]Peer States'!$G$3:$G$54</c:f>
              <c:numCache>
                <c:formatCode>General</c:formatCode>
                <c:ptCount val="52"/>
                <c:pt idx="0">
                  <c:v>0.24660000000000001</c:v>
                </c:pt>
                <c:pt idx="1">
                  <c:v>0.25359999999999999</c:v>
                </c:pt>
                <c:pt idx="2">
                  <c:v>0.33929999999999999</c:v>
                </c:pt>
                <c:pt idx="3">
                  <c:v>0.35959999999999998</c:v>
                </c:pt>
                <c:pt idx="4">
                  <c:v>0.32679999999999998</c:v>
                </c:pt>
                <c:pt idx="5">
                  <c:v>0.29070000000000001</c:v>
                </c:pt>
                <c:pt idx="6">
                  <c:v>0.32329999999999998</c:v>
                </c:pt>
                <c:pt idx="7">
                  <c:v>0.29870000000000002</c:v>
                </c:pt>
                <c:pt idx="8">
                  <c:v>0.35909999999999997</c:v>
                </c:pt>
                <c:pt idx="9">
                  <c:v>0.31709999999999999</c:v>
                </c:pt>
                <c:pt idx="10">
                  <c:v>0.33729999999999999</c:v>
                </c:pt>
                <c:pt idx="11">
                  <c:v>0.30919999999999997</c:v>
                </c:pt>
                <c:pt idx="12">
                  <c:v>0.28889999999999999</c:v>
                </c:pt>
                <c:pt idx="13">
                  <c:v>0.27229999999999999</c:v>
                </c:pt>
                <c:pt idx="14">
                  <c:v>0.25409999999999999</c:v>
                </c:pt>
                <c:pt idx="15">
                  <c:v>0.24099999999999999</c:v>
                </c:pt>
                <c:pt idx="16">
                  <c:v>0.17949999999999999</c:v>
                </c:pt>
                <c:pt idx="17">
                  <c:v>0.2135</c:v>
                </c:pt>
                <c:pt idx="18">
                  <c:v>0.21299999999999999</c:v>
                </c:pt>
                <c:pt idx="19">
                  <c:v>0.183</c:v>
                </c:pt>
                <c:pt idx="20">
                  <c:v>0.1744</c:v>
                </c:pt>
                <c:pt idx="21">
                  <c:v>0.19370000000000001</c:v>
                </c:pt>
                <c:pt idx="22">
                  <c:v>0.20100000000000001</c:v>
                </c:pt>
                <c:pt idx="23">
                  <c:v>0.1938</c:v>
                </c:pt>
                <c:pt idx="24">
                  <c:v>0.2286</c:v>
                </c:pt>
                <c:pt idx="25">
                  <c:v>0.21329999999999999</c:v>
                </c:pt>
                <c:pt idx="26">
                  <c:v>0.25879999999999997</c:v>
                </c:pt>
                <c:pt idx="27">
                  <c:v>0.2319</c:v>
                </c:pt>
                <c:pt idx="28">
                  <c:v>0.25369999999999998</c:v>
                </c:pt>
                <c:pt idx="29">
                  <c:v>0.25530000000000003</c:v>
                </c:pt>
                <c:pt idx="30">
                  <c:v>0.2621</c:v>
                </c:pt>
                <c:pt idx="31">
                  <c:v>0.28599999999999998</c:v>
                </c:pt>
                <c:pt idx="32">
                  <c:v>0.29409999999999997</c:v>
                </c:pt>
                <c:pt idx="33">
                  <c:v>0.32950000000000002</c:v>
                </c:pt>
                <c:pt idx="34">
                  <c:v>0.35039999999999999</c:v>
                </c:pt>
                <c:pt idx="35">
                  <c:v>0.48309999999999997</c:v>
                </c:pt>
                <c:pt idx="36">
                  <c:v>0.50609999999999999</c:v>
                </c:pt>
                <c:pt idx="37">
                  <c:v>0.51459999999999995</c:v>
                </c:pt>
                <c:pt idx="38">
                  <c:v>0.5393</c:v>
                </c:pt>
                <c:pt idx="39">
                  <c:v>0.53990000000000005</c:v>
                </c:pt>
                <c:pt idx="40">
                  <c:v>0.5585</c:v>
                </c:pt>
                <c:pt idx="41">
                  <c:v>0.54779999999999995</c:v>
                </c:pt>
                <c:pt idx="42">
                  <c:v>0.50209999999999999</c:v>
                </c:pt>
                <c:pt idx="43">
                  <c:v>0.61839999999999995</c:v>
                </c:pt>
                <c:pt idx="44">
                  <c:v>0.54069999999999996</c:v>
                </c:pt>
                <c:pt idx="45">
                  <c:v>0.52400000000000002</c:v>
                </c:pt>
                <c:pt idx="46">
                  <c:v>0.55859999999999999</c:v>
                </c:pt>
                <c:pt idx="47">
                  <c:v>0.73219999999999996</c:v>
                </c:pt>
                <c:pt idx="48">
                  <c:v>0.74660000000000004</c:v>
                </c:pt>
                <c:pt idx="49">
                  <c:v>0.84350000000000003</c:v>
                </c:pt>
                <c:pt idx="50">
                  <c:v>0.94179999999999997</c:v>
                </c:pt>
                <c:pt idx="51">
                  <c:v>1.0479000000000001</c:v>
                </c:pt>
              </c:numCache>
            </c:numRef>
          </c:val>
          <c:smooth val="0"/>
          <c:extLst>
            <c:ext xmlns:c16="http://schemas.microsoft.com/office/drawing/2014/chart" uri="{C3380CC4-5D6E-409C-BE32-E72D297353CC}">
              <c16:uniqueId val="{00000004-548F-4B84-9E1E-622810EA03BA}"/>
            </c:ext>
          </c:extLst>
        </c:ser>
        <c:ser>
          <c:idx val="7"/>
          <c:order val="5"/>
          <c:tx>
            <c:strRef>
              <c:f>'[Chart in Microsoft PowerPoint]Peer States'!$I$2</c:f>
              <c:strCache>
                <c:ptCount val="1"/>
                <c:pt idx="0">
                  <c:v>Washington</c:v>
                </c:pt>
              </c:strCache>
            </c:strRef>
          </c:tx>
          <c:spPr>
            <a:ln w="28575" cap="rnd">
              <a:solidFill>
                <a:srgbClr val="C00000">
                  <a:alpha val="60000"/>
                </a:srgbClr>
              </a:solidFill>
              <a:round/>
            </a:ln>
            <a:effectLst/>
          </c:spPr>
          <c:marker>
            <c:symbol val="none"/>
          </c:marker>
          <c:cat>
            <c:numRef>
              <c:f>'[Chart in Microsoft PowerPoint]Peer States'!$A$3:$A$54</c:f>
              <c:numCache>
                <c:formatCode>General</c:formatCode>
                <c:ptCount val="52"/>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numCache>
            </c:numRef>
          </c:cat>
          <c:val>
            <c:numRef>
              <c:f>'[Chart in Microsoft PowerPoint]Peer States'!$I$3:$I$54</c:f>
              <c:numCache>
                <c:formatCode>General</c:formatCode>
                <c:ptCount val="52"/>
                <c:pt idx="0">
                  <c:v>0.114</c:v>
                </c:pt>
                <c:pt idx="1">
                  <c:v>0.12230000000000001</c:v>
                </c:pt>
                <c:pt idx="2">
                  <c:v>0.151</c:v>
                </c:pt>
                <c:pt idx="3">
                  <c:v>0.1658</c:v>
                </c:pt>
                <c:pt idx="4">
                  <c:v>0.14050000000000001</c:v>
                </c:pt>
                <c:pt idx="5">
                  <c:v>0.1208</c:v>
                </c:pt>
                <c:pt idx="6">
                  <c:v>0.14480000000000001</c:v>
                </c:pt>
                <c:pt idx="7">
                  <c:v>0.1166</c:v>
                </c:pt>
                <c:pt idx="8">
                  <c:v>0.1537</c:v>
                </c:pt>
                <c:pt idx="9">
                  <c:v>0.13139999999999999</c:v>
                </c:pt>
                <c:pt idx="10">
                  <c:v>0.14599999999999999</c:v>
                </c:pt>
                <c:pt idx="11">
                  <c:v>0.1459</c:v>
                </c:pt>
                <c:pt idx="12">
                  <c:v>0.1444</c:v>
                </c:pt>
                <c:pt idx="13">
                  <c:v>0.13919999999999999</c:v>
                </c:pt>
                <c:pt idx="14">
                  <c:v>0.13159999999999999</c:v>
                </c:pt>
                <c:pt idx="15">
                  <c:v>0.1273</c:v>
                </c:pt>
                <c:pt idx="16">
                  <c:v>9.8599999999999993E-2</c:v>
                </c:pt>
                <c:pt idx="17">
                  <c:v>0.1225</c:v>
                </c:pt>
                <c:pt idx="18">
                  <c:v>0.1188</c:v>
                </c:pt>
                <c:pt idx="19">
                  <c:v>0.1094</c:v>
                </c:pt>
                <c:pt idx="20">
                  <c:v>0.1046</c:v>
                </c:pt>
                <c:pt idx="21">
                  <c:v>0.1144</c:v>
                </c:pt>
                <c:pt idx="22">
                  <c:v>0.13389999999999999</c:v>
                </c:pt>
                <c:pt idx="23">
                  <c:v>0.12909999999999999</c:v>
                </c:pt>
                <c:pt idx="24">
                  <c:v>0.154</c:v>
                </c:pt>
                <c:pt idx="25">
                  <c:v>0.14099999999999999</c:v>
                </c:pt>
                <c:pt idx="26">
                  <c:v>0.19400000000000001</c:v>
                </c:pt>
                <c:pt idx="27">
                  <c:v>0.17749999999999999</c:v>
                </c:pt>
                <c:pt idx="28">
                  <c:v>0.18990000000000001</c:v>
                </c:pt>
                <c:pt idx="29">
                  <c:v>0.18079999999999999</c:v>
                </c:pt>
                <c:pt idx="30">
                  <c:v>0.17069999999999999</c:v>
                </c:pt>
                <c:pt idx="31">
                  <c:v>0.1799</c:v>
                </c:pt>
                <c:pt idx="32">
                  <c:v>0.19</c:v>
                </c:pt>
                <c:pt idx="33">
                  <c:v>0.20730000000000001</c:v>
                </c:pt>
                <c:pt idx="34">
                  <c:v>0.2409</c:v>
                </c:pt>
                <c:pt idx="35">
                  <c:v>0.31190000000000001</c:v>
                </c:pt>
                <c:pt idx="36">
                  <c:v>0.31719999999999998</c:v>
                </c:pt>
                <c:pt idx="37">
                  <c:v>0.30790000000000001</c:v>
                </c:pt>
                <c:pt idx="38">
                  <c:v>0.32879999999999998</c:v>
                </c:pt>
                <c:pt idx="39">
                  <c:v>0.34660000000000002</c:v>
                </c:pt>
                <c:pt idx="40">
                  <c:v>0.37430000000000002</c:v>
                </c:pt>
                <c:pt idx="41">
                  <c:v>0.35949999999999999</c:v>
                </c:pt>
                <c:pt idx="42">
                  <c:v>0.36609999999999998</c:v>
                </c:pt>
                <c:pt idx="43">
                  <c:v>0.51580000000000004</c:v>
                </c:pt>
                <c:pt idx="44">
                  <c:v>0.49959999999999999</c:v>
                </c:pt>
                <c:pt idx="45">
                  <c:v>0.53590000000000004</c:v>
                </c:pt>
                <c:pt idx="46">
                  <c:v>0.64629999999999999</c:v>
                </c:pt>
                <c:pt idx="47">
                  <c:v>0.77990000000000004</c:v>
                </c:pt>
                <c:pt idx="48">
                  <c:v>0.69850000000000001</c:v>
                </c:pt>
                <c:pt idx="49">
                  <c:v>0.78159999999999996</c:v>
                </c:pt>
                <c:pt idx="50">
                  <c:v>0.84289999999999998</c:v>
                </c:pt>
                <c:pt idx="51">
                  <c:v>0.91310000000000002</c:v>
                </c:pt>
              </c:numCache>
            </c:numRef>
          </c:val>
          <c:smooth val="0"/>
          <c:extLst>
            <c:ext xmlns:c16="http://schemas.microsoft.com/office/drawing/2014/chart" uri="{C3380CC4-5D6E-409C-BE32-E72D297353CC}">
              <c16:uniqueId val="{00000005-548F-4B84-9E1E-622810EA03BA}"/>
            </c:ext>
          </c:extLst>
        </c:ser>
        <c:dLbls>
          <c:showLegendKey val="0"/>
          <c:showVal val="0"/>
          <c:showCatName val="0"/>
          <c:showSerName val="0"/>
          <c:showPercent val="0"/>
          <c:showBubbleSize val="0"/>
        </c:dLbls>
        <c:smooth val="0"/>
        <c:axId val="442217280"/>
        <c:axId val="442217608"/>
      </c:lineChart>
      <c:catAx>
        <c:axId val="44221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182752"/>
                </a:solidFill>
                <a:latin typeface="+mj-lt"/>
                <a:ea typeface="+mn-ea"/>
                <a:cs typeface="+mn-cs"/>
              </a:defRPr>
            </a:pPr>
            <a:endParaRPr lang="en-US"/>
          </a:p>
        </c:txPr>
        <c:crossAx val="442217608"/>
        <c:crosses val="autoZero"/>
        <c:auto val="1"/>
        <c:lblAlgn val="ctr"/>
        <c:lblOffset val="100"/>
        <c:noMultiLvlLbl val="0"/>
      </c:catAx>
      <c:valAx>
        <c:axId val="442217608"/>
        <c:scaling>
          <c:orientation val="minMax"/>
        </c:scaling>
        <c:delete val="0"/>
        <c:axPos val="l"/>
        <c:majorGridlines>
          <c:spPr>
            <a:ln w="9525"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182752"/>
                </a:solidFill>
                <a:latin typeface="+mj-lt"/>
                <a:ea typeface="+mn-ea"/>
                <a:cs typeface="+mn-cs"/>
              </a:defRPr>
            </a:pPr>
            <a:endParaRPr lang="en-US"/>
          </a:p>
        </c:txPr>
        <c:crossAx val="442217280"/>
        <c:crosses val="autoZero"/>
        <c:crossBetween val="between"/>
      </c:valAx>
      <c:spPr>
        <a:noFill/>
        <a:ln>
          <a:noFill/>
        </a:ln>
        <a:effectLst/>
      </c:spPr>
    </c:plotArea>
    <c:legend>
      <c:legendPos val="t"/>
      <c:layout>
        <c:manualLayout>
          <c:xMode val="edge"/>
          <c:yMode val="edge"/>
          <c:x val="1.5254189199732896E-2"/>
          <c:y val="8.0711166989244756E-2"/>
          <c:w val="0.9566227202211407"/>
          <c:h val="5.2100134586032944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82752"/>
              </a:solidFill>
              <a:latin typeface="+mj-lt"/>
              <a:ea typeface="+mn-ea"/>
              <a:cs typeface="+mn-cs"/>
            </a:defRPr>
          </a:pPr>
          <a:endParaRPr lang="en-US"/>
        </a:p>
      </c:txPr>
    </c:legend>
    <c:plotVisOnly val="1"/>
    <c:dispBlanksAs val="gap"/>
    <c:showDLblsOverMax val="0"/>
  </c:chart>
  <c:spPr>
    <a:noFill/>
    <a:ln>
      <a:noFill/>
    </a:ln>
    <a:effectLst/>
  </c:spPr>
  <c:txPr>
    <a:bodyPr/>
    <a:lstStyle/>
    <a:p>
      <a:pPr>
        <a:defRPr sz="1400">
          <a:solidFill>
            <a:srgbClr val="182752"/>
          </a:solidFill>
          <a:latin typeface="+mj-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1" u="none" strike="noStrike" kern="1200" cap="none" spc="50" baseline="0">
                <a:solidFill>
                  <a:schemeClr val="accent1">
                    <a:lumMod val="50000"/>
                  </a:schemeClr>
                </a:solidFill>
                <a:latin typeface="+mn-lt"/>
                <a:ea typeface="+mn-ea"/>
                <a:cs typeface="+mn-cs"/>
              </a:defRPr>
            </a:pPr>
            <a:r>
              <a:rPr lang="en-US" sz="1600" b="1" i="1" dirty="0" smtClean="0">
                <a:solidFill>
                  <a:schemeClr val="accent1">
                    <a:lumMod val="50000"/>
                  </a:schemeClr>
                </a:solidFill>
              </a:rPr>
              <a:t>Key Medical Industries in</a:t>
            </a:r>
            <a:r>
              <a:rPr lang="en-US" sz="1600" b="1" i="1" baseline="0" dirty="0" smtClean="0">
                <a:solidFill>
                  <a:schemeClr val="accent1">
                    <a:lumMod val="50000"/>
                  </a:schemeClr>
                </a:solidFill>
              </a:rPr>
              <a:t> Minnesota</a:t>
            </a:r>
          </a:p>
          <a:p>
            <a:pPr>
              <a:defRPr b="1" i="1">
                <a:solidFill>
                  <a:schemeClr val="accent1">
                    <a:lumMod val="50000"/>
                  </a:schemeClr>
                </a:solidFill>
              </a:defRPr>
            </a:pPr>
            <a:r>
              <a:rPr lang="en-US" sz="1200" b="1" i="1" baseline="0" dirty="0" smtClean="0">
                <a:solidFill>
                  <a:schemeClr val="accent1">
                    <a:lumMod val="50000"/>
                  </a:schemeClr>
                </a:solidFill>
              </a:rPr>
              <a:t>(total employment, 2018)</a:t>
            </a:r>
            <a:endParaRPr lang="en-US" sz="1200" b="1" i="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2200" b="1" i="1" u="none" strike="noStrike" kern="1200" cap="none" spc="50" baseline="0">
              <a:solidFill>
                <a:schemeClr val="accent1">
                  <a:lumMod val="50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Sheet2!$B$11</c:f>
              <c:strCache>
                <c:ptCount val="1"/>
                <c:pt idx="0">
                  <c:v>Total employment</c:v>
                </c:pt>
              </c:strCache>
            </c:strRef>
          </c:tx>
          <c:spPr>
            <a:noFill/>
            <a:ln w="25400" cap="flat" cmpd="sng" algn="ctr">
              <a:solidFill>
                <a:schemeClr val="accent1">
                  <a:lumMod val="50000"/>
                </a:schemeClr>
              </a:solidFill>
              <a:miter lim="800000"/>
            </a:ln>
            <a:effectLst/>
          </c:spPr>
          <c:invertIfNegative val="0"/>
          <c:dLbls>
            <c:dLbl>
              <c:idx val="0"/>
              <c:layout>
                <c:manualLayout>
                  <c:x val="-2.697517907782478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E1-4AE9-BB3B-B6E6DACDD337}"/>
                </c:ext>
              </c:extLst>
            </c:dLbl>
            <c:dLbl>
              <c:idx val="1"/>
              <c:layout>
                <c:manualLayout>
                  <c:x val="-3.146582361186697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E1-4AE9-BB3B-B6E6DACDD337}"/>
                </c:ext>
              </c:extLst>
            </c:dLbl>
            <c:dLbl>
              <c:idx val="2"/>
              <c:layout>
                <c:manualLayout>
                  <c:x val="1.7075886639183262E-3"/>
                  <c:y val="-2.32621821941732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E1-4AE9-BB3B-B6E6DACDD33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Sheet2!$A$12:$A$17</c:f>
              <c:strCache>
                <c:ptCount val="6"/>
                <c:pt idx="0">
                  <c:v>Electromedical Device Manufacturing</c:v>
                </c:pt>
                <c:pt idx="1">
                  <c:v>Medical Equipment/Supplies Manufacturing</c:v>
                </c:pt>
                <c:pt idx="2">
                  <c:v>Health Insurance Carriers</c:v>
                </c:pt>
                <c:pt idx="3">
                  <c:v>Nursing and Residential Care Facilities</c:v>
                </c:pt>
                <c:pt idx="4">
                  <c:v>Hospitals</c:v>
                </c:pt>
                <c:pt idx="5">
                  <c:v>Ambulatory Health Care Services</c:v>
                </c:pt>
              </c:strCache>
            </c:strRef>
          </c:cat>
          <c:val>
            <c:numRef>
              <c:f>Sheet2!$B$12:$B$17</c:f>
              <c:numCache>
                <c:formatCode>#,##0</c:formatCode>
                <c:ptCount val="6"/>
                <c:pt idx="0">
                  <c:v>14330</c:v>
                </c:pt>
                <c:pt idx="1">
                  <c:v>16159</c:v>
                </c:pt>
                <c:pt idx="2">
                  <c:v>25902</c:v>
                </c:pt>
                <c:pt idx="3">
                  <c:v>111692</c:v>
                </c:pt>
                <c:pt idx="4">
                  <c:v>129603</c:v>
                </c:pt>
                <c:pt idx="5">
                  <c:v>156932</c:v>
                </c:pt>
              </c:numCache>
            </c:numRef>
          </c:val>
          <c:extLst>
            <c:ext xmlns:c16="http://schemas.microsoft.com/office/drawing/2014/chart" uri="{C3380CC4-5D6E-409C-BE32-E72D297353CC}">
              <c16:uniqueId val="{00000003-ADE1-4AE9-BB3B-B6E6DACDD337}"/>
            </c:ext>
          </c:extLst>
        </c:ser>
        <c:dLbls>
          <c:showLegendKey val="0"/>
          <c:showVal val="0"/>
          <c:showCatName val="0"/>
          <c:showSerName val="0"/>
          <c:showPercent val="0"/>
          <c:showBubbleSize val="0"/>
        </c:dLbls>
        <c:gapWidth val="227"/>
        <c:overlap val="-48"/>
        <c:axId val="374411256"/>
        <c:axId val="374410928"/>
      </c:barChart>
      <c:catAx>
        <c:axId val="37441125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50000"/>
                  </a:schemeClr>
                </a:solidFill>
                <a:latin typeface="+mn-lt"/>
                <a:ea typeface="+mn-ea"/>
                <a:cs typeface="+mn-cs"/>
              </a:defRPr>
            </a:pPr>
            <a:endParaRPr lang="en-US"/>
          </a:p>
        </c:txPr>
        <c:crossAx val="374410928"/>
        <c:crosses val="autoZero"/>
        <c:auto val="1"/>
        <c:lblAlgn val="ctr"/>
        <c:lblOffset val="100"/>
        <c:noMultiLvlLbl val="0"/>
      </c:catAx>
      <c:valAx>
        <c:axId val="374410928"/>
        <c:scaling>
          <c:orientation val="minMax"/>
        </c:scaling>
        <c:delete val="1"/>
        <c:axPos val="b"/>
        <c:numFmt formatCode="#,##0" sourceLinked="1"/>
        <c:majorTickMark val="none"/>
        <c:minorTickMark val="none"/>
        <c:tickLblPos val="nextTo"/>
        <c:crossAx val="374411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50000"/>
                  </a:schemeClr>
                </a:solidFill>
                <a:latin typeface="+mn-lt"/>
                <a:ea typeface="+mn-ea"/>
                <a:cs typeface="+mn-cs"/>
              </a:defRPr>
            </a:pPr>
            <a:r>
              <a:rPr lang="en-US" sz="1600" b="1" i="1" dirty="0">
                <a:solidFill>
                  <a:schemeClr val="accent1">
                    <a:lumMod val="50000"/>
                  </a:schemeClr>
                </a:solidFill>
              </a:rPr>
              <a:t>Industry concentration </a:t>
            </a:r>
            <a:r>
              <a:rPr lang="en-US" sz="1600" b="1" i="1" dirty="0" smtClean="0">
                <a:solidFill>
                  <a:schemeClr val="accent1">
                    <a:lumMod val="50000"/>
                  </a:schemeClr>
                </a:solidFill>
              </a:rPr>
              <a:t/>
            </a:r>
            <a:br>
              <a:rPr lang="en-US" sz="1600" b="1" i="1" dirty="0" smtClean="0">
                <a:solidFill>
                  <a:schemeClr val="accent1">
                    <a:lumMod val="50000"/>
                  </a:schemeClr>
                </a:solidFill>
              </a:rPr>
            </a:br>
            <a:r>
              <a:rPr lang="en-US" sz="1200" b="1" i="1" dirty="0" smtClean="0">
                <a:solidFill>
                  <a:schemeClr val="accent1">
                    <a:lumMod val="50000"/>
                  </a:schemeClr>
                </a:solidFill>
              </a:rPr>
              <a:t>(</a:t>
            </a:r>
            <a:r>
              <a:rPr lang="en-US" sz="1200" b="1" i="1" dirty="0">
                <a:solidFill>
                  <a:schemeClr val="accent1">
                    <a:lumMod val="50000"/>
                  </a:schemeClr>
                </a:solidFill>
              </a:rPr>
              <a:t>1 = U.S. Average)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50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Sheet2!$B$22</c:f>
              <c:strCache>
                <c:ptCount val="1"/>
                <c:pt idx="0">
                  <c:v>Industry concentration (1 = U.S. Average)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Sheet2!$A$23:$A$28</c:f>
              <c:strCache>
                <c:ptCount val="6"/>
                <c:pt idx="0">
                  <c:v>Electromedical Device Manufacturing</c:v>
                </c:pt>
                <c:pt idx="1">
                  <c:v>Medical Equipment/Supplies Manufacturing</c:v>
                </c:pt>
                <c:pt idx="2">
                  <c:v>Health Insurance Carriers</c:v>
                </c:pt>
                <c:pt idx="3">
                  <c:v>Nursing and Residential Care Facilities</c:v>
                </c:pt>
                <c:pt idx="4">
                  <c:v>Hospitals</c:v>
                </c:pt>
                <c:pt idx="5">
                  <c:v>Ambulatory Health Care Services</c:v>
                </c:pt>
              </c:strCache>
            </c:strRef>
          </c:cat>
          <c:val>
            <c:numRef>
              <c:f>Sheet2!$B$23:$B$28</c:f>
              <c:numCache>
                <c:formatCode>0.00</c:formatCode>
                <c:ptCount val="6"/>
                <c:pt idx="0">
                  <c:v>9.9783630345923537</c:v>
                </c:pt>
                <c:pt idx="1">
                  <c:v>2.4310593964942853</c:v>
                </c:pt>
                <c:pt idx="2">
                  <c:v>2.0478041900501509</c:v>
                </c:pt>
                <c:pt idx="3">
                  <c:v>1.5931850445431461</c:v>
                </c:pt>
                <c:pt idx="4">
                  <c:v>1.2214863058373258</c:v>
                </c:pt>
                <c:pt idx="5">
                  <c:v>1.0014752753603262</c:v>
                </c:pt>
              </c:numCache>
            </c:numRef>
          </c:val>
          <c:extLst>
            <c:ext xmlns:c16="http://schemas.microsoft.com/office/drawing/2014/chart" uri="{C3380CC4-5D6E-409C-BE32-E72D297353CC}">
              <c16:uniqueId val="{00000000-2763-4407-AD91-AA46FA139D77}"/>
            </c:ext>
          </c:extLst>
        </c:ser>
        <c:dLbls>
          <c:showLegendKey val="0"/>
          <c:showVal val="0"/>
          <c:showCatName val="0"/>
          <c:showSerName val="0"/>
          <c:showPercent val="0"/>
          <c:showBubbleSize val="0"/>
        </c:dLbls>
        <c:gapWidth val="182"/>
        <c:axId val="411810560"/>
        <c:axId val="411810232"/>
      </c:barChart>
      <c:catAx>
        <c:axId val="411810560"/>
        <c:scaling>
          <c:orientation val="minMax"/>
        </c:scaling>
        <c:delete val="1"/>
        <c:axPos val="l"/>
        <c:numFmt formatCode="General" sourceLinked="1"/>
        <c:majorTickMark val="none"/>
        <c:minorTickMark val="none"/>
        <c:tickLblPos val="nextTo"/>
        <c:crossAx val="411810232"/>
        <c:crosses val="autoZero"/>
        <c:auto val="1"/>
        <c:lblAlgn val="ctr"/>
        <c:lblOffset val="100"/>
        <c:noMultiLvlLbl val="0"/>
      </c:catAx>
      <c:valAx>
        <c:axId val="411810232"/>
        <c:scaling>
          <c:orientation val="minMax"/>
        </c:scaling>
        <c:delete val="1"/>
        <c:axPos val="b"/>
        <c:numFmt formatCode="0.00" sourceLinked="1"/>
        <c:majorTickMark val="none"/>
        <c:minorTickMark val="none"/>
        <c:tickLblPos val="nextTo"/>
        <c:crossAx val="411810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1" u="none" strike="noStrike" kern="1200" spc="0" baseline="0">
                <a:solidFill>
                  <a:srgbClr val="182752"/>
                </a:solidFill>
                <a:latin typeface="+mj-lt"/>
                <a:ea typeface="+mn-ea"/>
                <a:cs typeface="+mn-cs"/>
              </a:defRPr>
            </a:pPr>
            <a:r>
              <a:rPr lang="en-US" sz="2800" b="1" i="1"/>
              <a:t>Real GDP: MN and the US (Indexed: 1997 = 100) </a:t>
            </a:r>
          </a:p>
        </c:rich>
      </c:tx>
      <c:layout>
        <c:manualLayout>
          <c:xMode val="edge"/>
          <c:yMode val="edge"/>
          <c:x val="0.18860822629797558"/>
          <c:y val="0.11941738285552184"/>
        </c:manualLayout>
      </c:layout>
      <c:overlay val="0"/>
      <c:spPr>
        <a:noFill/>
        <a:ln>
          <a:noFill/>
        </a:ln>
        <a:effectLst/>
      </c:spPr>
      <c:txPr>
        <a:bodyPr rot="0" spcFirstLastPara="1" vertOverflow="ellipsis" vert="horz" wrap="square" anchor="ctr" anchorCtr="1"/>
        <a:lstStyle/>
        <a:p>
          <a:pPr>
            <a:defRPr sz="2800" b="1" i="1" u="none" strike="noStrike" kern="1200" spc="0" baseline="0">
              <a:solidFill>
                <a:srgbClr val="182752"/>
              </a:solidFill>
              <a:latin typeface="+mj-lt"/>
              <a:ea typeface="+mn-ea"/>
              <a:cs typeface="+mn-cs"/>
            </a:defRPr>
          </a:pPr>
          <a:endParaRPr lang="en-US"/>
        </a:p>
      </c:txPr>
    </c:title>
    <c:autoTitleDeleted val="0"/>
    <c:plotArea>
      <c:layout/>
      <c:lineChart>
        <c:grouping val="standard"/>
        <c:varyColors val="0"/>
        <c:ser>
          <c:idx val="0"/>
          <c:order val="0"/>
          <c:tx>
            <c:strRef>
              <c:f>'[download (91).xls]Sheet0'!$A$48</c:f>
              <c:strCache>
                <c:ptCount val="1"/>
                <c:pt idx="0">
                  <c:v>US</c:v>
                </c:pt>
              </c:strCache>
            </c:strRef>
          </c:tx>
          <c:spPr>
            <a:ln w="28575" cap="rnd">
              <a:solidFill>
                <a:srgbClr val="C00000"/>
              </a:solidFill>
              <a:round/>
            </a:ln>
            <a:effectLst/>
          </c:spPr>
          <c:marker>
            <c:symbol val="none"/>
          </c:marker>
          <c:dLbls>
            <c:dLbl>
              <c:idx val="21"/>
              <c:layout>
                <c:manualLayout>
                  <c:x val="-1.8659200254676552E-16"/>
                  <c:y val="-4.3007270715208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A-4175-B17B-70DEC60DEBCA}"/>
                </c:ext>
              </c:extLst>
            </c:dLbl>
            <c:spPr>
              <a:noFill/>
              <a:ln>
                <a:noFill/>
              </a:ln>
              <a:effectLst/>
            </c:spPr>
            <c:txPr>
              <a:bodyPr rot="0" spcFirstLastPara="1" vertOverflow="ellipsis" vert="horz" wrap="square" anchor="ctr" anchorCtr="1"/>
              <a:lstStyle/>
              <a:p>
                <a:pPr>
                  <a:defRPr sz="1600" b="0" i="0" u="none" strike="noStrike" kern="1200" baseline="0">
                    <a:solidFill>
                      <a:srgbClr val="182752"/>
                    </a:solidFill>
                    <a:latin typeface="+mj-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'[download (91).xls]Sheet0'!$B$47:$W$47</c:f>
              <c:strCache>
                <c:ptCount val="22"/>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strCache>
            </c:strRef>
          </c:cat>
          <c:val>
            <c:numRef>
              <c:f>'[download (91).xls]Sheet0'!$B$48:$W$48</c:f>
              <c:numCache>
                <c:formatCode>0.0%</c:formatCode>
                <c:ptCount val="22"/>
                <c:pt idx="0">
                  <c:v>1</c:v>
                </c:pt>
                <c:pt idx="1">
                  <c:v>1.0448140755487487</c:v>
                </c:pt>
                <c:pt idx="2">
                  <c:v>1.0944765542046833</c:v>
                </c:pt>
                <c:pt idx="3">
                  <c:v>1.1396508990067469</c:v>
                </c:pt>
                <c:pt idx="4">
                  <c:v>1.1510284988514954</c:v>
                </c:pt>
                <c:pt idx="5">
                  <c:v>1.1710759075426374</c:v>
                </c:pt>
                <c:pt idx="6">
                  <c:v>1.2045828575019237</c:v>
                </c:pt>
                <c:pt idx="7">
                  <c:v>1.2503436487854733</c:v>
                </c:pt>
                <c:pt idx="8">
                  <c:v>1.2942708943582235</c:v>
                </c:pt>
                <c:pt idx="9">
                  <c:v>1.3312219697762651</c:v>
                </c:pt>
                <c:pt idx="10">
                  <c:v>1.3561979764168146</c:v>
                </c:pt>
                <c:pt idx="11">
                  <c:v>1.3543456838597812</c:v>
                </c:pt>
                <c:pt idx="12">
                  <c:v>1.3199892240350539</c:v>
                </c:pt>
                <c:pt idx="13">
                  <c:v>1.3538306663340838</c:v>
                </c:pt>
                <c:pt idx="14">
                  <c:v>1.3748263529972129</c:v>
                </c:pt>
                <c:pt idx="15">
                  <c:v>1.4057537021983628</c:v>
                </c:pt>
                <c:pt idx="16">
                  <c:v>1.4316488250500914</c:v>
                </c:pt>
                <c:pt idx="17">
                  <c:v>1.4667524682045676</c:v>
                </c:pt>
                <c:pt idx="18">
                  <c:v>1.5090082935700575</c:v>
                </c:pt>
                <c:pt idx="19">
                  <c:v>1.5326577004667097</c:v>
                </c:pt>
                <c:pt idx="20">
                  <c:v>1.5666368800109842</c:v>
                </c:pt>
                <c:pt idx="21">
                  <c:v>1.6113992281506808</c:v>
                </c:pt>
              </c:numCache>
            </c:numRef>
          </c:val>
          <c:smooth val="0"/>
          <c:extLst>
            <c:ext xmlns:c16="http://schemas.microsoft.com/office/drawing/2014/chart" uri="{C3380CC4-5D6E-409C-BE32-E72D297353CC}">
              <c16:uniqueId val="{00000000-FC9B-48B9-B3EE-6F68E299DD98}"/>
            </c:ext>
          </c:extLst>
        </c:ser>
        <c:ser>
          <c:idx val="1"/>
          <c:order val="1"/>
          <c:tx>
            <c:strRef>
              <c:f>'[download (91).xls]Sheet0'!$A$49</c:f>
              <c:strCache>
                <c:ptCount val="1"/>
                <c:pt idx="0">
                  <c:v>MN</c:v>
                </c:pt>
              </c:strCache>
            </c:strRef>
          </c:tx>
          <c:spPr>
            <a:ln w="57150" cap="rnd">
              <a:solidFill>
                <a:schemeClr val="accent1">
                  <a:lumMod val="50000"/>
                </a:schemeClr>
              </a:solidFill>
              <a:round/>
            </a:ln>
            <a:effectLst/>
          </c:spPr>
          <c:marker>
            <c:symbol val="none"/>
          </c:marker>
          <c:dLbls>
            <c:dLbl>
              <c:idx val="21"/>
              <c:layout>
                <c:manualLayout>
                  <c:x val="-1.8659200254676552E-16"/>
                  <c:y val="7.0402206736590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2A-4175-B17B-70DEC60DEBCA}"/>
                </c:ext>
              </c:extLst>
            </c:dLbl>
            <c:spPr>
              <a:noFill/>
              <a:ln>
                <a:noFill/>
              </a:ln>
              <a:effectLst/>
            </c:spPr>
            <c:txPr>
              <a:bodyPr rot="0" spcFirstLastPara="1" vertOverflow="ellipsis" vert="horz" wrap="square" anchor="ctr" anchorCtr="1"/>
              <a:lstStyle/>
              <a:p>
                <a:pPr>
                  <a:defRPr sz="1600" b="0" i="0" u="none" strike="noStrike" kern="1200" baseline="0">
                    <a:solidFill>
                      <a:srgbClr val="182752"/>
                    </a:solidFill>
                    <a:latin typeface="+mj-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'[download (91).xls]Sheet0'!$B$47:$W$47</c:f>
              <c:strCache>
                <c:ptCount val="22"/>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strCache>
            </c:strRef>
          </c:cat>
          <c:val>
            <c:numRef>
              <c:f>'[download (91).xls]Sheet0'!$B$49:$W$49</c:f>
              <c:numCache>
                <c:formatCode>0.0%</c:formatCode>
                <c:ptCount val="22"/>
                <c:pt idx="0">
                  <c:v>1</c:v>
                </c:pt>
                <c:pt idx="1">
                  <c:v>1.0520349416020027</c:v>
                </c:pt>
                <c:pt idx="2">
                  <c:v>1.0884292981765784</c:v>
                </c:pt>
                <c:pt idx="3">
                  <c:v>1.16061077029492</c:v>
                </c:pt>
                <c:pt idx="4">
                  <c:v>1.1609674713200109</c:v>
                </c:pt>
                <c:pt idx="5">
                  <c:v>1.1909581952060513</c:v>
                </c:pt>
                <c:pt idx="6">
                  <c:v>1.2450040624283414</c:v>
                </c:pt>
                <c:pt idx="7">
                  <c:v>1.2961689554982443</c:v>
                </c:pt>
                <c:pt idx="8">
                  <c:v>1.3309949599466269</c:v>
                </c:pt>
                <c:pt idx="9">
                  <c:v>1.3304113102534558</c:v>
                </c:pt>
                <c:pt idx="10">
                  <c:v>1.3362676239087825</c:v>
                </c:pt>
                <c:pt idx="11">
                  <c:v>1.3484440569174048</c:v>
                </c:pt>
                <c:pt idx="12">
                  <c:v>1.2996614171222152</c:v>
                </c:pt>
                <c:pt idx="13">
                  <c:v>1.3440640891714817</c:v>
                </c:pt>
                <c:pt idx="14">
                  <c:v>1.3712719788697108</c:v>
                </c:pt>
                <c:pt idx="15">
                  <c:v>1.3885700912796035</c:v>
                </c:pt>
                <c:pt idx="16">
                  <c:v>1.4184673934685965</c:v>
                </c:pt>
                <c:pt idx="17">
                  <c:v>1.454157312701293</c:v>
                </c:pt>
                <c:pt idx="18">
                  <c:v>1.4689670108171</c:v>
                </c:pt>
                <c:pt idx="19">
                  <c:v>1.4986057519455775</c:v>
                </c:pt>
                <c:pt idx="20">
                  <c:v>1.5299647734146384</c:v>
                </c:pt>
                <c:pt idx="21">
                  <c:v>1.5635258103388563</c:v>
                </c:pt>
              </c:numCache>
            </c:numRef>
          </c:val>
          <c:smooth val="0"/>
          <c:extLst>
            <c:ext xmlns:c16="http://schemas.microsoft.com/office/drawing/2014/chart" uri="{C3380CC4-5D6E-409C-BE32-E72D297353CC}">
              <c16:uniqueId val="{00000001-FC9B-48B9-B3EE-6F68E299DD98}"/>
            </c:ext>
          </c:extLst>
        </c:ser>
        <c:dLbls>
          <c:showLegendKey val="0"/>
          <c:showVal val="0"/>
          <c:showCatName val="0"/>
          <c:showSerName val="0"/>
          <c:showPercent val="0"/>
          <c:showBubbleSize val="0"/>
        </c:dLbls>
        <c:smooth val="0"/>
        <c:axId val="403832008"/>
        <c:axId val="403831680"/>
      </c:lineChart>
      <c:catAx>
        <c:axId val="403832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182752"/>
                </a:solidFill>
                <a:latin typeface="+mj-lt"/>
                <a:ea typeface="+mn-ea"/>
                <a:cs typeface="+mn-cs"/>
              </a:defRPr>
            </a:pPr>
            <a:endParaRPr lang="en-US"/>
          </a:p>
        </c:txPr>
        <c:crossAx val="403831680"/>
        <c:crosses val="autoZero"/>
        <c:auto val="1"/>
        <c:lblAlgn val="ctr"/>
        <c:lblOffset val="100"/>
        <c:noMultiLvlLbl val="0"/>
      </c:catAx>
      <c:valAx>
        <c:axId val="403831680"/>
        <c:scaling>
          <c:orientation val="minMax"/>
          <c:min val="0.8"/>
        </c:scaling>
        <c:delete val="0"/>
        <c:axPos val="l"/>
        <c:majorGridlines>
          <c:spPr>
            <a:ln w="9525" cap="flat" cmpd="sng" algn="ctr">
              <a:solidFill>
                <a:schemeClr val="tx1">
                  <a:lumMod val="15000"/>
                  <a:lumOff val="85000"/>
                </a:schemeClr>
              </a:solidFill>
              <a:prstDash val="dashDot"/>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182752"/>
                </a:solidFill>
                <a:latin typeface="+mj-lt"/>
                <a:ea typeface="+mn-ea"/>
                <a:cs typeface="+mn-cs"/>
              </a:defRPr>
            </a:pPr>
            <a:endParaRPr lang="en-US"/>
          </a:p>
        </c:txPr>
        <c:crossAx val="403832008"/>
        <c:crosses val="autoZero"/>
        <c:crossBetween val="between"/>
      </c:valAx>
      <c:spPr>
        <a:noFill/>
        <a:ln>
          <a:noFill/>
        </a:ln>
        <a:effectLst/>
      </c:spPr>
    </c:plotArea>
    <c:legend>
      <c:legendPos val="t"/>
      <c:layout>
        <c:manualLayout>
          <c:xMode val="edge"/>
          <c:yMode val="edge"/>
          <c:x val="0.76201851870217419"/>
          <c:y val="0.68610202067329873"/>
          <c:w val="0.21754713697112205"/>
          <c:h val="4.7382132407944699E-2"/>
        </c:manualLayout>
      </c:layout>
      <c:overlay val="0"/>
      <c:spPr>
        <a:noFill/>
        <a:ln>
          <a:noFill/>
        </a:ln>
        <a:effectLst/>
      </c:spPr>
      <c:txPr>
        <a:bodyPr rot="0" spcFirstLastPara="1" vertOverflow="ellipsis" vert="horz" wrap="square" anchor="ctr" anchorCtr="1"/>
        <a:lstStyle/>
        <a:p>
          <a:pPr>
            <a:defRPr sz="2400" b="0" i="0" u="none" strike="noStrike" kern="1200" baseline="0">
              <a:solidFill>
                <a:srgbClr val="182752"/>
              </a:solidFill>
              <a:latin typeface="+mj-lt"/>
              <a:ea typeface="+mn-ea"/>
              <a:cs typeface="+mn-cs"/>
            </a:defRPr>
          </a:pPr>
          <a:endParaRPr lang="en-US"/>
        </a:p>
      </c:txPr>
    </c:legend>
    <c:plotVisOnly val="1"/>
    <c:dispBlanksAs val="gap"/>
    <c:showDLblsOverMax val="0"/>
  </c:chart>
  <c:spPr>
    <a:noFill/>
    <a:ln>
      <a:noFill/>
    </a:ln>
    <a:effectLst/>
  </c:spPr>
  <c:txPr>
    <a:bodyPr/>
    <a:lstStyle/>
    <a:p>
      <a:pPr>
        <a:defRPr sz="1200">
          <a:solidFill>
            <a:srgbClr val="182752"/>
          </a:solidFill>
          <a:latin typeface="+mj-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182752"/>
                </a:solidFill>
                <a:latin typeface="+mn-lt"/>
                <a:ea typeface="+mn-ea"/>
                <a:cs typeface="+mn-cs"/>
              </a:defRPr>
            </a:pPr>
            <a:r>
              <a:rPr lang="en-US" sz="2000"/>
              <a:t>Population by age cohort</a:t>
            </a:r>
          </a:p>
        </c:rich>
      </c:tx>
      <c:layout>
        <c:manualLayout>
          <c:xMode val="edge"/>
          <c:yMode val="edge"/>
          <c:x val="0.34655220177313917"/>
          <c:y val="4.5982888396072237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182752"/>
              </a:solidFill>
              <a:latin typeface="+mn-lt"/>
              <a:ea typeface="+mn-ea"/>
              <a:cs typeface="+mn-cs"/>
            </a:defRPr>
          </a:pPr>
          <a:endParaRPr lang="en-US"/>
        </a:p>
      </c:txPr>
    </c:title>
    <c:autoTitleDeleted val="0"/>
    <c:plotArea>
      <c:layout/>
      <c:lineChart>
        <c:grouping val="standard"/>
        <c:varyColors val="0"/>
        <c:ser>
          <c:idx val="11"/>
          <c:order val="6"/>
          <c:tx>
            <c:strRef>
              <c:f>Sheet1!$D$34</c:f>
              <c:strCache>
                <c:ptCount val="1"/>
                <c:pt idx="0">
                  <c:v>Population, Age 55 thru 64</c:v>
                </c:pt>
              </c:strCache>
            </c:strRef>
          </c:tx>
          <c:spPr>
            <a:ln w="28575" cap="rnd">
              <a:solidFill>
                <a:srgbClr val="C00000"/>
              </a:solidFill>
              <a:round/>
            </a:ln>
            <a:effectLst/>
          </c:spPr>
          <c:marker>
            <c:symbol val="none"/>
          </c:marker>
          <c:cat>
            <c:numRef>
              <c:f>Sheet1!$AB$10:$BT$10</c:f>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f>Sheet1!$AB$34:$BT$34</c:f>
              <c:numCache>
                <c:formatCode>#,##0.00</c:formatCode>
                <c:ptCount val="45"/>
                <c:pt idx="0">
                  <c:v>359.70033541534201</c:v>
                </c:pt>
                <c:pt idx="1">
                  <c:v>358.14743658419201</c:v>
                </c:pt>
                <c:pt idx="2">
                  <c:v>356.18854341945701</c:v>
                </c:pt>
                <c:pt idx="3">
                  <c:v>355.26195393943698</c:v>
                </c:pt>
                <c:pt idx="4">
                  <c:v>354.476814432271</c:v>
                </c:pt>
                <c:pt idx="5">
                  <c:v>352.09599782041101</c:v>
                </c:pt>
                <c:pt idx="6">
                  <c:v>349.36693368524101</c:v>
                </c:pt>
                <c:pt idx="7">
                  <c:v>347.886448367919</c:v>
                </c:pt>
                <c:pt idx="8">
                  <c:v>345.48414438690799</c:v>
                </c:pt>
                <c:pt idx="9">
                  <c:v>346.047768424666</c:v>
                </c:pt>
                <c:pt idx="10">
                  <c:v>351.387366932514</c:v>
                </c:pt>
                <c:pt idx="11">
                  <c:v>357.450190011225</c:v>
                </c:pt>
                <c:pt idx="12">
                  <c:v>363.82221657471501</c:v>
                </c:pt>
                <c:pt idx="13">
                  <c:v>369.83827601151103</c:v>
                </c:pt>
                <c:pt idx="14">
                  <c:v>375.63088816880702</c:v>
                </c:pt>
                <c:pt idx="15">
                  <c:v>381.57753300308701</c:v>
                </c:pt>
                <c:pt idx="16">
                  <c:v>387.44204971836899</c:v>
                </c:pt>
                <c:pt idx="17">
                  <c:v>393.45442192934303</c:v>
                </c:pt>
                <c:pt idx="18">
                  <c:v>400.14279129344197</c:v>
                </c:pt>
                <c:pt idx="19">
                  <c:v>410.26273858436002</c:v>
                </c:pt>
                <c:pt idx="20">
                  <c:v>424.50049999999999</c:v>
                </c:pt>
                <c:pt idx="21">
                  <c:v>449.72125</c:v>
                </c:pt>
                <c:pt idx="22">
                  <c:v>471.40631250000001</c:v>
                </c:pt>
                <c:pt idx="23">
                  <c:v>493.58575000000002</c:v>
                </c:pt>
                <c:pt idx="24">
                  <c:v>516.63318749999996</c:v>
                </c:pt>
                <c:pt idx="25">
                  <c:v>540.82162500000004</c:v>
                </c:pt>
                <c:pt idx="26">
                  <c:v>565.20662500000003</c:v>
                </c:pt>
                <c:pt idx="27">
                  <c:v>587.52781249999998</c:v>
                </c:pt>
                <c:pt idx="28">
                  <c:v>613.09124999999995</c:v>
                </c:pt>
                <c:pt idx="29">
                  <c:v>639.19687499999998</c:v>
                </c:pt>
                <c:pt idx="30">
                  <c:v>663.79143750000003</c:v>
                </c:pt>
                <c:pt idx="31">
                  <c:v>679.03337499999998</c:v>
                </c:pt>
                <c:pt idx="32">
                  <c:v>696.20462499999996</c:v>
                </c:pt>
                <c:pt idx="33">
                  <c:v>712.70931250000001</c:v>
                </c:pt>
                <c:pt idx="34">
                  <c:v>727.98368749999997</c:v>
                </c:pt>
                <c:pt idx="35">
                  <c:v>740.29062499999998</c:v>
                </c:pt>
                <c:pt idx="36">
                  <c:v>748.72843750000004</c:v>
                </c:pt>
                <c:pt idx="37">
                  <c:v>754.83360954982595</c:v>
                </c:pt>
                <c:pt idx="38">
                  <c:v>756.91394704126799</c:v>
                </c:pt>
                <c:pt idx="39">
                  <c:v>755.37498018232895</c:v>
                </c:pt>
                <c:pt idx="40">
                  <c:v>751.96290777580998</c:v>
                </c:pt>
                <c:pt idx="41">
                  <c:v>747.28196074134496</c:v>
                </c:pt>
                <c:pt idx="42">
                  <c:v>741.73067225831301</c:v>
                </c:pt>
                <c:pt idx="43">
                  <c:v>735.56616626307903</c:v>
                </c:pt>
                <c:pt idx="44">
                  <c:v>729.301256599971</c:v>
                </c:pt>
              </c:numCache>
            </c:numRef>
          </c:val>
          <c:smooth val="1"/>
          <c:extLst>
            <c:ext xmlns:c16="http://schemas.microsoft.com/office/drawing/2014/chart" uri="{C3380CC4-5D6E-409C-BE32-E72D297353CC}">
              <c16:uniqueId val="{00000005-1B1C-4F9A-A018-042FBC0A6650}"/>
            </c:ext>
          </c:extLst>
        </c:ser>
        <c:ser>
          <c:idx val="13"/>
          <c:order val="8"/>
          <c:tx>
            <c:strRef>
              <c:f>Sheet1!$D$36</c:f>
              <c:strCache>
                <c:ptCount val="1"/>
                <c:pt idx="0">
                  <c:v>Population, Age 65 &amp; Older</c:v>
                </c:pt>
              </c:strCache>
            </c:strRef>
          </c:tx>
          <c:spPr>
            <a:ln w="28575" cap="rnd">
              <a:solidFill>
                <a:srgbClr val="182752"/>
              </a:solidFill>
              <a:round/>
            </a:ln>
            <a:effectLst/>
          </c:spPr>
          <c:marker>
            <c:symbol val="none"/>
          </c:marker>
          <c:val>
            <c:numRef>
              <c:f>Sheet1!$AB$36:$BT$36</c:f>
              <c:numCache>
                <c:formatCode>#,##0.00</c:formatCode>
                <c:ptCount val="45"/>
                <c:pt idx="0">
                  <c:v>491.7824470457</c:v>
                </c:pt>
                <c:pt idx="1">
                  <c:v>499.75832333694001</c:v>
                </c:pt>
                <c:pt idx="2">
                  <c:v>507.09327885167102</c:v>
                </c:pt>
                <c:pt idx="3">
                  <c:v>513.20744422517305</c:v>
                </c:pt>
                <c:pt idx="4">
                  <c:v>518.09807949687604</c:v>
                </c:pt>
                <c:pt idx="5">
                  <c:v>524.05021043899399</c:v>
                </c:pt>
                <c:pt idx="6">
                  <c:v>530.61912814863797</c:v>
                </c:pt>
                <c:pt idx="7">
                  <c:v>536.56736846231195</c:v>
                </c:pt>
                <c:pt idx="8">
                  <c:v>542.53864008344999</c:v>
                </c:pt>
                <c:pt idx="9">
                  <c:v>548.17386256509894</c:v>
                </c:pt>
                <c:pt idx="10">
                  <c:v>552.93646277549499</c:v>
                </c:pt>
                <c:pt idx="11">
                  <c:v>558.05850393835203</c:v>
                </c:pt>
                <c:pt idx="12">
                  <c:v>563.55211039899098</c:v>
                </c:pt>
                <c:pt idx="13">
                  <c:v>568.38486084885903</c:v>
                </c:pt>
                <c:pt idx="14">
                  <c:v>572.77264108570796</c:v>
                </c:pt>
                <c:pt idx="15">
                  <c:v>577.29649923977195</c:v>
                </c:pt>
                <c:pt idx="16">
                  <c:v>581.59770897593398</c:v>
                </c:pt>
                <c:pt idx="17">
                  <c:v>586.02246252035104</c:v>
                </c:pt>
                <c:pt idx="18">
                  <c:v>591.34851735991197</c:v>
                </c:pt>
                <c:pt idx="19">
                  <c:v>597.11630877150401</c:v>
                </c:pt>
                <c:pt idx="20">
                  <c:v>600.70512499999995</c:v>
                </c:pt>
                <c:pt idx="21">
                  <c:v>605.08825000000002</c:v>
                </c:pt>
                <c:pt idx="22">
                  <c:v>611.16968750000001</c:v>
                </c:pt>
                <c:pt idx="23">
                  <c:v>616.49056250000001</c:v>
                </c:pt>
                <c:pt idx="24">
                  <c:v>622.93293749999998</c:v>
                </c:pt>
                <c:pt idx="25">
                  <c:v>633.21668750000003</c:v>
                </c:pt>
                <c:pt idx="26">
                  <c:v>646.02806250000003</c:v>
                </c:pt>
                <c:pt idx="27">
                  <c:v>661.49168750000001</c:v>
                </c:pt>
                <c:pt idx="28">
                  <c:v>675.98974999999996</c:v>
                </c:pt>
                <c:pt idx="29">
                  <c:v>687.92156250000005</c:v>
                </c:pt>
                <c:pt idx="30">
                  <c:v>703.72662500000001</c:v>
                </c:pt>
                <c:pt idx="31">
                  <c:v>730.86087499999996</c:v>
                </c:pt>
                <c:pt idx="32">
                  <c:v>755.825875</c:v>
                </c:pt>
                <c:pt idx="33">
                  <c:v>780.51025000000004</c:v>
                </c:pt>
                <c:pt idx="34">
                  <c:v>805.54306250000002</c:v>
                </c:pt>
                <c:pt idx="35">
                  <c:v>833.34181249999995</c:v>
                </c:pt>
                <c:pt idx="36">
                  <c:v>863.11599999999999</c:v>
                </c:pt>
                <c:pt idx="37">
                  <c:v>893.68731376118205</c:v>
                </c:pt>
                <c:pt idx="38">
                  <c:v>924.76837011427199</c:v>
                </c:pt>
                <c:pt idx="39">
                  <c:v>955.59268565231105</c:v>
                </c:pt>
                <c:pt idx="40">
                  <c:v>986.03922186163095</c:v>
                </c:pt>
                <c:pt idx="41">
                  <c:v>1016.02825562909</c:v>
                </c:pt>
                <c:pt idx="42">
                  <c:v>1045.4060004896501</c:v>
                </c:pt>
                <c:pt idx="43">
                  <c:v>1073.92057570825</c:v>
                </c:pt>
                <c:pt idx="44">
                  <c:v>1101.24832334496</c:v>
                </c:pt>
              </c:numCache>
            </c:numRef>
          </c:val>
          <c:smooth val="1"/>
          <c:extLst>
            <c:ext xmlns:c16="http://schemas.microsoft.com/office/drawing/2014/chart" uri="{C3380CC4-5D6E-409C-BE32-E72D297353CC}">
              <c16:uniqueId val="{00000006-1B1C-4F9A-A018-042FBC0A6650}"/>
            </c:ext>
          </c:extLst>
        </c:ser>
        <c:dLbls>
          <c:showLegendKey val="0"/>
          <c:showVal val="0"/>
          <c:showCatName val="0"/>
          <c:showSerName val="0"/>
          <c:showPercent val="0"/>
          <c:showBubbleSize val="0"/>
        </c:dLbls>
        <c:smooth val="0"/>
        <c:axId val="569588152"/>
        <c:axId val="569588808"/>
        <c:extLst>
          <c:ext xmlns:c15="http://schemas.microsoft.com/office/drawing/2012/chart" uri="{02D57815-91ED-43cb-92C2-25804820EDAC}">
            <c15:filteredLineSeries>
              <c15:ser>
                <c:idx val="8"/>
                <c:order val="0"/>
                <c:tx>
                  <c:strRef>
                    <c:extLst>
                      <c:ext uri="{02D57815-91ED-43cb-92C2-25804820EDAC}">
                        <c15:formulaRef>
                          <c15:sqref>Sheet1!$D$31</c15:sqref>
                        </c15:formulaRef>
                      </c:ext>
                    </c:extLst>
                    <c:strCache>
                      <c:ptCount val="1"/>
                      <c:pt idx="0">
                        <c:v>Population, Age 5 thru 14</c:v>
                      </c:pt>
                    </c:strCache>
                  </c:strRef>
                </c:tx>
                <c:spPr>
                  <a:ln w="28575" cap="rnd">
                    <a:solidFill>
                      <a:schemeClr val="accent3">
                        <a:lumMod val="60000"/>
                      </a:schemeClr>
                    </a:solidFill>
                    <a:round/>
                  </a:ln>
                  <a:effectLst/>
                </c:spPr>
                <c:marker>
                  <c:symbol val="none"/>
                </c:marker>
                <c:cat>
                  <c:numRef>
                    <c:extLst>
                      <c:ex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c:ext uri="{02D57815-91ED-43cb-92C2-25804820EDAC}">
                        <c15:formulaRef>
                          <c15:sqref>Sheet1!$AB$31:$BT$31</c15:sqref>
                        </c15:formulaRef>
                      </c:ext>
                    </c:extLst>
                    <c:numCache>
                      <c:formatCode>#,##0.00</c:formatCode>
                      <c:ptCount val="45"/>
                      <c:pt idx="1">
                        <c:v>-0.91985875666367201</c:v>
                      </c:pt>
                      <c:pt idx="2">
                        <c:v>-0.70071399301603299</c:v>
                      </c:pt>
                      <c:pt idx="3">
                        <c:v>-0.48670855145696001</c:v>
                      </c:pt>
                      <c:pt idx="4">
                        <c:v>-0.268112057115522</c:v>
                      </c:pt>
                      <c:pt idx="5">
                        <c:v>-2.3611587027017E-2</c:v>
                      </c:pt>
                      <c:pt idx="6">
                        <c:v>1.6315925298065099</c:v>
                      </c:pt>
                      <c:pt idx="7">
                        <c:v>2.7690850168307999</c:v>
                      </c:pt>
                      <c:pt idx="8">
                        <c:v>2.7154636198024602</c:v>
                      </c:pt>
                      <c:pt idx="9">
                        <c:v>2.3911849636921101</c:v>
                      </c:pt>
                      <c:pt idx="10">
                        <c:v>1.16460217063643</c:v>
                      </c:pt>
                      <c:pt idx="11">
                        <c:v>1.1357343844194301</c:v>
                      </c:pt>
                      <c:pt idx="12">
                        <c:v>1.1948173244751901</c:v>
                      </c:pt>
                      <c:pt idx="13">
                        <c:v>1.0685922423990799</c:v>
                      </c:pt>
                      <c:pt idx="14">
                        <c:v>0.98376619233098195</c:v>
                      </c:pt>
                      <c:pt idx="15">
                        <c:v>1.0025734643322799</c:v>
                      </c:pt>
                      <c:pt idx="16">
                        <c:v>0.95865098341865196</c:v>
                      </c:pt>
                      <c:pt idx="17">
                        <c:v>0.97538076686554098</c:v>
                      </c:pt>
                      <c:pt idx="18">
                        <c:v>1.1246343474161</c:v>
                      </c:pt>
                      <c:pt idx="19">
                        <c:v>0.52411410680834902</c:v>
                      </c:pt>
                      <c:pt idx="20">
                        <c:v>-0.36394823038232699</c:v>
                      </c:pt>
                      <c:pt idx="21">
                        <c:v>-0.64768493980367203</c:v>
                      </c:pt>
                      <c:pt idx="22">
                        <c:v>-0.82761107678208701</c:v>
                      </c:pt>
                      <c:pt idx="23">
                        <c:v>-0.91840037409171005</c:v>
                      </c:pt>
                      <c:pt idx="24">
                        <c:v>-0.93900243890219204</c:v>
                      </c:pt>
                      <c:pt idx="25">
                        <c:v>-0.215554576834909</c:v>
                      </c:pt>
                      <c:pt idx="26">
                        <c:v>-0.22958661937757499</c:v>
                      </c:pt>
                      <c:pt idx="27">
                        <c:v>0.243007225576752</c:v>
                      </c:pt>
                      <c:pt idx="28">
                        <c:v>0.50973894226675798</c:v>
                      </c:pt>
                      <c:pt idx="29">
                        <c:v>0.45093726683524998</c:v>
                      </c:pt>
                      <c:pt idx="30">
                        <c:v>0.37579081122260899</c:v>
                      </c:pt>
                      <c:pt idx="31">
                        <c:v>0.476111504692178</c:v>
                      </c:pt>
                      <c:pt idx="32">
                        <c:v>0.53811901596145795</c:v>
                      </c:pt>
                      <c:pt idx="33">
                        <c:v>0.28270101883380899</c:v>
                      </c:pt>
                      <c:pt idx="34">
                        <c:v>0.13539966977298401</c:v>
                      </c:pt>
                      <c:pt idx="35">
                        <c:v>0.35792065358639702</c:v>
                      </c:pt>
                      <c:pt idx="36">
                        <c:v>0.57137134734777095</c:v>
                      </c:pt>
                      <c:pt idx="37">
                        <c:v>0.42994223146883798</c:v>
                      </c:pt>
                      <c:pt idx="38">
                        <c:v>4.82026613344066E-2</c:v>
                      </c:pt>
                      <c:pt idx="39">
                        <c:v>-0.23071437422162999</c:v>
                      </c:pt>
                      <c:pt idx="40">
                        <c:v>-0.246140206831302</c:v>
                      </c:pt>
                      <c:pt idx="41">
                        <c:v>-0.24534546312748901</c:v>
                      </c:pt>
                      <c:pt idx="42">
                        <c:v>-0.24529469790601799</c:v>
                      </c:pt>
                      <c:pt idx="43">
                        <c:v>-0.24931184432914799</c:v>
                      </c:pt>
                      <c:pt idx="44">
                        <c:v>-0.25508732152924601</c:v>
                      </c:pt>
                    </c:numCache>
                  </c:numRef>
                </c:val>
                <c:smooth val="1"/>
                <c:extLst>
                  <c:ext xmlns:c16="http://schemas.microsoft.com/office/drawing/2014/chart" uri="{C3380CC4-5D6E-409C-BE32-E72D297353CC}">
                    <c16:uniqueId val="{00000007-1B1C-4F9A-A018-042FBC0A6650}"/>
                  </c:ext>
                </c:extLst>
              </c15:ser>
            </c15:filteredLineSeries>
            <c15:filteredLineSeries>
              <c15:ser>
                <c:idx val="1"/>
                <c:order val="1"/>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xmlns:c15="http://schemas.microsoft.com/office/drawing/2012/chart">
                      <c:ext xmlns:c15="http://schemas.microsoft.com/office/drawing/2012/chart" uri="{02D57815-91ED-43cb-92C2-25804820EDAC}">
                        <c15:formulaRef>
                          <c15:sqref>Sheet1!$AB$24:$BT$24</c15:sqref>
                        </c15:formulaRef>
                      </c:ext>
                    </c:extLst>
                    <c:numCache>
                      <c:formatCode>#,##0.00</c:formatCode>
                      <c:ptCount val="45"/>
                      <c:pt idx="1">
                        <c:v>-2.5558689441962401</c:v>
                      </c:pt>
                      <c:pt idx="2">
                        <c:v>-2.8067299396514298</c:v>
                      </c:pt>
                      <c:pt idx="3">
                        <c:v>-2.5141941307140301</c:v>
                      </c:pt>
                      <c:pt idx="4">
                        <c:v>-2.3855071623008901</c:v>
                      </c:pt>
                      <c:pt idx="5">
                        <c:v>-2.7369353450962799</c:v>
                      </c:pt>
                      <c:pt idx="6">
                        <c:v>-3.0678017493477499</c:v>
                      </c:pt>
                      <c:pt idx="7">
                        <c:v>-2.7285715882310799</c:v>
                      </c:pt>
                      <c:pt idx="8">
                        <c:v>-2.6445073111680002</c:v>
                      </c:pt>
                      <c:pt idx="9">
                        <c:v>-0.77498017123248697</c:v>
                      </c:pt>
                      <c:pt idx="10">
                        <c:v>1.08643761943503</c:v>
                      </c:pt>
                      <c:pt idx="11">
                        <c:v>1.3048108956754201</c:v>
                      </c:pt>
                      <c:pt idx="12">
                        <c:v>1.3640728935705</c:v>
                      </c:pt>
                      <c:pt idx="13">
                        <c:v>1.2377202050129399</c:v>
                      </c:pt>
                      <c:pt idx="14">
                        <c:v>1.1528678705846001</c:v>
                      </c:pt>
                      <c:pt idx="15">
                        <c:v>1.1717980945967099</c:v>
                      </c:pt>
                      <c:pt idx="16">
                        <c:v>1.12789708676975</c:v>
                      </c:pt>
                      <c:pt idx="17">
                        <c:v>1.1447735550620199</c:v>
                      </c:pt>
                      <c:pt idx="18">
                        <c:v>1.2943741066622201</c:v>
                      </c:pt>
                      <c:pt idx="19">
                        <c:v>1.70923104852798</c:v>
                      </c:pt>
                      <c:pt idx="20">
                        <c:v>1.94950585482738</c:v>
                      </c:pt>
                      <c:pt idx="21">
                        <c:v>1.57002917051754</c:v>
                      </c:pt>
                      <c:pt idx="22">
                        <c:v>1.21469521551902</c:v>
                      </c:pt>
                      <c:pt idx="23">
                        <c:v>0.79109138628310505</c:v>
                      </c:pt>
                      <c:pt idx="24">
                        <c:v>0.46764673278980601</c:v>
                      </c:pt>
                      <c:pt idx="25">
                        <c:v>0.14869738360800999</c:v>
                      </c:pt>
                      <c:pt idx="26">
                        <c:v>-0.65506548730842595</c:v>
                      </c:pt>
                      <c:pt idx="27">
                        <c:v>-0.79908115392987</c:v>
                      </c:pt>
                      <c:pt idx="28">
                        <c:v>-1.0105367448306899</c:v>
                      </c:pt>
                      <c:pt idx="29">
                        <c:v>-0.84008342438545203</c:v>
                      </c:pt>
                      <c:pt idx="30">
                        <c:v>-0.195488543650124</c:v>
                      </c:pt>
                      <c:pt idx="31">
                        <c:v>-0.16198428540149501</c:v>
                      </c:pt>
                      <c:pt idx="32">
                        <c:v>6.8214079038675397E-3</c:v>
                      </c:pt>
                      <c:pt idx="33">
                        <c:v>0.138258597728735</c:v>
                      </c:pt>
                      <c:pt idx="34">
                        <c:v>5.2187028187078398E-2</c:v>
                      </c:pt>
                      <c:pt idx="35">
                        <c:v>7.34845245956572E-2</c:v>
                      </c:pt>
                      <c:pt idx="36">
                        <c:v>-0.41884156966228703</c:v>
                      </c:pt>
                      <c:pt idx="37">
                        <c:v>-0.14040431981642301</c:v>
                      </c:pt>
                      <c:pt idx="38">
                        <c:v>0.36595001624017998</c:v>
                      </c:pt>
                      <c:pt idx="39">
                        <c:v>0.63576479890890003</c:v>
                      </c:pt>
                      <c:pt idx="40">
                        <c:v>0.58058095177995195</c:v>
                      </c:pt>
                      <c:pt idx="41">
                        <c:v>0.53111539997503499</c:v>
                      </c:pt>
                      <c:pt idx="42">
                        <c:v>0.48640159054933502</c:v>
                      </c:pt>
                      <c:pt idx="43">
                        <c:v>0.44212735057651598</c:v>
                      </c:pt>
                      <c:pt idx="44">
                        <c:v>0.397219640196811</c:v>
                      </c:pt>
                    </c:numCache>
                  </c:numRef>
                </c:val>
                <c:smooth val="1"/>
                <c:extLst xmlns:c15="http://schemas.microsoft.com/office/drawing/2012/chart">
                  <c:ext xmlns:c16="http://schemas.microsoft.com/office/drawing/2014/chart" uri="{C3380CC4-5D6E-409C-BE32-E72D297353CC}">
                    <c16:uniqueId val="{00000008-1B1C-4F9A-A018-042FBC0A665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Sheet1!$D$25</c15:sqref>
                        </c15:formulaRef>
                      </c:ext>
                    </c:extLst>
                    <c:strCache>
                      <c:ptCount val="1"/>
                      <c:pt idx="0">
                        <c:v>Population, Age 25 thru 34</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xmlns:c15="http://schemas.microsoft.com/office/drawing/2012/chart">
                      <c:ext xmlns:c15="http://schemas.microsoft.com/office/drawing/2012/chart" uri="{02D57815-91ED-43cb-92C2-25804820EDAC}">
                        <c15:formulaRef>
                          <c15:sqref>Sheet1!$AB$25:$BT$25</c15:sqref>
                        </c15:formulaRef>
                      </c:ext>
                    </c:extLst>
                    <c:numCache>
                      <c:formatCode>#,##0.00</c:formatCode>
                      <c:ptCount val="45"/>
                      <c:pt idx="1">
                        <c:v>1.27611128185801</c:v>
                      </c:pt>
                      <c:pt idx="2">
                        <c:v>1.4699520212180699</c:v>
                      </c:pt>
                      <c:pt idx="3">
                        <c:v>1.72629382271881</c:v>
                      </c:pt>
                      <c:pt idx="4">
                        <c:v>1.86002674755292</c:v>
                      </c:pt>
                      <c:pt idx="5">
                        <c:v>1.4241147557184901</c:v>
                      </c:pt>
                      <c:pt idx="6">
                        <c:v>1.06286867578513</c:v>
                      </c:pt>
                      <c:pt idx="7">
                        <c:v>1.0761851665862501</c:v>
                      </c:pt>
                      <c:pt idx="8">
                        <c:v>7.8064868583660504E-2</c:v>
                      </c:pt>
                      <c:pt idx="9">
                        <c:v>-0.29442911331647398</c:v>
                      </c:pt>
                      <c:pt idx="10">
                        <c:v>-1.1110560034410599</c:v>
                      </c:pt>
                      <c:pt idx="11">
                        <c:v>-1.1600022119455</c:v>
                      </c:pt>
                      <c:pt idx="12">
                        <c:v>-1.16057035041947</c:v>
                      </c:pt>
                      <c:pt idx="13">
                        <c:v>-1.34521531606221</c:v>
                      </c:pt>
                      <c:pt idx="14">
                        <c:v>-1.4928121294135199</c:v>
                      </c:pt>
                      <c:pt idx="15">
                        <c:v>-1.54239614134251</c:v>
                      </c:pt>
                      <c:pt idx="16">
                        <c:v>-1.6568271864872199</c:v>
                      </c:pt>
                      <c:pt idx="17">
                        <c:v>-1.7165057428808099</c:v>
                      </c:pt>
                      <c:pt idx="18">
                        <c:v>-1.65119319744222</c:v>
                      </c:pt>
                      <c:pt idx="19">
                        <c:v>-2.2508138245226101</c:v>
                      </c:pt>
                      <c:pt idx="20">
                        <c:v>-0.62447536484577804</c:v>
                      </c:pt>
                      <c:pt idx="21">
                        <c:v>-0.55240025947381799</c:v>
                      </c:pt>
                      <c:pt idx="22">
                        <c:v>-0.308465762726018</c:v>
                      </c:pt>
                      <c:pt idx="23">
                        <c:v>-0.36596074636904302</c:v>
                      </c:pt>
                      <c:pt idx="24">
                        <c:v>0.110997283174963</c:v>
                      </c:pt>
                      <c:pt idx="25">
                        <c:v>0.74077188804715399</c:v>
                      </c:pt>
                      <c:pt idx="26">
                        <c:v>2.43482652362743</c:v>
                      </c:pt>
                      <c:pt idx="27">
                        <c:v>2.2118921546092198</c:v>
                      </c:pt>
                      <c:pt idx="28">
                        <c:v>1.9170745631685899</c:v>
                      </c:pt>
                      <c:pt idx="29">
                        <c:v>1.61431100400016</c:v>
                      </c:pt>
                      <c:pt idx="30">
                        <c:v>1.4204798980340201</c:v>
                      </c:pt>
                      <c:pt idx="31">
                        <c:v>1.01518863184762</c:v>
                      </c:pt>
                      <c:pt idx="32">
                        <c:v>0.83028890393162003</c:v>
                      </c:pt>
                      <c:pt idx="33">
                        <c:v>0.46542712591388602</c:v>
                      </c:pt>
                      <c:pt idx="34">
                        <c:v>0.12039350817840699</c:v>
                      </c:pt>
                      <c:pt idx="35">
                        <c:v>0.39554383053483899</c:v>
                      </c:pt>
                      <c:pt idx="36">
                        <c:v>0.79299379292581096</c:v>
                      </c:pt>
                      <c:pt idx="37">
                        <c:v>0.63899184912183904</c:v>
                      </c:pt>
                      <c:pt idx="38">
                        <c:v>-4.8161726595896702E-2</c:v>
                      </c:pt>
                      <c:pt idx="39">
                        <c:v>-0.60413065493177798</c:v>
                      </c:pt>
                      <c:pt idx="40">
                        <c:v>-0.69544443107202303</c:v>
                      </c:pt>
                      <c:pt idx="41">
                        <c:v>-0.70843522734184206</c:v>
                      </c:pt>
                      <c:pt idx="42">
                        <c:v>-0.68427303306675102</c:v>
                      </c:pt>
                      <c:pt idx="43">
                        <c:v>-0.63822782554532298</c:v>
                      </c:pt>
                      <c:pt idx="44">
                        <c:v>-0.56705341784846197</c:v>
                      </c:pt>
                    </c:numCache>
                  </c:numRef>
                </c:val>
                <c:smooth val="1"/>
                <c:extLst xmlns:c15="http://schemas.microsoft.com/office/drawing/2012/chart">
                  <c:ext xmlns:c16="http://schemas.microsoft.com/office/drawing/2014/chart" uri="{C3380CC4-5D6E-409C-BE32-E72D297353CC}">
                    <c16:uniqueId val="{00000009-1B1C-4F9A-A018-042FBC0A6650}"/>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Sheet1!$D$27</c15:sqref>
                        </c15:formulaRef>
                      </c:ext>
                    </c:extLst>
                    <c:strCache>
                      <c:ptCount val="1"/>
                      <c:pt idx="0">
                        <c:v>Population, Age 35 thru 44</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xmlns:c15="http://schemas.microsoft.com/office/drawing/2012/chart">
                      <c:ext xmlns:c15="http://schemas.microsoft.com/office/drawing/2012/chart" uri="{02D57815-91ED-43cb-92C2-25804820EDAC}">
                        <c15:formulaRef>
                          <c15:sqref>Sheet1!$AB$27:$BT$27</c15:sqref>
                        </c15:formulaRef>
                      </c:ext>
                    </c:extLst>
                    <c:numCache>
                      <c:formatCode>#,##0.00</c:formatCode>
                      <c:ptCount val="45"/>
                      <c:pt idx="1">
                        <c:v>5.1223811400074002</c:v>
                      </c:pt>
                      <c:pt idx="2">
                        <c:v>4.0224312567967102</c:v>
                      </c:pt>
                      <c:pt idx="3">
                        <c:v>4.0590409031801</c:v>
                      </c:pt>
                      <c:pt idx="4">
                        <c:v>4.2064634215838401</c:v>
                      </c:pt>
                      <c:pt idx="5">
                        <c:v>4.3375211801280003</c:v>
                      </c:pt>
                      <c:pt idx="6">
                        <c:v>4.2549110818759202</c:v>
                      </c:pt>
                      <c:pt idx="7">
                        <c:v>3.91132519592878</c:v>
                      </c:pt>
                      <c:pt idx="8">
                        <c:v>3.7874431905037902</c:v>
                      </c:pt>
                      <c:pt idx="9">
                        <c:v>3.22382826598857</c:v>
                      </c:pt>
                      <c:pt idx="10">
                        <c:v>2.2897304483862699</c:v>
                      </c:pt>
                      <c:pt idx="11">
                        <c:v>2.2785449492995302</c:v>
                      </c:pt>
                      <c:pt idx="12">
                        <c:v>2.3278990782112698</c:v>
                      </c:pt>
                      <c:pt idx="13">
                        <c:v>2.1901861812693602</c:v>
                      </c:pt>
                      <c:pt idx="14">
                        <c:v>2.0947196462062698</c:v>
                      </c:pt>
                      <c:pt idx="15">
                        <c:v>2.10407650026294</c:v>
                      </c:pt>
                      <c:pt idx="16">
                        <c:v>2.0502415939233498</c:v>
                      </c:pt>
                      <c:pt idx="17">
                        <c:v>2.0580410376605598</c:v>
                      </c:pt>
                      <c:pt idx="18">
                        <c:v>2.1998257835145201</c:v>
                      </c:pt>
                      <c:pt idx="19">
                        <c:v>1.45787210933024</c:v>
                      </c:pt>
                      <c:pt idx="20">
                        <c:v>-0.61990877557093205</c:v>
                      </c:pt>
                      <c:pt idx="21">
                        <c:v>-1.4456004425028399</c:v>
                      </c:pt>
                      <c:pt idx="22">
                        <c:v>-1.8564636754083499</c:v>
                      </c:pt>
                      <c:pt idx="23">
                        <c:v>-1.6403512874789099</c:v>
                      </c:pt>
                      <c:pt idx="24">
                        <c:v>-1.8086625301772401</c:v>
                      </c:pt>
                      <c:pt idx="25">
                        <c:v>-1.9176718178157801</c:v>
                      </c:pt>
                      <c:pt idx="26">
                        <c:v>-2.5611733595067401</c:v>
                      </c:pt>
                      <c:pt idx="27">
                        <c:v>-2.8794373628901999</c:v>
                      </c:pt>
                      <c:pt idx="28">
                        <c:v>-2.6196198003878401</c:v>
                      </c:pt>
                      <c:pt idx="29">
                        <c:v>-1.88111708556907</c:v>
                      </c:pt>
                      <c:pt idx="30">
                        <c:v>-1.10523467500497</c:v>
                      </c:pt>
                      <c:pt idx="31">
                        <c:v>-0.43879506102090199</c:v>
                      </c:pt>
                      <c:pt idx="32">
                        <c:v>7.5938971897238097E-2</c:v>
                      </c:pt>
                      <c:pt idx="33">
                        <c:v>0.27870902854181301</c:v>
                      </c:pt>
                      <c:pt idx="34">
                        <c:v>0.58733747563535199</c:v>
                      </c:pt>
                      <c:pt idx="35">
                        <c:v>1.10022526817939</c:v>
                      </c:pt>
                      <c:pt idx="36">
                        <c:v>2.1021675998659002</c:v>
                      </c:pt>
                      <c:pt idx="37">
                        <c:v>2.4031355710649098</c:v>
                      </c:pt>
                      <c:pt idx="38">
                        <c:v>1.53219460183267</c:v>
                      </c:pt>
                      <c:pt idx="39">
                        <c:v>0.93187105034133699</c:v>
                      </c:pt>
                      <c:pt idx="40">
                        <c:v>0.91122449540519401</c:v>
                      </c:pt>
                      <c:pt idx="41">
                        <c:v>0.82430678975715699</c:v>
                      </c:pt>
                      <c:pt idx="42">
                        <c:v>0.67844310592719603</c:v>
                      </c:pt>
                      <c:pt idx="43">
                        <c:v>0.54178469503378701</c:v>
                      </c:pt>
                      <c:pt idx="44">
                        <c:v>0.38718095736138802</c:v>
                      </c:pt>
                    </c:numCache>
                  </c:numRef>
                </c:val>
                <c:smooth val="1"/>
                <c:extLst xmlns:c15="http://schemas.microsoft.com/office/drawing/2012/chart">
                  <c:ext xmlns:c16="http://schemas.microsoft.com/office/drawing/2014/chart" uri="{C3380CC4-5D6E-409C-BE32-E72D297353CC}">
                    <c16:uniqueId val="{0000000A-1B1C-4F9A-A018-042FBC0A6650}"/>
                  </c:ext>
                </c:extLst>
              </c15:ser>
            </c15:filteredLineSeries>
            <c15:filteredLineSeries>
              <c15:ser>
                <c:idx val="6"/>
                <c:order val="4"/>
                <c:tx>
                  <c:strRef>
                    <c:extLst xmlns:c15="http://schemas.microsoft.com/office/drawing/2012/chart">
                      <c:ext xmlns:c15="http://schemas.microsoft.com/office/drawing/2012/chart" uri="{02D57815-91ED-43cb-92C2-25804820EDAC}">
                        <c15:formulaRef>
                          <c15:sqref>Sheet1!$D$29</c15:sqref>
                        </c15:formulaRef>
                      </c:ext>
                    </c:extLst>
                    <c:strCache>
                      <c:ptCount val="1"/>
                      <c:pt idx="0">
                        <c:v>Population, Age 45 thru 54</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xmlns:c15="http://schemas.microsoft.com/office/drawing/2012/chart">
                      <c:ext xmlns:c15="http://schemas.microsoft.com/office/drawing/2012/chart" uri="{02D57815-91ED-43cb-92C2-25804820EDAC}">
                        <c15:formulaRef>
                          <c15:sqref>Sheet1!$AB$29:$BT$29</c15:sqref>
                        </c15:formulaRef>
                      </c:ext>
                    </c:extLst>
                    <c:numCache>
                      <c:formatCode>#,##0.00</c:formatCode>
                      <c:ptCount val="45"/>
                      <c:pt idx="1">
                        <c:v>-0.76895301040540398</c:v>
                      </c:pt>
                      <c:pt idx="2">
                        <c:v>-0.42146262968589798</c:v>
                      </c:pt>
                      <c:pt idx="3">
                        <c:v>0.31993491689354903</c:v>
                      </c:pt>
                      <c:pt idx="4">
                        <c:v>0.82408494273278299</c:v>
                      </c:pt>
                      <c:pt idx="5">
                        <c:v>1.2939996999060199</c:v>
                      </c:pt>
                      <c:pt idx="6">
                        <c:v>2.6547641583284198</c:v>
                      </c:pt>
                      <c:pt idx="7">
                        <c:v>4.2923261134632904</c:v>
                      </c:pt>
                      <c:pt idx="8">
                        <c:v>2.9478896933465402</c:v>
                      </c:pt>
                      <c:pt idx="9">
                        <c:v>2.7577567737826501</c:v>
                      </c:pt>
                      <c:pt idx="10">
                        <c:v>4.8826103817365203</c:v>
                      </c:pt>
                      <c:pt idx="11">
                        <c:v>5.0058404167694803</c:v>
                      </c:pt>
                      <c:pt idx="12">
                        <c:v>4.93229273966167</c:v>
                      </c:pt>
                      <c:pt idx="13">
                        <c:v>4.6763424488902103</c:v>
                      </c:pt>
                      <c:pt idx="14">
                        <c:v>4.4723706112158803</c:v>
                      </c:pt>
                      <c:pt idx="15">
                        <c:v>4.3828008231028104</c:v>
                      </c:pt>
                      <c:pt idx="16">
                        <c:v>4.2352996681599899</c:v>
                      </c:pt>
                      <c:pt idx="17">
                        <c:v>4.1570920980266601</c:v>
                      </c:pt>
                      <c:pt idx="18">
                        <c:v>4.2204315542961703</c:v>
                      </c:pt>
                      <c:pt idx="19">
                        <c:v>5.0418404754926298</c:v>
                      </c:pt>
                      <c:pt idx="20">
                        <c:v>3.6501405125648301</c:v>
                      </c:pt>
                      <c:pt idx="21">
                        <c:v>2.1628414177013799</c:v>
                      </c:pt>
                      <c:pt idx="22">
                        <c:v>2.5602470572313898</c:v>
                      </c:pt>
                      <c:pt idx="23">
                        <c:v>2.4441995068069899</c:v>
                      </c:pt>
                      <c:pt idx="24">
                        <c:v>2.3524043579974201</c:v>
                      </c:pt>
                      <c:pt idx="25">
                        <c:v>1.9793312872740301</c:v>
                      </c:pt>
                      <c:pt idx="26">
                        <c:v>1.33734825377041</c:v>
                      </c:pt>
                      <c:pt idx="27">
                        <c:v>1.0732879354793801</c:v>
                      </c:pt>
                      <c:pt idx="28">
                        <c:v>0.38547590507773699</c:v>
                      </c:pt>
                      <c:pt idx="29">
                        <c:v>-0.33588023565903602</c:v>
                      </c:pt>
                      <c:pt idx="30">
                        <c:v>-1.06392314501882</c:v>
                      </c:pt>
                      <c:pt idx="31">
                        <c:v>-1.69413896790981</c:v>
                      </c:pt>
                      <c:pt idx="32">
                        <c:v>-1.87255890109683</c:v>
                      </c:pt>
                      <c:pt idx="33">
                        <c:v>-1.8622606768203001</c:v>
                      </c:pt>
                      <c:pt idx="34">
                        <c:v>-1.8935230457282599</c:v>
                      </c:pt>
                      <c:pt idx="35">
                        <c:v>-2.02634989507263</c:v>
                      </c:pt>
                      <c:pt idx="36">
                        <c:v>-2.37952042429453</c:v>
                      </c:pt>
                      <c:pt idx="37">
                        <c:v>-2.5095641454783202</c:v>
                      </c:pt>
                      <c:pt idx="38">
                        <c:v>-1.0879661787450301</c:v>
                      </c:pt>
                      <c:pt idx="39">
                        <c:v>7.9985547585614797E-2</c:v>
                      </c:pt>
                      <c:pt idx="40">
                        <c:v>0.39536308932059899</c:v>
                      </c:pt>
                      <c:pt idx="41">
                        <c:v>0.70057588567182805</c:v>
                      </c:pt>
                      <c:pt idx="42">
                        <c:v>0.98805369827645895</c:v>
                      </c:pt>
                      <c:pt idx="43">
                        <c:v>1.2358096998805499</c:v>
                      </c:pt>
                      <c:pt idx="44">
                        <c:v>1.43211231285079</c:v>
                      </c:pt>
                    </c:numCache>
                  </c:numRef>
                </c:val>
                <c:smooth val="1"/>
                <c:extLst xmlns:c15="http://schemas.microsoft.com/office/drawing/2012/chart">
                  <c:ext xmlns:c16="http://schemas.microsoft.com/office/drawing/2014/chart" uri="{C3380CC4-5D6E-409C-BE32-E72D297353CC}">
                    <c16:uniqueId val="{0000000B-1B1C-4F9A-A018-042FBC0A6650}"/>
                  </c:ext>
                </c:extLst>
              </c15:ser>
            </c15:filteredLineSeries>
            <c15:filteredLineSeries>
              <c15:ser>
                <c:idx val="10"/>
                <c:order val="5"/>
                <c:tx>
                  <c:strRef>
                    <c:extLst xmlns:c15="http://schemas.microsoft.com/office/drawing/2012/chart">
                      <c:ext xmlns:c15="http://schemas.microsoft.com/office/drawing/2012/chart" uri="{02D57815-91ED-43cb-92C2-25804820EDAC}">
                        <c15:formulaRef>
                          <c15:sqref>Sheet1!$D$33</c15:sqref>
                        </c15:formulaRef>
                      </c:ext>
                    </c:extLst>
                    <c:strCache>
                      <c:ptCount val="1"/>
                      <c:pt idx="0">
                        <c:v>Population, Age 55 thru 64</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xmlns:c15="http://schemas.microsoft.com/office/drawing/2012/chart">
                      <c:ext xmlns:c15="http://schemas.microsoft.com/office/drawing/2012/chart" uri="{02D57815-91ED-43cb-92C2-25804820EDAC}">
                        <c15:formulaRef>
                          <c15:sqref>Sheet1!$AB$33:$BT$33</c15:sqref>
                        </c15:formulaRef>
                      </c:ext>
                    </c:extLst>
                    <c:numCache>
                      <c:formatCode>#,##0.00</c:formatCode>
                      <c:ptCount val="45"/>
                      <c:pt idx="1">
                        <c:v>-0.43172015098537098</c:v>
                      </c:pt>
                      <c:pt idx="2">
                        <c:v>-0.54695160837051604</c:v>
                      </c:pt>
                      <c:pt idx="3">
                        <c:v>-0.26014016933969503</c:v>
                      </c:pt>
                      <c:pt idx="4">
                        <c:v>-0.22100298060621101</c:v>
                      </c:pt>
                      <c:pt idx="5">
                        <c:v>-0.67164240788867302</c:v>
                      </c:pt>
                      <c:pt idx="6">
                        <c:v>-0.77509092749242803</c:v>
                      </c:pt>
                      <c:pt idx="7">
                        <c:v>-0.42376228960919698</c:v>
                      </c:pt>
                      <c:pt idx="8">
                        <c:v>-0.69054255843574697</c:v>
                      </c:pt>
                      <c:pt idx="9">
                        <c:v>0.16314034867164201</c:v>
                      </c:pt>
                      <c:pt idx="10">
                        <c:v>1.54302353462814</c:v>
                      </c:pt>
                      <c:pt idx="11">
                        <c:v>1.72539585917308</c:v>
                      </c:pt>
                      <c:pt idx="12">
                        <c:v>1.7826334246150199</c:v>
                      </c:pt>
                      <c:pt idx="13">
                        <c:v>1.6535712121803701</c:v>
                      </c:pt>
                      <c:pt idx="14">
                        <c:v>1.56625545083271</c:v>
                      </c:pt>
                      <c:pt idx="15">
                        <c:v>1.5831085838733401</c:v>
                      </c:pt>
                      <c:pt idx="16">
                        <c:v>1.5369135255755499</c:v>
                      </c:pt>
                      <c:pt idx="17">
                        <c:v>1.5518119975218101</c:v>
                      </c:pt>
                      <c:pt idx="18">
                        <c:v>1.6999095680007701</c:v>
                      </c:pt>
                      <c:pt idx="19">
                        <c:v>2.5290839947923902</c:v>
                      </c:pt>
                      <c:pt idx="20">
                        <c:v>3.4704008130907602</c:v>
                      </c:pt>
                      <c:pt idx="21">
                        <c:v>5.9412768653982697</c:v>
                      </c:pt>
                      <c:pt idx="22">
                        <c:v>4.8218896705459304</c:v>
                      </c:pt>
                      <c:pt idx="23">
                        <c:v>4.7049513152202396</c:v>
                      </c:pt>
                      <c:pt idx="24">
                        <c:v>4.6693887536258796</c:v>
                      </c:pt>
                      <c:pt idx="25">
                        <c:v>4.68193644644637</c:v>
                      </c:pt>
                      <c:pt idx="26">
                        <c:v>4.5088803540354103</c:v>
                      </c:pt>
                      <c:pt idx="27">
                        <c:v>3.9492083979022699</c:v>
                      </c:pt>
                      <c:pt idx="28">
                        <c:v>4.3510174252389104</c:v>
                      </c:pt>
                      <c:pt idx="29">
                        <c:v>4.2580325522505902</c:v>
                      </c:pt>
                      <c:pt idx="30">
                        <c:v>3.8477288394127598</c:v>
                      </c:pt>
                      <c:pt idx="31">
                        <c:v>2.2961937498628702</c:v>
                      </c:pt>
                      <c:pt idx="32">
                        <c:v>2.5287785007622099</c:v>
                      </c:pt>
                      <c:pt idx="33">
                        <c:v>2.3706661672924199</c:v>
                      </c:pt>
                      <c:pt idx="34">
                        <c:v>2.1431423347649798</c:v>
                      </c:pt>
                      <c:pt idx="35">
                        <c:v>1.69055127351325</c:v>
                      </c:pt>
                      <c:pt idx="36">
                        <c:v>1.13979729244851</c:v>
                      </c:pt>
                      <c:pt idx="37">
                        <c:v>0.815405391868262</c:v>
                      </c:pt>
                      <c:pt idx="38">
                        <c:v>0.27560212808788198</c:v>
                      </c:pt>
                      <c:pt idx="39">
                        <c:v>-0.203321244766941</c:v>
                      </c:pt>
                      <c:pt idx="40">
                        <c:v>-0.45170577475249801</c:v>
                      </c:pt>
                      <c:pt idx="41">
                        <c:v>-0.62249706548830297</c:v>
                      </c:pt>
                      <c:pt idx="42">
                        <c:v>-0.74286397567055995</c:v>
                      </c:pt>
                      <c:pt idx="43">
                        <c:v>-0.83109762421785804</c:v>
                      </c:pt>
                      <c:pt idx="44">
                        <c:v>-0.851712592347176</c:v>
                      </c:pt>
                    </c:numCache>
                  </c:numRef>
                </c:val>
                <c:smooth val="1"/>
                <c:extLst xmlns:c15="http://schemas.microsoft.com/office/drawing/2012/chart">
                  <c:ext xmlns:c16="http://schemas.microsoft.com/office/drawing/2014/chart" uri="{C3380CC4-5D6E-409C-BE32-E72D297353CC}">
                    <c16:uniqueId val="{0000000C-1B1C-4F9A-A018-042FBC0A6650}"/>
                  </c:ext>
                </c:extLst>
              </c15:ser>
            </c15:filteredLineSeries>
            <c15:filteredLineSeries>
              <c15:ser>
                <c:idx val="12"/>
                <c:order val="7"/>
                <c:tx>
                  <c:strRef>
                    <c:extLst xmlns:c15="http://schemas.microsoft.com/office/drawing/2012/chart">
                      <c:ext xmlns:c15="http://schemas.microsoft.com/office/drawing/2012/chart" uri="{02D57815-91ED-43cb-92C2-25804820EDAC}">
                        <c15:formulaRef>
                          <c15:sqref>Sheet1!$D$35</c15:sqref>
                        </c15:formulaRef>
                      </c:ext>
                    </c:extLst>
                    <c:strCache>
                      <c:ptCount val="1"/>
                      <c:pt idx="0">
                        <c:v>Population, Age 65 &amp; Older</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Sheet1!$AB$10:$BT$10</c15:sqref>
                        </c15:formulaRef>
                      </c:ext>
                    </c:extLst>
                    <c:numCache>
                      <c:formatCode>yyyy</c:formatCode>
                      <c:ptCount val="45"/>
                      <c:pt idx="0">
                        <c:v>29587</c:v>
                      </c:pt>
                      <c:pt idx="1">
                        <c:v>29952</c:v>
                      </c:pt>
                      <c:pt idx="2">
                        <c:v>30317</c:v>
                      </c:pt>
                      <c:pt idx="3">
                        <c:v>30682</c:v>
                      </c:pt>
                      <c:pt idx="4">
                        <c:v>31048</c:v>
                      </c:pt>
                      <c:pt idx="5">
                        <c:v>31413</c:v>
                      </c:pt>
                      <c:pt idx="6">
                        <c:v>31778</c:v>
                      </c:pt>
                      <c:pt idx="7">
                        <c:v>32143</c:v>
                      </c:pt>
                      <c:pt idx="8">
                        <c:v>32509</c:v>
                      </c:pt>
                      <c:pt idx="9">
                        <c:v>32874</c:v>
                      </c:pt>
                      <c:pt idx="10">
                        <c:v>33239</c:v>
                      </c:pt>
                      <c:pt idx="11">
                        <c:v>33604</c:v>
                      </c:pt>
                      <c:pt idx="12">
                        <c:v>33970</c:v>
                      </c:pt>
                      <c:pt idx="13">
                        <c:v>34335</c:v>
                      </c:pt>
                      <c:pt idx="14">
                        <c:v>34700</c:v>
                      </c:pt>
                      <c:pt idx="15">
                        <c:v>35065</c:v>
                      </c:pt>
                      <c:pt idx="16">
                        <c:v>35431</c:v>
                      </c:pt>
                      <c:pt idx="17">
                        <c:v>35796</c:v>
                      </c:pt>
                      <c:pt idx="18">
                        <c:v>36161</c:v>
                      </c:pt>
                      <c:pt idx="19">
                        <c:v>36526</c:v>
                      </c:pt>
                      <c:pt idx="20">
                        <c:v>36892</c:v>
                      </c:pt>
                      <c:pt idx="21">
                        <c:v>37257</c:v>
                      </c:pt>
                      <c:pt idx="22">
                        <c:v>37622</c:v>
                      </c:pt>
                      <c:pt idx="23">
                        <c:v>37987</c:v>
                      </c:pt>
                      <c:pt idx="24">
                        <c:v>38353</c:v>
                      </c:pt>
                      <c:pt idx="25">
                        <c:v>38718</c:v>
                      </c:pt>
                      <c:pt idx="26">
                        <c:v>39083</c:v>
                      </c:pt>
                      <c:pt idx="27">
                        <c:v>39448</c:v>
                      </c:pt>
                      <c:pt idx="28">
                        <c:v>39814</c:v>
                      </c:pt>
                      <c:pt idx="29">
                        <c:v>40179</c:v>
                      </c:pt>
                      <c:pt idx="30">
                        <c:v>40544</c:v>
                      </c:pt>
                      <c:pt idx="31">
                        <c:v>40909</c:v>
                      </c:pt>
                      <c:pt idx="32">
                        <c:v>41275</c:v>
                      </c:pt>
                      <c:pt idx="33">
                        <c:v>41640</c:v>
                      </c:pt>
                      <c:pt idx="34">
                        <c:v>42005</c:v>
                      </c:pt>
                      <c:pt idx="35">
                        <c:v>42370</c:v>
                      </c:pt>
                      <c:pt idx="36">
                        <c:v>42736</c:v>
                      </c:pt>
                      <c:pt idx="37">
                        <c:v>43101</c:v>
                      </c:pt>
                      <c:pt idx="38">
                        <c:v>43466</c:v>
                      </c:pt>
                      <c:pt idx="39">
                        <c:v>43831</c:v>
                      </c:pt>
                      <c:pt idx="40">
                        <c:v>44197</c:v>
                      </c:pt>
                      <c:pt idx="41">
                        <c:v>44562</c:v>
                      </c:pt>
                      <c:pt idx="42">
                        <c:v>44927</c:v>
                      </c:pt>
                      <c:pt idx="43">
                        <c:v>45292</c:v>
                      </c:pt>
                      <c:pt idx="44">
                        <c:v>45658</c:v>
                      </c:pt>
                    </c:numCache>
                  </c:numRef>
                </c:cat>
                <c:val>
                  <c:numRef>
                    <c:extLst xmlns:c15="http://schemas.microsoft.com/office/drawing/2012/chart">
                      <c:ext xmlns:c15="http://schemas.microsoft.com/office/drawing/2012/chart" uri="{02D57815-91ED-43cb-92C2-25804820EDAC}">
                        <c15:formulaRef>
                          <c15:sqref>Sheet1!$AB$35:$BT$35</c15:sqref>
                        </c15:formulaRef>
                      </c:ext>
                    </c:extLst>
                    <c:numCache>
                      <c:formatCode>#,##0.00</c:formatCode>
                      <c:ptCount val="45"/>
                      <c:pt idx="1">
                        <c:v>1.6218302095070101</c:v>
                      </c:pt>
                      <c:pt idx="2">
                        <c:v>1.4677005208747</c:v>
                      </c:pt>
                      <c:pt idx="3">
                        <c:v>1.2057279456252601</c:v>
                      </c:pt>
                      <c:pt idx="4">
                        <c:v>0.95295485806654601</c:v>
                      </c:pt>
                      <c:pt idx="5">
                        <c:v>1.14884250254277</c:v>
                      </c:pt>
                      <c:pt idx="6">
                        <c:v>1.25349013869134</c:v>
                      </c:pt>
                      <c:pt idx="7">
                        <c:v>1.1209999787282099</c:v>
                      </c:pt>
                      <c:pt idx="8">
                        <c:v>1.11286521918958</c:v>
                      </c:pt>
                      <c:pt idx="9">
                        <c:v>1.0386767071156999</c:v>
                      </c:pt>
                      <c:pt idx="10">
                        <c:v>0.86881198386770098</c:v>
                      </c:pt>
                      <c:pt idx="11">
                        <c:v>0.92633449006900304</c:v>
                      </c:pt>
                      <c:pt idx="12">
                        <c:v>0.98441407520344404</c:v>
                      </c:pt>
                      <c:pt idx="13">
                        <c:v>0.85755165506282705</c:v>
                      </c:pt>
                      <c:pt idx="14">
                        <c:v>0.77197345303954301</c:v>
                      </c:pt>
                      <c:pt idx="15">
                        <c:v>0.78981743008692495</c:v>
                      </c:pt>
                      <c:pt idx="16">
                        <c:v>0.74506076891616102</c:v>
                      </c:pt>
                      <c:pt idx="17">
                        <c:v>0.76079280852190401</c:v>
                      </c:pt>
                      <c:pt idx="18">
                        <c:v>0.90884824050172497</c:v>
                      </c:pt>
                      <c:pt idx="19">
                        <c:v>0.97536245416534095</c:v>
                      </c:pt>
                      <c:pt idx="20">
                        <c:v>0.60102465395384097</c:v>
                      </c:pt>
                      <c:pt idx="21">
                        <c:v>0.72966332691102298</c:v>
                      </c:pt>
                      <c:pt idx="22">
                        <c:v>1.0050496766380801</c:v>
                      </c:pt>
                      <c:pt idx="23">
                        <c:v>0.87060518687782595</c:v>
                      </c:pt>
                      <c:pt idx="24">
                        <c:v>1.04500788688067</c:v>
                      </c:pt>
                      <c:pt idx="25">
                        <c:v>1.6508598889106101</c:v>
                      </c:pt>
                      <c:pt idx="26">
                        <c:v>2.02322131632073</c:v>
                      </c:pt>
                      <c:pt idx="27">
                        <c:v>2.39364601905354</c:v>
                      </c:pt>
                      <c:pt idx="28">
                        <c:v>2.19172255282496</c:v>
                      </c:pt>
                      <c:pt idx="29">
                        <c:v>1.7650877842452699</c:v>
                      </c:pt>
                      <c:pt idx="30">
                        <c:v>2.2975093908326198</c:v>
                      </c:pt>
                      <c:pt idx="31">
                        <c:v>3.8557941444946602</c:v>
                      </c:pt>
                      <c:pt idx="32">
                        <c:v>3.4158347852455599</c:v>
                      </c:pt>
                      <c:pt idx="33">
                        <c:v>3.2658811793126401</c:v>
                      </c:pt>
                      <c:pt idx="34">
                        <c:v>3.207236868446</c:v>
                      </c:pt>
                      <c:pt idx="35">
                        <c:v>3.4509328295530901</c:v>
                      </c:pt>
                      <c:pt idx="36">
                        <c:v>3.5728661460869602</c:v>
                      </c:pt>
                      <c:pt idx="37">
                        <c:v>3.5419704606544302</c:v>
                      </c:pt>
                      <c:pt idx="38">
                        <c:v>3.4778446414643698</c:v>
                      </c:pt>
                      <c:pt idx="39">
                        <c:v>3.3331931037206699</c:v>
                      </c:pt>
                      <c:pt idx="40">
                        <c:v>3.1861416131012499</c:v>
                      </c:pt>
                      <c:pt idx="41">
                        <c:v>3.0413631732457902</c:v>
                      </c:pt>
                      <c:pt idx="42">
                        <c:v>2.89142990835134</c:v>
                      </c:pt>
                      <c:pt idx="43">
                        <c:v>2.72760776246208</c:v>
                      </c:pt>
                      <c:pt idx="44">
                        <c:v>2.5446712033324599</c:v>
                      </c:pt>
                    </c:numCache>
                  </c:numRef>
                </c:val>
                <c:smooth val="1"/>
                <c:extLst xmlns:c15="http://schemas.microsoft.com/office/drawing/2012/chart">
                  <c:ext xmlns:c16="http://schemas.microsoft.com/office/drawing/2014/chart" uri="{C3380CC4-5D6E-409C-BE32-E72D297353CC}">
                    <c16:uniqueId val="{0000000D-1B1C-4F9A-A018-042FBC0A6650}"/>
                  </c:ext>
                </c:extLst>
              </c15:ser>
            </c15:filteredLineSeries>
          </c:ext>
        </c:extLst>
      </c:lineChart>
      <c:dateAx>
        <c:axId val="569588152"/>
        <c:scaling>
          <c:orientation val="minMax"/>
        </c:scaling>
        <c:delete val="0"/>
        <c:axPos val="b"/>
        <c:numFmt formatCode="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82752"/>
                </a:solidFill>
                <a:latin typeface="+mn-lt"/>
                <a:ea typeface="+mn-ea"/>
                <a:cs typeface="+mn-cs"/>
              </a:defRPr>
            </a:pPr>
            <a:endParaRPr lang="en-US"/>
          </a:p>
        </c:txPr>
        <c:crossAx val="569588808"/>
        <c:crosses val="autoZero"/>
        <c:auto val="1"/>
        <c:lblOffset val="100"/>
        <c:baseTimeUnit val="years"/>
      </c:dateAx>
      <c:valAx>
        <c:axId val="569588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182752"/>
                    </a:solidFill>
                    <a:latin typeface="+mn-lt"/>
                    <a:ea typeface="+mn-ea"/>
                    <a:cs typeface="+mn-cs"/>
                  </a:defRPr>
                </a:pPr>
                <a:r>
                  <a:rPr lang="en-US"/>
                  <a:t>Number in thousands</a:t>
                </a:r>
              </a:p>
            </c:rich>
          </c:tx>
          <c:layout>
            <c:manualLayout>
              <c:xMode val="edge"/>
              <c:yMode val="edge"/>
              <c:x val="1.0286774205306194E-2"/>
              <c:y val="0.200410890692332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18275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82752"/>
                </a:solidFill>
                <a:latin typeface="+mn-lt"/>
                <a:ea typeface="+mn-ea"/>
                <a:cs typeface="+mn-cs"/>
              </a:defRPr>
            </a:pPr>
            <a:endParaRPr lang="en-US"/>
          </a:p>
        </c:txPr>
        <c:crossAx val="569588152"/>
        <c:crosses val="autoZero"/>
        <c:crossBetween val="between"/>
      </c:valAx>
      <c:spPr>
        <a:noFill/>
        <a:ln>
          <a:noFill/>
        </a:ln>
        <a:effectLst/>
      </c:spPr>
    </c:plotArea>
    <c:plotVisOnly val="1"/>
    <c:dispBlanksAs val="zero"/>
    <c:showDLblsOverMax val="0"/>
  </c:chart>
  <c:spPr>
    <a:noFill/>
    <a:ln>
      <a:noFill/>
    </a:ln>
    <a:effectLst/>
  </c:spPr>
  <c:txPr>
    <a:bodyPr/>
    <a:lstStyle/>
    <a:p>
      <a:pPr>
        <a:defRPr sz="1200">
          <a:solidFill>
            <a:srgbClr val="182752"/>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83CCA-A6BB-4C0E-8DA8-57C32E8F756F}"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D1F2CCB3-47A1-4507-A093-6A28AFE7122C}">
      <dgm:prSet custT="1"/>
      <dgm:spPr/>
      <dgm:t>
        <a:bodyPr/>
        <a:lstStyle/>
        <a:p>
          <a:pPr rtl="0"/>
          <a:r>
            <a:rPr lang="en-US" sz="2000" b="1" i="1" dirty="0" smtClean="0"/>
            <a:t>High Value.</a:t>
          </a:r>
          <a:r>
            <a:rPr lang="en-US" sz="1800" b="1" i="1" dirty="0" smtClean="0"/>
            <a:t> </a:t>
          </a:r>
          <a:r>
            <a:rPr lang="en-US" sz="1800" b="0" i="0" dirty="0" smtClean="0"/>
            <a:t>P</a:t>
          </a:r>
          <a:r>
            <a:rPr lang="en-US" sz="1800" b="0" dirty="0" smtClean="0"/>
            <a:t>er </a:t>
          </a:r>
          <a:r>
            <a:rPr lang="en-US" sz="1800" dirty="0" smtClean="0"/>
            <a:t>capita income, GDP per capita, and labor productivity levels. </a:t>
          </a:r>
          <a:br>
            <a:rPr lang="en-US" sz="1800" dirty="0" smtClean="0"/>
          </a:br>
          <a:endParaRPr lang="en-US" sz="1800" dirty="0"/>
        </a:p>
      </dgm:t>
    </dgm:pt>
    <dgm:pt modelId="{39E7F5F3-8567-4DCF-9ED9-27A4B41CA625}" type="parTrans" cxnId="{A7B9B396-246B-4170-AC1A-D349C5570B89}">
      <dgm:prSet/>
      <dgm:spPr/>
      <dgm:t>
        <a:bodyPr/>
        <a:lstStyle/>
        <a:p>
          <a:endParaRPr lang="en-US"/>
        </a:p>
      </dgm:t>
    </dgm:pt>
    <dgm:pt modelId="{50C66475-B726-4916-86A1-14CF35E76BE7}" type="sibTrans" cxnId="{A7B9B396-246B-4170-AC1A-D349C5570B89}">
      <dgm:prSet/>
      <dgm:spPr/>
      <dgm:t>
        <a:bodyPr/>
        <a:lstStyle/>
        <a:p>
          <a:endParaRPr lang="en-US"/>
        </a:p>
      </dgm:t>
    </dgm:pt>
    <dgm:pt modelId="{FD70E3C0-00ED-4ABD-84F7-264C05195540}">
      <dgm:prSet custT="1"/>
      <dgm:spPr/>
      <dgm:t>
        <a:bodyPr/>
        <a:lstStyle/>
        <a:p>
          <a:pPr rtl="0"/>
          <a:r>
            <a:rPr lang="en-US" sz="2000" b="1" i="1" dirty="0" smtClean="0"/>
            <a:t>Hard Working.</a:t>
          </a:r>
          <a:r>
            <a:rPr lang="en-US" sz="2000" b="0" i="1" dirty="0" smtClean="0"/>
            <a:t> </a:t>
          </a:r>
          <a:r>
            <a:rPr lang="en-US" sz="1800" b="0" i="1" dirty="0" smtClean="0"/>
            <a:t>L</a:t>
          </a:r>
          <a:r>
            <a:rPr lang="en-US" sz="1800" b="0" dirty="0" smtClean="0"/>
            <a:t>abor </a:t>
          </a:r>
          <a:r>
            <a:rPr lang="en-US" sz="1800" dirty="0" smtClean="0"/>
            <a:t>force participation and lowest unemployment rates in US.</a:t>
          </a:r>
          <a:br>
            <a:rPr lang="en-US" sz="1800" dirty="0" smtClean="0"/>
          </a:br>
          <a:endParaRPr lang="en-US" sz="1800" dirty="0"/>
        </a:p>
      </dgm:t>
    </dgm:pt>
    <dgm:pt modelId="{D1500469-C119-42D2-8F00-ABAC5D05A6EE}" type="parTrans" cxnId="{6DC7261E-6F24-4D05-97B5-41D62422EADE}">
      <dgm:prSet/>
      <dgm:spPr/>
      <dgm:t>
        <a:bodyPr/>
        <a:lstStyle/>
        <a:p>
          <a:endParaRPr lang="en-US"/>
        </a:p>
      </dgm:t>
    </dgm:pt>
    <dgm:pt modelId="{956B7755-C247-4EC9-B777-62EE2CB27E1D}" type="sibTrans" cxnId="{6DC7261E-6F24-4D05-97B5-41D62422EADE}">
      <dgm:prSet/>
      <dgm:spPr/>
      <dgm:t>
        <a:bodyPr/>
        <a:lstStyle/>
        <a:p>
          <a:endParaRPr lang="en-US"/>
        </a:p>
      </dgm:t>
    </dgm:pt>
    <dgm:pt modelId="{4C239A23-8759-4657-B635-AF0EA83E5A29}">
      <dgm:prSet custT="1"/>
      <dgm:spPr/>
      <dgm:t>
        <a:bodyPr/>
        <a:lstStyle/>
        <a:p>
          <a:pPr rtl="0"/>
          <a:r>
            <a:rPr lang="en-US" sz="2000" b="1" i="1" dirty="0" smtClean="0"/>
            <a:t>Educated and Skilled Workforce.</a:t>
          </a:r>
          <a:r>
            <a:rPr lang="en-US" sz="1800" b="1" i="1" dirty="0" smtClean="0"/>
            <a:t> </a:t>
          </a:r>
          <a:r>
            <a:rPr lang="en-US" sz="1800" dirty="0" smtClean="0"/>
            <a:t>Education levels and concentrations of high skilled workers  </a:t>
          </a:r>
          <a:br>
            <a:rPr lang="en-US" sz="1800" dirty="0" smtClean="0"/>
          </a:br>
          <a:r>
            <a:rPr lang="en-US" sz="1800" dirty="0" smtClean="0"/>
            <a:t> </a:t>
          </a:r>
          <a:endParaRPr lang="en-US" sz="1800" dirty="0"/>
        </a:p>
      </dgm:t>
    </dgm:pt>
    <dgm:pt modelId="{EB0EA15E-73B3-42FA-B158-70ED31487169}" type="parTrans" cxnId="{9751A4B3-FCD0-4C5E-8780-37DCC1D3DCB0}">
      <dgm:prSet/>
      <dgm:spPr/>
      <dgm:t>
        <a:bodyPr/>
        <a:lstStyle/>
        <a:p>
          <a:endParaRPr lang="en-US"/>
        </a:p>
      </dgm:t>
    </dgm:pt>
    <dgm:pt modelId="{ACFA9D4F-F9E4-4FB8-9475-D962E3D3D504}" type="sibTrans" cxnId="{9751A4B3-FCD0-4C5E-8780-37DCC1D3DCB0}">
      <dgm:prSet/>
      <dgm:spPr/>
      <dgm:t>
        <a:bodyPr/>
        <a:lstStyle/>
        <a:p>
          <a:endParaRPr lang="en-US"/>
        </a:p>
      </dgm:t>
    </dgm:pt>
    <dgm:pt modelId="{60041D4B-7D88-44DB-AF8D-6D5FBCA7333F}">
      <dgm:prSet custT="1"/>
      <dgm:spPr/>
      <dgm:t>
        <a:bodyPr/>
        <a:lstStyle/>
        <a:p>
          <a:pPr rtl="0"/>
          <a:r>
            <a:rPr lang="en-US" sz="2000" b="1" i="1" dirty="0" smtClean="0"/>
            <a:t>Innovation. </a:t>
          </a:r>
          <a:r>
            <a:rPr lang="en-US" sz="1800" dirty="0" smtClean="0"/>
            <a:t>High rate patent activity</a:t>
          </a:r>
          <a:br>
            <a:rPr lang="en-US" sz="1800" dirty="0" smtClean="0"/>
          </a:br>
          <a:r>
            <a:rPr lang="en-US" sz="1800" dirty="0" smtClean="0"/>
            <a:t> </a:t>
          </a:r>
          <a:endParaRPr lang="en-US" sz="1800" dirty="0"/>
        </a:p>
      </dgm:t>
    </dgm:pt>
    <dgm:pt modelId="{23E4D87A-D89A-4E4F-A065-0DC383F3ECB4}" type="parTrans" cxnId="{ED193BDE-345E-4C20-B360-6F3C2271EF82}">
      <dgm:prSet/>
      <dgm:spPr/>
      <dgm:t>
        <a:bodyPr/>
        <a:lstStyle/>
        <a:p>
          <a:endParaRPr lang="en-US"/>
        </a:p>
      </dgm:t>
    </dgm:pt>
    <dgm:pt modelId="{17F3F8B7-E5F7-4632-9A6F-4E7034D6B418}" type="sibTrans" cxnId="{ED193BDE-345E-4C20-B360-6F3C2271EF82}">
      <dgm:prSet/>
      <dgm:spPr/>
      <dgm:t>
        <a:bodyPr/>
        <a:lstStyle/>
        <a:p>
          <a:endParaRPr lang="en-US"/>
        </a:p>
      </dgm:t>
    </dgm:pt>
    <dgm:pt modelId="{C4070D27-9B02-4B42-8398-E54A655FB87B}">
      <dgm:prSet custT="1"/>
      <dgm:spPr/>
      <dgm:t>
        <a:bodyPr/>
        <a:lstStyle/>
        <a:p>
          <a:pPr rtl="0"/>
          <a:r>
            <a:rPr lang="en-US" sz="2000" b="1" i="1" dirty="0" smtClean="0"/>
            <a:t>Corporate Hub.</a:t>
          </a:r>
          <a:r>
            <a:rPr lang="en-US" sz="1800" b="1" i="1" dirty="0" smtClean="0"/>
            <a:t> </a:t>
          </a:r>
          <a:r>
            <a:rPr lang="en-US" sz="1800" dirty="0" smtClean="0"/>
            <a:t>Fortune 500 headquarters and industry leading firms</a:t>
          </a:r>
          <a:br>
            <a:rPr lang="en-US" sz="1800" dirty="0" smtClean="0"/>
          </a:br>
          <a:r>
            <a:rPr lang="en-US" sz="1800" dirty="0" smtClean="0"/>
            <a:t> </a:t>
          </a:r>
          <a:endParaRPr lang="en-US" sz="1800" dirty="0"/>
        </a:p>
      </dgm:t>
    </dgm:pt>
    <dgm:pt modelId="{45497C3B-AAD1-4937-A102-6E7AF5CD7DDA}" type="parTrans" cxnId="{39C74298-BCF4-45AF-8669-D07A6FDDB169}">
      <dgm:prSet/>
      <dgm:spPr/>
      <dgm:t>
        <a:bodyPr/>
        <a:lstStyle/>
        <a:p>
          <a:endParaRPr lang="en-US"/>
        </a:p>
      </dgm:t>
    </dgm:pt>
    <dgm:pt modelId="{AD0FB474-5B1A-45D7-8A65-F3BD3E4E10E4}" type="sibTrans" cxnId="{39C74298-BCF4-45AF-8669-D07A6FDDB169}">
      <dgm:prSet/>
      <dgm:spPr/>
      <dgm:t>
        <a:bodyPr/>
        <a:lstStyle/>
        <a:p>
          <a:endParaRPr lang="en-US"/>
        </a:p>
      </dgm:t>
    </dgm:pt>
    <dgm:pt modelId="{853343D8-B9DC-46A5-8745-E650FF626D04}">
      <dgm:prSet custT="1"/>
      <dgm:spPr/>
      <dgm:t>
        <a:bodyPr/>
        <a:lstStyle/>
        <a:p>
          <a:pPr rtl="0"/>
          <a:r>
            <a:rPr lang="en-US" sz="2000" b="1" i="1" dirty="0" smtClean="0"/>
            <a:t>Diverse Economy. </a:t>
          </a:r>
          <a:r>
            <a:rPr lang="en-US" sz="1800" dirty="0" smtClean="0"/>
            <a:t>Jobs spread across major industry sectors. </a:t>
          </a:r>
          <a:br>
            <a:rPr lang="en-US" sz="1800" dirty="0" smtClean="0"/>
          </a:br>
          <a:endParaRPr lang="en-US" sz="1800" dirty="0"/>
        </a:p>
      </dgm:t>
    </dgm:pt>
    <dgm:pt modelId="{2D0E384D-5F4F-4C88-9A34-7F86C65168FB}" type="parTrans" cxnId="{4B1C4C3B-F04E-458E-80A0-B64532EDF714}">
      <dgm:prSet/>
      <dgm:spPr/>
      <dgm:t>
        <a:bodyPr/>
        <a:lstStyle/>
        <a:p>
          <a:endParaRPr lang="en-US"/>
        </a:p>
      </dgm:t>
    </dgm:pt>
    <dgm:pt modelId="{D679D0E0-1A11-4325-9D36-14BEF13FE278}" type="sibTrans" cxnId="{4B1C4C3B-F04E-458E-80A0-B64532EDF714}">
      <dgm:prSet/>
      <dgm:spPr/>
      <dgm:t>
        <a:bodyPr/>
        <a:lstStyle/>
        <a:p>
          <a:endParaRPr lang="en-US"/>
        </a:p>
      </dgm:t>
    </dgm:pt>
    <dgm:pt modelId="{5C0C18D4-5079-43EE-802B-6A1AEDDF7E48}">
      <dgm:prSet custT="1"/>
      <dgm:spPr/>
      <dgm:t>
        <a:bodyPr/>
        <a:lstStyle/>
        <a:p>
          <a:pPr rtl="0"/>
          <a:r>
            <a:rPr lang="en-US" sz="2000" b="1" i="1" dirty="0" smtClean="0"/>
            <a:t>Industry clusters in key sectors</a:t>
          </a:r>
          <a:r>
            <a:rPr lang="en-US" sz="2000" dirty="0" smtClean="0"/>
            <a:t>.</a:t>
          </a:r>
          <a:r>
            <a:rPr lang="en-US" sz="1800" dirty="0" smtClean="0"/>
            <a:t> Health care and Med-tech, Food &amp; Ag, HQ’s, Finance &amp; Insurance, High Tech </a:t>
          </a:r>
          <a:br>
            <a:rPr lang="en-US" sz="1800" dirty="0" smtClean="0"/>
          </a:br>
          <a:endParaRPr lang="en-US" sz="1800" dirty="0"/>
        </a:p>
      </dgm:t>
    </dgm:pt>
    <dgm:pt modelId="{E3D7E599-265F-4BFC-9B90-5B05F6F08D2F}" type="parTrans" cxnId="{F367E1B8-B09F-4D05-AF18-398323F1D819}">
      <dgm:prSet/>
      <dgm:spPr/>
      <dgm:t>
        <a:bodyPr/>
        <a:lstStyle/>
        <a:p>
          <a:endParaRPr lang="en-US"/>
        </a:p>
      </dgm:t>
    </dgm:pt>
    <dgm:pt modelId="{6C90AAB6-2B3F-4D66-AE2B-60B3DE0FE077}" type="sibTrans" cxnId="{F367E1B8-B09F-4D05-AF18-398323F1D819}">
      <dgm:prSet/>
      <dgm:spPr/>
      <dgm:t>
        <a:bodyPr/>
        <a:lstStyle/>
        <a:p>
          <a:endParaRPr lang="en-US"/>
        </a:p>
      </dgm:t>
    </dgm:pt>
    <dgm:pt modelId="{54CD0623-6C96-4CB7-8A70-E5FE2018D3D4}" type="pres">
      <dgm:prSet presAssocID="{53D83CCA-A6BB-4C0E-8DA8-57C32E8F756F}" presName="vert0" presStyleCnt="0">
        <dgm:presLayoutVars>
          <dgm:dir/>
          <dgm:animOne val="branch"/>
          <dgm:animLvl val="lvl"/>
        </dgm:presLayoutVars>
      </dgm:prSet>
      <dgm:spPr/>
      <dgm:t>
        <a:bodyPr/>
        <a:lstStyle/>
        <a:p>
          <a:endParaRPr lang="en-US"/>
        </a:p>
      </dgm:t>
    </dgm:pt>
    <dgm:pt modelId="{BA784217-A02E-444B-BD86-04F1BC87156A}" type="pres">
      <dgm:prSet presAssocID="{D1F2CCB3-47A1-4507-A093-6A28AFE7122C}" presName="thickLine" presStyleLbl="alignNode1" presStyleIdx="0" presStyleCnt="7"/>
      <dgm:spPr/>
    </dgm:pt>
    <dgm:pt modelId="{6C9FB6A7-A6AA-42A6-8C28-C27BEB9795BC}" type="pres">
      <dgm:prSet presAssocID="{D1F2CCB3-47A1-4507-A093-6A28AFE7122C}" presName="horz1" presStyleCnt="0"/>
      <dgm:spPr/>
    </dgm:pt>
    <dgm:pt modelId="{AA383021-D96F-4C5C-B0EF-4DA7D355B311}" type="pres">
      <dgm:prSet presAssocID="{D1F2CCB3-47A1-4507-A093-6A28AFE7122C}" presName="tx1" presStyleLbl="revTx" presStyleIdx="0" presStyleCnt="7"/>
      <dgm:spPr/>
      <dgm:t>
        <a:bodyPr/>
        <a:lstStyle/>
        <a:p>
          <a:endParaRPr lang="en-US"/>
        </a:p>
      </dgm:t>
    </dgm:pt>
    <dgm:pt modelId="{68BBD019-7358-43DD-B9AC-8683EA8BEF44}" type="pres">
      <dgm:prSet presAssocID="{D1F2CCB3-47A1-4507-A093-6A28AFE7122C}" presName="vert1" presStyleCnt="0"/>
      <dgm:spPr/>
    </dgm:pt>
    <dgm:pt modelId="{F2F621F1-A7D3-4540-8F04-FA2E846F78F0}" type="pres">
      <dgm:prSet presAssocID="{FD70E3C0-00ED-4ABD-84F7-264C05195540}" presName="thickLine" presStyleLbl="alignNode1" presStyleIdx="1" presStyleCnt="7"/>
      <dgm:spPr/>
    </dgm:pt>
    <dgm:pt modelId="{38B1B02F-77FD-4D6B-9AD8-BEA1C7032758}" type="pres">
      <dgm:prSet presAssocID="{FD70E3C0-00ED-4ABD-84F7-264C05195540}" presName="horz1" presStyleCnt="0"/>
      <dgm:spPr/>
    </dgm:pt>
    <dgm:pt modelId="{543AB033-EDC6-4E0B-9051-6A53B3603CBA}" type="pres">
      <dgm:prSet presAssocID="{FD70E3C0-00ED-4ABD-84F7-264C05195540}" presName="tx1" presStyleLbl="revTx" presStyleIdx="1" presStyleCnt="7"/>
      <dgm:spPr/>
      <dgm:t>
        <a:bodyPr/>
        <a:lstStyle/>
        <a:p>
          <a:endParaRPr lang="en-US"/>
        </a:p>
      </dgm:t>
    </dgm:pt>
    <dgm:pt modelId="{1DAB24F8-C697-4118-B80D-FA5B0F5B5BCB}" type="pres">
      <dgm:prSet presAssocID="{FD70E3C0-00ED-4ABD-84F7-264C05195540}" presName="vert1" presStyleCnt="0"/>
      <dgm:spPr/>
    </dgm:pt>
    <dgm:pt modelId="{2DF89FC9-7551-478D-A79F-91BC637D8298}" type="pres">
      <dgm:prSet presAssocID="{4C239A23-8759-4657-B635-AF0EA83E5A29}" presName="thickLine" presStyleLbl="alignNode1" presStyleIdx="2" presStyleCnt="7"/>
      <dgm:spPr/>
    </dgm:pt>
    <dgm:pt modelId="{16F5B8DB-FF1B-44FD-B4D3-36763574BC5C}" type="pres">
      <dgm:prSet presAssocID="{4C239A23-8759-4657-B635-AF0EA83E5A29}" presName="horz1" presStyleCnt="0"/>
      <dgm:spPr/>
    </dgm:pt>
    <dgm:pt modelId="{28508F14-0F37-472E-A0DC-97CBB8BCE667}" type="pres">
      <dgm:prSet presAssocID="{4C239A23-8759-4657-B635-AF0EA83E5A29}" presName="tx1" presStyleLbl="revTx" presStyleIdx="2" presStyleCnt="7"/>
      <dgm:spPr/>
      <dgm:t>
        <a:bodyPr/>
        <a:lstStyle/>
        <a:p>
          <a:endParaRPr lang="en-US"/>
        </a:p>
      </dgm:t>
    </dgm:pt>
    <dgm:pt modelId="{6B840D95-A1D7-4D34-BDE4-B592F3C11A31}" type="pres">
      <dgm:prSet presAssocID="{4C239A23-8759-4657-B635-AF0EA83E5A29}" presName="vert1" presStyleCnt="0"/>
      <dgm:spPr/>
    </dgm:pt>
    <dgm:pt modelId="{BCEFF083-9D7A-443E-B0F5-D32B438091FC}" type="pres">
      <dgm:prSet presAssocID="{60041D4B-7D88-44DB-AF8D-6D5FBCA7333F}" presName="thickLine" presStyleLbl="alignNode1" presStyleIdx="3" presStyleCnt="7"/>
      <dgm:spPr/>
    </dgm:pt>
    <dgm:pt modelId="{9FCF7DC9-D3DB-470B-9553-EAB6BE46A71A}" type="pres">
      <dgm:prSet presAssocID="{60041D4B-7D88-44DB-AF8D-6D5FBCA7333F}" presName="horz1" presStyleCnt="0"/>
      <dgm:spPr/>
    </dgm:pt>
    <dgm:pt modelId="{2214B08A-DBEA-4791-A82D-F9C9D17482FE}" type="pres">
      <dgm:prSet presAssocID="{60041D4B-7D88-44DB-AF8D-6D5FBCA7333F}" presName="tx1" presStyleLbl="revTx" presStyleIdx="3" presStyleCnt="7"/>
      <dgm:spPr/>
      <dgm:t>
        <a:bodyPr/>
        <a:lstStyle/>
        <a:p>
          <a:endParaRPr lang="en-US"/>
        </a:p>
      </dgm:t>
    </dgm:pt>
    <dgm:pt modelId="{269ABAC3-0284-4A4A-B933-FE58C835C238}" type="pres">
      <dgm:prSet presAssocID="{60041D4B-7D88-44DB-AF8D-6D5FBCA7333F}" presName="vert1" presStyleCnt="0"/>
      <dgm:spPr/>
    </dgm:pt>
    <dgm:pt modelId="{FE8B410C-A53F-4A22-93EA-E07F89BD1DDB}" type="pres">
      <dgm:prSet presAssocID="{C4070D27-9B02-4B42-8398-E54A655FB87B}" presName="thickLine" presStyleLbl="alignNode1" presStyleIdx="4" presStyleCnt="7"/>
      <dgm:spPr/>
    </dgm:pt>
    <dgm:pt modelId="{4C2F3806-03E8-4A12-B718-C21EBA5BE2DA}" type="pres">
      <dgm:prSet presAssocID="{C4070D27-9B02-4B42-8398-E54A655FB87B}" presName="horz1" presStyleCnt="0"/>
      <dgm:spPr/>
    </dgm:pt>
    <dgm:pt modelId="{8BDC6F99-3BE5-4AFC-BBF3-58FC51336239}" type="pres">
      <dgm:prSet presAssocID="{C4070D27-9B02-4B42-8398-E54A655FB87B}" presName="tx1" presStyleLbl="revTx" presStyleIdx="4" presStyleCnt="7"/>
      <dgm:spPr/>
      <dgm:t>
        <a:bodyPr/>
        <a:lstStyle/>
        <a:p>
          <a:endParaRPr lang="en-US"/>
        </a:p>
      </dgm:t>
    </dgm:pt>
    <dgm:pt modelId="{7E7903EC-169B-4B83-AA68-0D4F9031B920}" type="pres">
      <dgm:prSet presAssocID="{C4070D27-9B02-4B42-8398-E54A655FB87B}" presName="vert1" presStyleCnt="0"/>
      <dgm:spPr/>
    </dgm:pt>
    <dgm:pt modelId="{A53A7106-F56E-4218-9D60-62107798F58A}" type="pres">
      <dgm:prSet presAssocID="{853343D8-B9DC-46A5-8745-E650FF626D04}" presName="thickLine" presStyleLbl="alignNode1" presStyleIdx="5" presStyleCnt="7"/>
      <dgm:spPr/>
    </dgm:pt>
    <dgm:pt modelId="{8D095745-675B-4E6F-B1AF-2BAB7CE4E5BF}" type="pres">
      <dgm:prSet presAssocID="{853343D8-B9DC-46A5-8745-E650FF626D04}" presName="horz1" presStyleCnt="0"/>
      <dgm:spPr/>
    </dgm:pt>
    <dgm:pt modelId="{F1381EFD-6EBF-4C6E-AC70-43EB775215E0}" type="pres">
      <dgm:prSet presAssocID="{853343D8-B9DC-46A5-8745-E650FF626D04}" presName="tx1" presStyleLbl="revTx" presStyleIdx="5" presStyleCnt="7"/>
      <dgm:spPr/>
      <dgm:t>
        <a:bodyPr/>
        <a:lstStyle/>
        <a:p>
          <a:endParaRPr lang="en-US"/>
        </a:p>
      </dgm:t>
    </dgm:pt>
    <dgm:pt modelId="{3C9C3689-D3DF-4E17-A5C3-B784EC2AE26F}" type="pres">
      <dgm:prSet presAssocID="{853343D8-B9DC-46A5-8745-E650FF626D04}" presName="vert1" presStyleCnt="0"/>
      <dgm:spPr/>
    </dgm:pt>
    <dgm:pt modelId="{39521C3F-878D-4B76-8F78-1B399291E9CB}" type="pres">
      <dgm:prSet presAssocID="{5C0C18D4-5079-43EE-802B-6A1AEDDF7E48}" presName="thickLine" presStyleLbl="alignNode1" presStyleIdx="6" presStyleCnt="7"/>
      <dgm:spPr/>
    </dgm:pt>
    <dgm:pt modelId="{E8A1AB64-DAC9-4D30-B8F7-647FA52C90B8}" type="pres">
      <dgm:prSet presAssocID="{5C0C18D4-5079-43EE-802B-6A1AEDDF7E48}" presName="horz1" presStyleCnt="0"/>
      <dgm:spPr/>
    </dgm:pt>
    <dgm:pt modelId="{C2A351D4-68C4-4C5E-9187-C6A4632A5D6D}" type="pres">
      <dgm:prSet presAssocID="{5C0C18D4-5079-43EE-802B-6A1AEDDF7E48}" presName="tx1" presStyleLbl="revTx" presStyleIdx="6" presStyleCnt="7"/>
      <dgm:spPr/>
      <dgm:t>
        <a:bodyPr/>
        <a:lstStyle/>
        <a:p>
          <a:endParaRPr lang="en-US"/>
        </a:p>
      </dgm:t>
    </dgm:pt>
    <dgm:pt modelId="{941F1E1B-036E-413E-8A10-6F75B34A1F49}" type="pres">
      <dgm:prSet presAssocID="{5C0C18D4-5079-43EE-802B-6A1AEDDF7E48}" presName="vert1" presStyleCnt="0"/>
      <dgm:spPr/>
    </dgm:pt>
  </dgm:ptLst>
  <dgm:cxnLst>
    <dgm:cxn modelId="{B26D29E1-60C5-40A3-9B58-02841E3F5056}" type="presOf" srcId="{60041D4B-7D88-44DB-AF8D-6D5FBCA7333F}" destId="{2214B08A-DBEA-4791-A82D-F9C9D17482FE}" srcOrd="0" destOrd="0" presId="urn:microsoft.com/office/officeart/2008/layout/LinedList"/>
    <dgm:cxn modelId="{39C74298-BCF4-45AF-8669-D07A6FDDB169}" srcId="{53D83CCA-A6BB-4C0E-8DA8-57C32E8F756F}" destId="{C4070D27-9B02-4B42-8398-E54A655FB87B}" srcOrd="4" destOrd="0" parTransId="{45497C3B-AAD1-4937-A102-6E7AF5CD7DDA}" sibTransId="{AD0FB474-5B1A-45D7-8A65-F3BD3E4E10E4}"/>
    <dgm:cxn modelId="{009F1110-2725-4D01-B24D-F3D173F1EB91}" type="presOf" srcId="{C4070D27-9B02-4B42-8398-E54A655FB87B}" destId="{8BDC6F99-3BE5-4AFC-BBF3-58FC51336239}" srcOrd="0" destOrd="0" presId="urn:microsoft.com/office/officeart/2008/layout/LinedList"/>
    <dgm:cxn modelId="{A9771991-AA34-4676-93FE-CF3D26EE97CA}" type="presOf" srcId="{FD70E3C0-00ED-4ABD-84F7-264C05195540}" destId="{543AB033-EDC6-4E0B-9051-6A53B3603CBA}" srcOrd="0" destOrd="0" presId="urn:microsoft.com/office/officeart/2008/layout/LinedList"/>
    <dgm:cxn modelId="{4B1C4C3B-F04E-458E-80A0-B64532EDF714}" srcId="{53D83CCA-A6BB-4C0E-8DA8-57C32E8F756F}" destId="{853343D8-B9DC-46A5-8745-E650FF626D04}" srcOrd="5" destOrd="0" parTransId="{2D0E384D-5F4F-4C88-9A34-7F86C65168FB}" sibTransId="{D679D0E0-1A11-4325-9D36-14BEF13FE278}"/>
    <dgm:cxn modelId="{01780CE5-E551-4A53-86C0-4B5B0AD2CDB0}" type="presOf" srcId="{D1F2CCB3-47A1-4507-A093-6A28AFE7122C}" destId="{AA383021-D96F-4C5C-B0EF-4DA7D355B311}" srcOrd="0" destOrd="0" presId="urn:microsoft.com/office/officeart/2008/layout/LinedList"/>
    <dgm:cxn modelId="{A280C9D0-7DE6-4FCF-A6B9-ADE22828C32B}" type="presOf" srcId="{53D83CCA-A6BB-4C0E-8DA8-57C32E8F756F}" destId="{54CD0623-6C96-4CB7-8A70-E5FE2018D3D4}" srcOrd="0" destOrd="0" presId="urn:microsoft.com/office/officeart/2008/layout/LinedList"/>
    <dgm:cxn modelId="{2545AD28-960C-49D3-BD6F-971517B01A63}" type="presOf" srcId="{5C0C18D4-5079-43EE-802B-6A1AEDDF7E48}" destId="{C2A351D4-68C4-4C5E-9187-C6A4632A5D6D}" srcOrd="0" destOrd="0" presId="urn:microsoft.com/office/officeart/2008/layout/LinedList"/>
    <dgm:cxn modelId="{67F2F41B-BC73-4586-869B-ED54FDAFF56E}" type="presOf" srcId="{853343D8-B9DC-46A5-8745-E650FF626D04}" destId="{F1381EFD-6EBF-4C6E-AC70-43EB775215E0}" srcOrd="0" destOrd="0" presId="urn:microsoft.com/office/officeart/2008/layout/LinedList"/>
    <dgm:cxn modelId="{ED193BDE-345E-4C20-B360-6F3C2271EF82}" srcId="{53D83CCA-A6BB-4C0E-8DA8-57C32E8F756F}" destId="{60041D4B-7D88-44DB-AF8D-6D5FBCA7333F}" srcOrd="3" destOrd="0" parTransId="{23E4D87A-D89A-4E4F-A065-0DC383F3ECB4}" sibTransId="{17F3F8B7-E5F7-4632-9A6F-4E7034D6B418}"/>
    <dgm:cxn modelId="{9751A4B3-FCD0-4C5E-8780-37DCC1D3DCB0}" srcId="{53D83CCA-A6BB-4C0E-8DA8-57C32E8F756F}" destId="{4C239A23-8759-4657-B635-AF0EA83E5A29}" srcOrd="2" destOrd="0" parTransId="{EB0EA15E-73B3-42FA-B158-70ED31487169}" sibTransId="{ACFA9D4F-F9E4-4FB8-9475-D962E3D3D504}"/>
    <dgm:cxn modelId="{F367E1B8-B09F-4D05-AF18-398323F1D819}" srcId="{53D83CCA-A6BB-4C0E-8DA8-57C32E8F756F}" destId="{5C0C18D4-5079-43EE-802B-6A1AEDDF7E48}" srcOrd="6" destOrd="0" parTransId="{E3D7E599-265F-4BFC-9B90-5B05F6F08D2F}" sibTransId="{6C90AAB6-2B3F-4D66-AE2B-60B3DE0FE077}"/>
    <dgm:cxn modelId="{A7B9B396-246B-4170-AC1A-D349C5570B89}" srcId="{53D83CCA-A6BB-4C0E-8DA8-57C32E8F756F}" destId="{D1F2CCB3-47A1-4507-A093-6A28AFE7122C}" srcOrd="0" destOrd="0" parTransId="{39E7F5F3-8567-4DCF-9ED9-27A4B41CA625}" sibTransId="{50C66475-B726-4916-86A1-14CF35E76BE7}"/>
    <dgm:cxn modelId="{271A4D10-1AC2-4B29-BE66-CEDA9DC45766}" type="presOf" srcId="{4C239A23-8759-4657-B635-AF0EA83E5A29}" destId="{28508F14-0F37-472E-A0DC-97CBB8BCE667}" srcOrd="0" destOrd="0" presId="urn:microsoft.com/office/officeart/2008/layout/LinedList"/>
    <dgm:cxn modelId="{6DC7261E-6F24-4D05-97B5-41D62422EADE}" srcId="{53D83CCA-A6BB-4C0E-8DA8-57C32E8F756F}" destId="{FD70E3C0-00ED-4ABD-84F7-264C05195540}" srcOrd="1" destOrd="0" parTransId="{D1500469-C119-42D2-8F00-ABAC5D05A6EE}" sibTransId="{956B7755-C247-4EC9-B777-62EE2CB27E1D}"/>
    <dgm:cxn modelId="{34F7DEDC-8EC5-49D4-A8C3-2F8C0F0D0F62}" type="presParOf" srcId="{54CD0623-6C96-4CB7-8A70-E5FE2018D3D4}" destId="{BA784217-A02E-444B-BD86-04F1BC87156A}" srcOrd="0" destOrd="0" presId="urn:microsoft.com/office/officeart/2008/layout/LinedList"/>
    <dgm:cxn modelId="{2E67F66D-1A67-496C-B552-36F21026D334}" type="presParOf" srcId="{54CD0623-6C96-4CB7-8A70-E5FE2018D3D4}" destId="{6C9FB6A7-A6AA-42A6-8C28-C27BEB9795BC}" srcOrd="1" destOrd="0" presId="urn:microsoft.com/office/officeart/2008/layout/LinedList"/>
    <dgm:cxn modelId="{E994CA73-0D5A-4404-9A70-A717F8233ADC}" type="presParOf" srcId="{6C9FB6A7-A6AA-42A6-8C28-C27BEB9795BC}" destId="{AA383021-D96F-4C5C-B0EF-4DA7D355B311}" srcOrd="0" destOrd="0" presId="urn:microsoft.com/office/officeart/2008/layout/LinedList"/>
    <dgm:cxn modelId="{84726A31-26FC-4F0D-AADD-180EFCDD7EC8}" type="presParOf" srcId="{6C9FB6A7-A6AA-42A6-8C28-C27BEB9795BC}" destId="{68BBD019-7358-43DD-B9AC-8683EA8BEF44}" srcOrd="1" destOrd="0" presId="urn:microsoft.com/office/officeart/2008/layout/LinedList"/>
    <dgm:cxn modelId="{74D6BA99-A4D5-428B-BBFF-A1B4CC118415}" type="presParOf" srcId="{54CD0623-6C96-4CB7-8A70-E5FE2018D3D4}" destId="{F2F621F1-A7D3-4540-8F04-FA2E846F78F0}" srcOrd="2" destOrd="0" presId="urn:microsoft.com/office/officeart/2008/layout/LinedList"/>
    <dgm:cxn modelId="{53783F55-9691-4AD9-9C9D-227A8D59F7F9}" type="presParOf" srcId="{54CD0623-6C96-4CB7-8A70-E5FE2018D3D4}" destId="{38B1B02F-77FD-4D6B-9AD8-BEA1C7032758}" srcOrd="3" destOrd="0" presId="urn:microsoft.com/office/officeart/2008/layout/LinedList"/>
    <dgm:cxn modelId="{3FE5A02A-5D8C-46F7-870B-2D784C6406D3}" type="presParOf" srcId="{38B1B02F-77FD-4D6B-9AD8-BEA1C7032758}" destId="{543AB033-EDC6-4E0B-9051-6A53B3603CBA}" srcOrd="0" destOrd="0" presId="urn:microsoft.com/office/officeart/2008/layout/LinedList"/>
    <dgm:cxn modelId="{5B4B7D05-3BAD-4E7D-9997-D8094AFCB9B5}" type="presParOf" srcId="{38B1B02F-77FD-4D6B-9AD8-BEA1C7032758}" destId="{1DAB24F8-C697-4118-B80D-FA5B0F5B5BCB}" srcOrd="1" destOrd="0" presId="urn:microsoft.com/office/officeart/2008/layout/LinedList"/>
    <dgm:cxn modelId="{315BF911-5C96-4FF2-B6FF-0530F31B3E60}" type="presParOf" srcId="{54CD0623-6C96-4CB7-8A70-E5FE2018D3D4}" destId="{2DF89FC9-7551-478D-A79F-91BC637D8298}" srcOrd="4" destOrd="0" presId="urn:microsoft.com/office/officeart/2008/layout/LinedList"/>
    <dgm:cxn modelId="{2ACE2F64-B865-4B4C-9FEF-5CF966E4BED4}" type="presParOf" srcId="{54CD0623-6C96-4CB7-8A70-E5FE2018D3D4}" destId="{16F5B8DB-FF1B-44FD-B4D3-36763574BC5C}" srcOrd="5" destOrd="0" presId="urn:microsoft.com/office/officeart/2008/layout/LinedList"/>
    <dgm:cxn modelId="{49988FCA-0275-4E4C-A8A5-55277EB81A6D}" type="presParOf" srcId="{16F5B8DB-FF1B-44FD-B4D3-36763574BC5C}" destId="{28508F14-0F37-472E-A0DC-97CBB8BCE667}" srcOrd="0" destOrd="0" presId="urn:microsoft.com/office/officeart/2008/layout/LinedList"/>
    <dgm:cxn modelId="{612DB576-689F-4C0B-A293-863BE98CD1B9}" type="presParOf" srcId="{16F5B8DB-FF1B-44FD-B4D3-36763574BC5C}" destId="{6B840D95-A1D7-4D34-BDE4-B592F3C11A31}" srcOrd="1" destOrd="0" presId="urn:microsoft.com/office/officeart/2008/layout/LinedList"/>
    <dgm:cxn modelId="{4ACB192C-C185-4EAF-85F8-77EAF78A5A33}" type="presParOf" srcId="{54CD0623-6C96-4CB7-8A70-E5FE2018D3D4}" destId="{BCEFF083-9D7A-443E-B0F5-D32B438091FC}" srcOrd="6" destOrd="0" presId="urn:microsoft.com/office/officeart/2008/layout/LinedList"/>
    <dgm:cxn modelId="{74B93FA8-6256-4FDB-9FFD-D7FD971FD6C5}" type="presParOf" srcId="{54CD0623-6C96-4CB7-8A70-E5FE2018D3D4}" destId="{9FCF7DC9-D3DB-470B-9553-EAB6BE46A71A}" srcOrd="7" destOrd="0" presId="urn:microsoft.com/office/officeart/2008/layout/LinedList"/>
    <dgm:cxn modelId="{F0600400-39CE-4AEC-881A-B33D01B914A7}" type="presParOf" srcId="{9FCF7DC9-D3DB-470B-9553-EAB6BE46A71A}" destId="{2214B08A-DBEA-4791-A82D-F9C9D17482FE}" srcOrd="0" destOrd="0" presId="urn:microsoft.com/office/officeart/2008/layout/LinedList"/>
    <dgm:cxn modelId="{71F1BC9B-F514-4A00-B95E-BAF31DBCC2DC}" type="presParOf" srcId="{9FCF7DC9-D3DB-470B-9553-EAB6BE46A71A}" destId="{269ABAC3-0284-4A4A-B933-FE58C835C238}" srcOrd="1" destOrd="0" presId="urn:microsoft.com/office/officeart/2008/layout/LinedList"/>
    <dgm:cxn modelId="{5AB8BC2C-D415-4A9B-89E1-62F80F75AC4D}" type="presParOf" srcId="{54CD0623-6C96-4CB7-8A70-E5FE2018D3D4}" destId="{FE8B410C-A53F-4A22-93EA-E07F89BD1DDB}" srcOrd="8" destOrd="0" presId="urn:microsoft.com/office/officeart/2008/layout/LinedList"/>
    <dgm:cxn modelId="{5EBCD679-523D-405A-AF10-3E85F2EB6A8A}" type="presParOf" srcId="{54CD0623-6C96-4CB7-8A70-E5FE2018D3D4}" destId="{4C2F3806-03E8-4A12-B718-C21EBA5BE2DA}" srcOrd="9" destOrd="0" presId="urn:microsoft.com/office/officeart/2008/layout/LinedList"/>
    <dgm:cxn modelId="{95F92892-89EA-4E4D-8BC5-4A50B9B05898}" type="presParOf" srcId="{4C2F3806-03E8-4A12-B718-C21EBA5BE2DA}" destId="{8BDC6F99-3BE5-4AFC-BBF3-58FC51336239}" srcOrd="0" destOrd="0" presId="urn:microsoft.com/office/officeart/2008/layout/LinedList"/>
    <dgm:cxn modelId="{1D97A2E3-BB54-4312-BF7C-89EDD62F0BEF}" type="presParOf" srcId="{4C2F3806-03E8-4A12-B718-C21EBA5BE2DA}" destId="{7E7903EC-169B-4B83-AA68-0D4F9031B920}" srcOrd="1" destOrd="0" presId="urn:microsoft.com/office/officeart/2008/layout/LinedList"/>
    <dgm:cxn modelId="{C4DE6FAF-5CE8-44FA-8660-380C7BBDBCB3}" type="presParOf" srcId="{54CD0623-6C96-4CB7-8A70-E5FE2018D3D4}" destId="{A53A7106-F56E-4218-9D60-62107798F58A}" srcOrd="10" destOrd="0" presId="urn:microsoft.com/office/officeart/2008/layout/LinedList"/>
    <dgm:cxn modelId="{1013DFF5-B4F9-42DA-B50A-F424A0E99271}" type="presParOf" srcId="{54CD0623-6C96-4CB7-8A70-E5FE2018D3D4}" destId="{8D095745-675B-4E6F-B1AF-2BAB7CE4E5BF}" srcOrd="11" destOrd="0" presId="urn:microsoft.com/office/officeart/2008/layout/LinedList"/>
    <dgm:cxn modelId="{313E7C5C-98A1-448E-B6BB-EC046E83DDDE}" type="presParOf" srcId="{8D095745-675B-4E6F-B1AF-2BAB7CE4E5BF}" destId="{F1381EFD-6EBF-4C6E-AC70-43EB775215E0}" srcOrd="0" destOrd="0" presId="urn:microsoft.com/office/officeart/2008/layout/LinedList"/>
    <dgm:cxn modelId="{FA453039-D316-4BF9-8DFF-74690F1139D7}" type="presParOf" srcId="{8D095745-675B-4E6F-B1AF-2BAB7CE4E5BF}" destId="{3C9C3689-D3DF-4E17-A5C3-B784EC2AE26F}" srcOrd="1" destOrd="0" presId="urn:microsoft.com/office/officeart/2008/layout/LinedList"/>
    <dgm:cxn modelId="{188CED9C-9F4C-49BD-8CA6-236B6207C070}" type="presParOf" srcId="{54CD0623-6C96-4CB7-8A70-E5FE2018D3D4}" destId="{39521C3F-878D-4B76-8F78-1B399291E9CB}" srcOrd="12" destOrd="0" presId="urn:microsoft.com/office/officeart/2008/layout/LinedList"/>
    <dgm:cxn modelId="{3F93541C-B0A0-495E-9B5D-F5478D90E04A}" type="presParOf" srcId="{54CD0623-6C96-4CB7-8A70-E5FE2018D3D4}" destId="{E8A1AB64-DAC9-4D30-B8F7-647FA52C90B8}" srcOrd="13" destOrd="0" presId="urn:microsoft.com/office/officeart/2008/layout/LinedList"/>
    <dgm:cxn modelId="{A848E6E4-EA60-4712-A022-D5F8121CD688}" type="presParOf" srcId="{E8A1AB64-DAC9-4D30-B8F7-647FA52C90B8}" destId="{C2A351D4-68C4-4C5E-9187-C6A4632A5D6D}" srcOrd="0" destOrd="0" presId="urn:microsoft.com/office/officeart/2008/layout/LinedList"/>
    <dgm:cxn modelId="{D6EB4CE4-142F-4185-8C0E-AB0C38065A70}" type="presParOf" srcId="{E8A1AB64-DAC9-4D30-B8F7-647FA52C90B8}" destId="{941F1E1B-036E-413E-8A10-6F75B34A1F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7BCF3-161D-455E-830D-A9206489683F}"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E2F1A788-8DD6-4E78-B779-A27D022ED345}">
      <dgm:prSet custT="1"/>
      <dgm:spPr/>
      <dgm:t>
        <a:bodyPr/>
        <a:lstStyle/>
        <a:p>
          <a:pPr rtl="0"/>
          <a:r>
            <a:rPr lang="en-US" sz="2000" b="1" i="1" dirty="0" smtClean="0"/>
            <a:t>Slowing labor force and population growth. </a:t>
          </a:r>
          <a:r>
            <a:rPr lang="en-US" sz="1800" dirty="0" smtClean="0"/>
            <a:t>Aging demographics and U.S. regional migration trends contributed to slowing population and labor force growth. </a:t>
          </a:r>
          <a:r>
            <a:rPr lang="en-US" sz="1700" dirty="0" smtClean="0"/>
            <a:t/>
          </a:r>
          <a:br>
            <a:rPr lang="en-US" sz="1700" dirty="0" smtClean="0"/>
          </a:br>
          <a:endParaRPr lang="en-US" sz="1700" dirty="0"/>
        </a:p>
      </dgm:t>
    </dgm:pt>
    <dgm:pt modelId="{BE2402CD-37D5-4C6E-9632-837FC4F83B4D}" type="parTrans" cxnId="{752A26EB-53B0-4685-9AD9-6DA57C2D22B6}">
      <dgm:prSet/>
      <dgm:spPr/>
      <dgm:t>
        <a:bodyPr/>
        <a:lstStyle/>
        <a:p>
          <a:endParaRPr lang="en-US"/>
        </a:p>
      </dgm:t>
    </dgm:pt>
    <dgm:pt modelId="{8AE76681-74DB-4F91-8BA4-EEE59BCC72E7}" type="sibTrans" cxnId="{752A26EB-53B0-4685-9AD9-6DA57C2D22B6}">
      <dgm:prSet/>
      <dgm:spPr/>
      <dgm:t>
        <a:bodyPr/>
        <a:lstStyle/>
        <a:p>
          <a:endParaRPr lang="en-US"/>
        </a:p>
      </dgm:t>
    </dgm:pt>
    <dgm:pt modelId="{8B7A1B6B-9DEF-4DDC-B6A6-0F5556249AA1}">
      <dgm:prSet custT="1"/>
      <dgm:spPr/>
      <dgm:t>
        <a:bodyPr/>
        <a:lstStyle/>
        <a:p>
          <a:pPr rtl="0"/>
          <a:r>
            <a:rPr lang="en-US" sz="2000" b="1" i="1" dirty="0" smtClean="0"/>
            <a:t>U.S. Regional Trends. </a:t>
          </a:r>
          <a:r>
            <a:rPr lang="en-US" sz="1800" dirty="0" smtClean="0"/>
            <a:t>Economic growth has been concentrated in a handful of sunbelt regions and coastal tech hubs this century.</a:t>
          </a:r>
          <a:r>
            <a:rPr lang="en-US" sz="1700" dirty="0" smtClean="0"/>
            <a:t/>
          </a:r>
          <a:br>
            <a:rPr lang="en-US" sz="1700" dirty="0" smtClean="0"/>
          </a:br>
          <a:endParaRPr lang="en-US" sz="1700" dirty="0"/>
        </a:p>
      </dgm:t>
    </dgm:pt>
    <dgm:pt modelId="{047B4486-4821-4073-AFE4-D68AB9AA0425}" type="parTrans" cxnId="{FC1F0506-69F3-409E-87AC-D6EB921F8E51}">
      <dgm:prSet/>
      <dgm:spPr/>
      <dgm:t>
        <a:bodyPr/>
        <a:lstStyle/>
        <a:p>
          <a:endParaRPr lang="en-US"/>
        </a:p>
      </dgm:t>
    </dgm:pt>
    <dgm:pt modelId="{EC912DE7-76A0-45A3-A1AD-F3B09D729A10}" type="sibTrans" cxnId="{FC1F0506-69F3-409E-87AC-D6EB921F8E51}">
      <dgm:prSet/>
      <dgm:spPr/>
      <dgm:t>
        <a:bodyPr/>
        <a:lstStyle/>
        <a:p>
          <a:endParaRPr lang="en-US"/>
        </a:p>
      </dgm:t>
    </dgm:pt>
    <dgm:pt modelId="{42096744-D0CE-4FBE-89BB-6E572D3E23A2}">
      <dgm:prSet custT="1"/>
      <dgm:spPr/>
      <dgm:t>
        <a:bodyPr/>
        <a:lstStyle/>
        <a:p>
          <a:pPr rtl="0"/>
          <a:r>
            <a:rPr lang="en-US" sz="2000" b="1" i="1" dirty="0" smtClean="0"/>
            <a:t>U.S. Industry Trends. </a:t>
          </a:r>
          <a:r>
            <a:rPr lang="en-US" sz="1800" dirty="0" smtClean="0"/>
            <a:t>Minnesota’s economy is concentrated in slower growth industries</a:t>
          </a:r>
          <a:r>
            <a:rPr lang="en-US" sz="1900" dirty="0" smtClean="0"/>
            <a:t>.</a:t>
          </a:r>
          <a:br>
            <a:rPr lang="en-US" sz="1900" dirty="0" smtClean="0"/>
          </a:br>
          <a:r>
            <a:rPr lang="en-US" sz="1900" dirty="0" smtClean="0"/>
            <a:t> </a:t>
          </a:r>
          <a:endParaRPr lang="en-US" sz="1900" dirty="0"/>
        </a:p>
      </dgm:t>
    </dgm:pt>
    <dgm:pt modelId="{3262405C-F20D-4FDC-B353-0D84081F94C5}" type="parTrans" cxnId="{DD1ED0E5-2513-445A-B47F-2ABBC3A8612C}">
      <dgm:prSet/>
      <dgm:spPr/>
      <dgm:t>
        <a:bodyPr/>
        <a:lstStyle/>
        <a:p>
          <a:endParaRPr lang="en-US"/>
        </a:p>
      </dgm:t>
    </dgm:pt>
    <dgm:pt modelId="{65B70796-10EC-4D0A-A4BF-FEC6E4F95C3F}" type="sibTrans" cxnId="{DD1ED0E5-2513-445A-B47F-2ABBC3A8612C}">
      <dgm:prSet/>
      <dgm:spPr/>
      <dgm:t>
        <a:bodyPr/>
        <a:lstStyle/>
        <a:p>
          <a:endParaRPr lang="en-US"/>
        </a:p>
      </dgm:t>
    </dgm:pt>
    <dgm:pt modelId="{CA97672B-3606-46E5-A82A-E6D2A47612C0}">
      <dgm:prSet custT="1"/>
      <dgm:spPr/>
      <dgm:t>
        <a:bodyPr/>
        <a:lstStyle/>
        <a:p>
          <a:pPr rtl="0"/>
          <a:r>
            <a:rPr lang="en-US" sz="2000" b="1" i="1" dirty="0" smtClean="0"/>
            <a:t>Trailing in Tech Growth. </a:t>
          </a:r>
          <a:r>
            <a:rPr lang="en-US" sz="1800" dirty="0" smtClean="0"/>
            <a:t>Minnesota lost ground in high tech sectors as growth shifted to software and IT </a:t>
          </a:r>
          <a:r>
            <a:rPr lang="en-US" sz="1900" dirty="0" smtClean="0"/>
            <a:t/>
          </a:r>
          <a:br>
            <a:rPr lang="en-US" sz="1900" dirty="0" smtClean="0"/>
          </a:br>
          <a:endParaRPr lang="en-US" sz="1900" dirty="0"/>
        </a:p>
      </dgm:t>
    </dgm:pt>
    <dgm:pt modelId="{81F2E60D-5A4A-421C-A20C-0263B7819553}" type="parTrans" cxnId="{E05C2E30-A365-457A-A8AA-7268A547D58C}">
      <dgm:prSet/>
      <dgm:spPr/>
      <dgm:t>
        <a:bodyPr/>
        <a:lstStyle/>
        <a:p>
          <a:endParaRPr lang="en-US"/>
        </a:p>
      </dgm:t>
    </dgm:pt>
    <dgm:pt modelId="{78B5A842-208A-4BE6-902B-CA492BE5CC21}" type="sibTrans" cxnId="{E05C2E30-A365-457A-A8AA-7268A547D58C}">
      <dgm:prSet/>
      <dgm:spPr/>
      <dgm:t>
        <a:bodyPr/>
        <a:lstStyle/>
        <a:p>
          <a:endParaRPr lang="en-US"/>
        </a:p>
      </dgm:t>
    </dgm:pt>
    <dgm:pt modelId="{7EE09D01-0B60-463C-8219-8B37B612DCAE}">
      <dgm:prSet custT="1"/>
      <dgm:spPr/>
      <dgm:t>
        <a:bodyPr/>
        <a:lstStyle/>
        <a:p>
          <a:pPr rtl="0"/>
          <a:r>
            <a:rPr lang="en-US" sz="2000" b="1" i="1" dirty="0" smtClean="0"/>
            <a:t>Slow Productivity Growth. </a:t>
          </a:r>
          <a:r>
            <a:rPr lang="en-US" sz="1800" dirty="0" smtClean="0"/>
            <a:t>Minnesota has followed national trends of falling productivity levels. </a:t>
          </a:r>
          <a:endParaRPr lang="en-US" sz="1800" dirty="0"/>
        </a:p>
      </dgm:t>
    </dgm:pt>
    <dgm:pt modelId="{4C03FA99-9440-4EA0-8C34-D5EEDBB4902E}" type="parTrans" cxnId="{F51454C4-0D90-40B8-94E0-164AF98709EF}">
      <dgm:prSet/>
      <dgm:spPr/>
      <dgm:t>
        <a:bodyPr/>
        <a:lstStyle/>
        <a:p>
          <a:endParaRPr lang="en-US"/>
        </a:p>
      </dgm:t>
    </dgm:pt>
    <dgm:pt modelId="{753A963E-9DDC-4AE9-9953-2F1B87AFEE27}" type="sibTrans" cxnId="{F51454C4-0D90-40B8-94E0-164AF98709EF}">
      <dgm:prSet/>
      <dgm:spPr/>
      <dgm:t>
        <a:bodyPr/>
        <a:lstStyle/>
        <a:p>
          <a:endParaRPr lang="en-US"/>
        </a:p>
      </dgm:t>
    </dgm:pt>
    <dgm:pt modelId="{2042E293-9905-4CFF-BAFE-6C11BE052C59}" type="pres">
      <dgm:prSet presAssocID="{ACA7BCF3-161D-455E-830D-A9206489683F}" presName="vert0" presStyleCnt="0">
        <dgm:presLayoutVars>
          <dgm:dir/>
          <dgm:animOne val="branch"/>
          <dgm:animLvl val="lvl"/>
        </dgm:presLayoutVars>
      </dgm:prSet>
      <dgm:spPr/>
      <dgm:t>
        <a:bodyPr/>
        <a:lstStyle/>
        <a:p>
          <a:endParaRPr lang="en-US"/>
        </a:p>
      </dgm:t>
    </dgm:pt>
    <dgm:pt modelId="{63FF7411-C9BC-451A-899C-ED24F8C07CF3}" type="pres">
      <dgm:prSet presAssocID="{E2F1A788-8DD6-4E78-B779-A27D022ED345}" presName="thickLine" presStyleLbl="alignNode1" presStyleIdx="0" presStyleCnt="5"/>
      <dgm:spPr/>
    </dgm:pt>
    <dgm:pt modelId="{1AA92BC8-14B7-4375-8BA0-318491EE798C}" type="pres">
      <dgm:prSet presAssocID="{E2F1A788-8DD6-4E78-B779-A27D022ED345}" presName="horz1" presStyleCnt="0"/>
      <dgm:spPr/>
    </dgm:pt>
    <dgm:pt modelId="{D3C3B5B9-199F-4918-B361-24E321BE03A0}" type="pres">
      <dgm:prSet presAssocID="{E2F1A788-8DD6-4E78-B779-A27D022ED345}" presName="tx1" presStyleLbl="revTx" presStyleIdx="0" presStyleCnt="5"/>
      <dgm:spPr/>
      <dgm:t>
        <a:bodyPr/>
        <a:lstStyle/>
        <a:p>
          <a:endParaRPr lang="en-US"/>
        </a:p>
      </dgm:t>
    </dgm:pt>
    <dgm:pt modelId="{DA0FAE7A-4C35-4210-8EBC-8F11A1982084}" type="pres">
      <dgm:prSet presAssocID="{E2F1A788-8DD6-4E78-B779-A27D022ED345}" presName="vert1" presStyleCnt="0"/>
      <dgm:spPr/>
    </dgm:pt>
    <dgm:pt modelId="{070431EC-C9EE-4B70-8B7B-F0FD735DBEA9}" type="pres">
      <dgm:prSet presAssocID="{8B7A1B6B-9DEF-4DDC-B6A6-0F5556249AA1}" presName="thickLine" presStyleLbl="alignNode1" presStyleIdx="1" presStyleCnt="5"/>
      <dgm:spPr/>
    </dgm:pt>
    <dgm:pt modelId="{1CC46EA3-03C4-42C1-9B89-948C39A58198}" type="pres">
      <dgm:prSet presAssocID="{8B7A1B6B-9DEF-4DDC-B6A6-0F5556249AA1}" presName="horz1" presStyleCnt="0"/>
      <dgm:spPr/>
    </dgm:pt>
    <dgm:pt modelId="{9F8CBE17-1B59-4359-A67E-7C965A3217AE}" type="pres">
      <dgm:prSet presAssocID="{8B7A1B6B-9DEF-4DDC-B6A6-0F5556249AA1}" presName="tx1" presStyleLbl="revTx" presStyleIdx="1" presStyleCnt="5"/>
      <dgm:spPr/>
      <dgm:t>
        <a:bodyPr/>
        <a:lstStyle/>
        <a:p>
          <a:endParaRPr lang="en-US"/>
        </a:p>
      </dgm:t>
    </dgm:pt>
    <dgm:pt modelId="{B235CF0C-BAD8-4E76-9195-80BB5F27FE0F}" type="pres">
      <dgm:prSet presAssocID="{8B7A1B6B-9DEF-4DDC-B6A6-0F5556249AA1}" presName="vert1" presStyleCnt="0"/>
      <dgm:spPr/>
    </dgm:pt>
    <dgm:pt modelId="{D0C51AFF-60DC-4A87-B925-8A0DA3B6D178}" type="pres">
      <dgm:prSet presAssocID="{42096744-D0CE-4FBE-89BB-6E572D3E23A2}" presName="thickLine" presStyleLbl="alignNode1" presStyleIdx="2" presStyleCnt="5"/>
      <dgm:spPr/>
    </dgm:pt>
    <dgm:pt modelId="{A5222C7F-6319-4158-A48A-301C3EAF07D3}" type="pres">
      <dgm:prSet presAssocID="{42096744-D0CE-4FBE-89BB-6E572D3E23A2}" presName="horz1" presStyleCnt="0"/>
      <dgm:spPr/>
    </dgm:pt>
    <dgm:pt modelId="{638FB027-0B87-4065-832A-49B51E89D839}" type="pres">
      <dgm:prSet presAssocID="{42096744-D0CE-4FBE-89BB-6E572D3E23A2}" presName="tx1" presStyleLbl="revTx" presStyleIdx="2" presStyleCnt="5"/>
      <dgm:spPr/>
      <dgm:t>
        <a:bodyPr/>
        <a:lstStyle/>
        <a:p>
          <a:endParaRPr lang="en-US"/>
        </a:p>
      </dgm:t>
    </dgm:pt>
    <dgm:pt modelId="{69B563B9-1FCD-45AF-A36A-152DE67EC366}" type="pres">
      <dgm:prSet presAssocID="{42096744-D0CE-4FBE-89BB-6E572D3E23A2}" presName="vert1" presStyleCnt="0"/>
      <dgm:spPr/>
    </dgm:pt>
    <dgm:pt modelId="{CF471049-BC90-4093-AEEB-F281F7807DBA}" type="pres">
      <dgm:prSet presAssocID="{CA97672B-3606-46E5-A82A-E6D2A47612C0}" presName="thickLine" presStyleLbl="alignNode1" presStyleIdx="3" presStyleCnt="5"/>
      <dgm:spPr/>
    </dgm:pt>
    <dgm:pt modelId="{1384E55D-4567-4F5A-840E-E2AF20C0774B}" type="pres">
      <dgm:prSet presAssocID="{CA97672B-3606-46E5-A82A-E6D2A47612C0}" presName="horz1" presStyleCnt="0"/>
      <dgm:spPr/>
    </dgm:pt>
    <dgm:pt modelId="{63961FBF-A35A-486D-BDA6-C0D53F8997D3}" type="pres">
      <dgm:prSet presAssocID="{CA97672B-3606-46E5-A82A-E6D2A47612C0}" presName="tx1" presStyleLbl="revTx" presStyleIdx="3" presStyleCnt="5"/>
      <dgm:spPr/>
      <dgm:t>
        <a:bodyPr/>
        <a:lstStyle/>
        <a:p>
          <a:endParaRPr lang="en-US"/>
        </a:p>
      </dgm:t>
    </dgm:pt>
    <dgm:pt modelId="{EA7BF9DD-7FA1-4638-AC07-AEF1D4002CBC}" type="pres">
      <dgm:prSet presAssocID="{CA97672B-3606-46E5-A82A-E6D2A47612C0}" presName="vert1" presStyleCnt="0"/>
      <dgm:spPr/>
    </dgm:pt>
    <dgm:pt modelId="{623517A3-901E-49B7-BA2F-EF45C277F704}" type="pres">
      <dgm:prSet presAssocID="{7EE09D01-0B60-463C-8219-8B37B612DCAE}" presName="thickLine" presStyleLbl="alignNode1" presStyleIdx="4" presStyleCnt="5"/>
      <dgm:spPr/>
    </dgm:pt>
    <dgm:pt modelId="{5E152D79-ADDD-43CC-B523-C1568B31440E}" type="pres">
      <dgm:prSet presAssocID="{7EE09D01-0B60-463C-8219-8B37B612DCAE}" presName="horz1" presStyleCnt="0"/>
      <dgm:spPr/>
    </dgm:pt>
    <dgm:pt modelId="{D435CD98-D235-446C-8176-02F55806A3F5}" type="pres">
      <dgm:prSet presAssocID="{7EE09D01-0B60-463C-8219-8B37B612DCAE}" presName="tx1" presStyleLbl="revTx" presStyleIdx="4" presStyleCnt="5"/>
      <dgm:spPr/>
      <dgm:t>
        <a:bodyPr/>
        <a:lstStyle/>
        <a:p>
          <a:endParaRPr lang="en-US"/>
        </a:p>
      </dgm:t>
    </dgm:pt>
    <dgm:pt modelId="{4C5B6752-3898-42B5-A0AC-E50615D1AB3D}" type="pres">
      <dgm:prSet presAssocID="{7EE09D01-0B60-463C-8219-8B37B612DCAE}" presName="vert1" presStyleCnt="0"/>
      <dgm:spPr/>
    </dgm:pt>
  </dgm:ptLst>
  <dgm:cxnLst>
    <dgm:cxn modelId="{96B73236-CDAC-4A7D-8327-9535543756FA}" type="presOf" srcId="{7EE09D01-0B60-463C-8219-8B37B612DCAE}" destId="{D435CD98-D235-446C-8176-02F55806A3F5}" srcOrd="0" destOrd="0" presId="urn:microsoft.com/office/officeart/2008/layout/LinedList"/>
    <dgm:cxn modelId="{D8D8B215-301A-44D5-A5C7-5785A3531FD4}" type="presOf" srcId="{8B7A1B6B-9DEF-4DDC-B6A6-0F5556249AA1}" destId="{9F8CBE17-1B59-4359-A67E-7C965A3217AE}" srcOrd="0" destOrd="0" presId="urn:microsoft.com/office/officeart/2008/layout/LinedList"/>
    <dgm:cxn modelId="{DD1ED0E5-2513-445A-B47F-2ABBC3A8612C}" srcId="{ACA7BCF3-161D-455E-830D-A9206489683F}" destId="{42096744-D0CE-4FBE-89BB-6E572D3E23A2}" srcOrd="2" destOrd="0" parTransId="{3262405C-F20D-4FDC-B353-0D84081F94C5}" sibTransId="{65B70796-10EC-4D0A-A4BF-FEC6E4F95C3F}"/>
    <dgm:cxn modelId="{EFEB9174-37E8-46EA-B83E-CE971233AA4E}" type="presOf" srcId="{42096744-D0CE-4FBE-89BB-6E572D3E23A2}" destId="{638FB027-0B87-4065-832A-49B51E89D839}" srcOrd="0" destOrd="0" presId="urn:microsoft.com/office/officeart/2008/layout/LinedList"/>
    <dgm:cxn modelId="{D09B370D-5351-4DE5-A28A-2446FC534F65}" type="presOf" srcId="{E2F1A788-8DD6-4E78-B779-A27D022ED345}" destId="{D3C3B5B9-199F-4918-B361-24E321BE03A0}" srcOrd="0" destOrd="0" presId="urn:microsoft.com/office/officeart/2008/layout/LinedList"/>
    <dgm:cxn modelId="{B4F3E4E0-0CF9-436F-B299-1555EB1935EA}" type="presOf" srcId="{ACA7BCF3-161D-455E-830D-A9206489683F}" destId="{2042E293-9905-4CFF-BAFE-6C11BE052C59}" srcOrd="0" destOrd="0" presId="urn:microsoft.com/office/officeart/2008/layout/LinedList"/>
    <dgm:cxn modelId="{90181ECE-2E17-47F9-8159-AC40FE7738DD}" type="presOf" srcId="{CA97672B-3606-46E5-A82A-E6D2A47612C0}" destId="{63961FBF-A35A-486D-BDA6-C0D53F8997D3}" srcOrd="0" destOrd="0" presId="urn:microsoft.com/office/officeart/2008/layout/LinedList"/>
    <dgm:cxn modelId="{752A26EB-53B0-4685-9AD9-6DA57C2D22B6}" srcId="{ACA7BCF3-161D-455E-830D-A9206489683F}" destId="{E2F1A788-8DD6-4E78-B779-A27D022ED345}" srcOrd="0" destOrd="0" parTransId="{BE2402CD-37D5-4C6E-9632-837FC4F83B4D}" sibTransId="{8AE76681-74DB-4F91-8BA4-EEE59BCC72E7}"/>
    <dgm:cxn modelId="{E05C2E30-A365-457A-A8AA-7268A547D58C}" srcId="{ACA7BCF3-161D-455E-830D-A9206489683F}" destId="{CA97672B-3606-46E5-A82A-E6D2A47612C0}" srcOrd="3" destOrd="0" parTransId="{81F2E60D-5A4A-421C-A20C-0263B7819553}" sibTransId="{78B5A842-208A-4BE6-902B-CA492BE5CC21}"/>
    <dgm:cxn modelId="{FC1F0506-69F3-409E-87AC-D6EB921F8E51}" srcId="{ACA7BCF3-161D-455E-830D-A9206489683F}" destId="{8B7A1B6B-9DEF-4DDC-B6A6-0F5556249AA1}" srcOrd="1" destOrd="0" parTransId="{047B4486-4821-4073-AFE4-D68AB9AA0425}" sibTransId="{EC912DE7-76A0-45A3-A1AD-F3B09D729A10}"/>
    <dgm:cxn modelId="{F51454C4-0D90-40B8-94E0-164AF98709EF}" srcId="{ACA7BCF3-161D-455E-830D-A9206489683F}" destId="{7EE09D01-0B60-463C-8219-8B37B612DCAE}" srcOrd="4" destOrd="0" parTransId="{4C03FA99-9440-4EA0-8C34-D5EEDBB4902E}" sibTransId="{753A963E-9DDC-4AE9-9953-2F1B87AFEE27}"/>
    <dgm:cxn modelId="{6775FCA5-8C79-485F-A9F0-E15369D8A22B}" type="presParOf" srcId="{2042E293-9905-4CFF-BAFE-6C11BE052C59}" destId="{63FF7411-C9BC-451A-899C-ED24F8C07CF3}" srcOrd="0" destOrd="0" presId="urn:microsoft.com/office/officeart/2008/layout/LinedList"/>
    <dgm:cxn modelId="{B6256750-1ED9-4A5B-88C5-523715FDF453}" type="presParOf" srcId="{2042E293-9905-4CFF-BAFE-6C11BE052C59}" destId="{1AA92BC8-14B7-4375-8BA0-318491EE798C}" srcOrd="1" destOrd="0" presId="urn:microsoft.com/office/officeart/2008/layout/LinedList"/>
    <dgm:cxn modelId="{EE3B4F06-BDB6-4E51-BB2A-ACF9FD3DA8F8}" type="presParOf" srcId="{1AA92BC8-14B7-4375-8BA0-318491EE798C}" destId="{D3C3B5B9-199F-4918-B361-24E321BE03A0}" srcOrd="0" destOrd="0" presId="urn:microsoft.com/office/officeart/2008/layout/LinedList"/>
    <dgm:cxn modelId="{882CE75D-98DA-4465-A864-80219AA8331D}" type="presParOf" srcId="{1AA92BC8-14B7-4375-8BA0-318491EE798C}" destId="{DA0FAE7A-4C35-4210-8EBC-8F11A1982084}" srcOrd="1" destOrd="0" presId="urn:microsoft.com/office/officeart/2008/layout/LinedList"/>
    <dgm:cxn modelId="{8FADD333-505C-46F7-A47D-F3DF8FA074B9}" type="presParOf" srcId="{2042E293-9905-4CFF-BAFE-6C11BE052C59}" destId="{070431EC-C9EE-4B70-8B7B-F0FD735DBEA9}" srcOrd="2" destOrd="0" presId="urn:microsoft.com/office/officeart/2008/layout/LinedList"/>
    <dgm:cxn modelId="{F30595A5-BC84-46BA-8090-9699385EEAFA}" type="presParOf" srcId="{2042E293-9905-4CFF-BAFE-6C11BE052C59}" destId="{1CC46EA3-03C4-42C1-9B89-948C39A58198}" srcOrd="3" destOrd="0" presId="urn:microsoft.com/office/officeart/2008/layout/LinedList"/>
    <dgm:cxn modelId="{4575DA14-D54B-40AF-9896-92A3C0675E5A}" type="presParOf" srcId="{1CC46EA3-03C4-42C1-9B89-948C39A58198}" destId="{9F8CBE17-1B59-4359-A67E-7C965A3217AE}" srcOrd="0" destOrd="0" presId="urn:microsoft.com/office/officeart/2008/layout/LinedList"/>
    <dgm:cxn modelId="{1980D615-EEBC-4DA6-9604-3DDA6775C554}" type="presParOf" srcId="{1CC46EA3-03C4-42C1-9B89-948C39A58198}" destId="{B235CF0C-BAD8-4E76-9195-80BB5F27FE0F}" srcOrd="1" destOrd="0" presId="urn:microsoft.com/office/officeart/2008/layout/LinedList"/>
    <dgm:cxn modelId="{5CDBB1F1-8EF2-4563-8806-EE2F4DA9BE7F}" type="presParOf" srcId="{2042E293-9905-4CFF-BAFE-6C11BE052C59}" destId="{D0C51AFF-60DC-4A87-B925-8A0DA3B6D178}" srcOrd="4" destOrd="0" presId="urn:microsoft.com/office/officeart/2008/layout/LinedList"/>
    <dgm:cxn modelId="{A24C77B9-9D08-496E-957D-D266D3900DA5}" type="presParOf" srcId="{2042E293-9905-4CFF-BAFE-6C11BE052C59}" destId="{A5222C7F-6319-4158-A48A-301C3EAF07D3}" srcOrd="5" destOrd="0" presId="urn:microsoft.com/office/officeart/2008/layout/LinedList"/>
    <dgm:cxn modelId="{3BCF6092-F1D8-4345-84C0-4CEAAB451EA8}" type="presParOf" srcId="{A5222C7F-6319-4158-A48A-301C3EAF07D3}" destId="{638FB027-0B87-4065-832A-49B51E89D839}" srcOrd="0" destOrd="0" presId="urn:microsoft.com/office/officeart/2008/layout/LinedList"/>
    <dgm:cxn modelId="{093EE4C9-73E9-42D8-9BF6-8A7BC2BAD2DA}" type="presParOf" srcId="{A5222C7F-6319-4158-A48A-301C3EAF07D3}" destId="{69B563B9-1FCD-45AF-A36A-152DE67EC366}" srcOrd="1" destOrd="0" presId="urn:microsoft.com/office/officeart/2008/layout/LinedList"/>
    <dgm:cxn modelId="{18ACCB13-2D2D-4165-98C4-4126CA1CB4B8}" type="presParOf" srcId="{2042E293-9905-4CFF-BAFE-6C11BE052C59}" destId="{CF471049-BC90-4093-AEEB-F281F7807DBA}" srcOrd="6" destOrd="0" presId="urn:microsoft.com/office/officeart/2008/layout/LinedList"/>
    <dgm:cxn modelId="{A6F2616C-DD16-49DC-9DC9-1DD634B94F10}" type="presParOf" srcId="{2042E293-9905-4CFF-BAFE-6C11BE052C59}" destId="{1384E55D-4567-4F5A-840E-E2AF20C0774B}" srcOrd="7" destOrd="0" presId="urn:microsoft.com/office/officeart/2008/layout/LinedList"/>
    <dgm:cxn modelId="{E400FAB8-5D1A-4643-90B2-3AD8FE596236}" type="presParOf" srcId="{1384E55D-4567-4F5A-840E-E2AF20C0774B}" destId="{63961FBF-A35A-486D-BDA6-C0D53F8997D3}" srcOrd="0" destOrd="0" presId="urn:microsoft.com/office/officeart/2008/layout/LinedList"/>
    <dgm:cxn modelId="{76D9B424-462F-4518-9EC8-2B9B29F904C3}" type="presParOf" srcId="{1384E55D-4567-4F5A-840E-E2AF20C0774B}" destId="{EA7BF9DD-7FA1-4638-AC07-AEF1D4002CBC}" srcOrd="1" destOrd="0" presId="urn:microsoft.com/office/officeart/2008/layout/LinedList"/>
    <dgm:cxn modelId="{F55AB916-B50E-473D-9D65-92576CBAD583}" type="presParOf" srcId="{2042E293-9905-4CFF-BAFE-6C11BE052C59}" destId="{623517A3-901E-49B7-BA2F-EF45C277F704}" srcOrd="8" destOrd="0" presId="urn:microsoft.com/office/officeart/2008/layout/LinedList"/>
    <dgm:cxn modelId="{4A5D744B-4B93-462A-8086-67FF13EF407B}" type="presParOf" srcId="{2042E293-9905-4CFF-BAFE-6C11BE052C59}" destId="{5E152D79-ADDD-43CC-B523-C1568B31440E}" srcOrd="9" destOrd="0" presId="urn:microsoft.com/office/officeart/2008/layout/LinedList"/>
    <dgm:cxn modelId="{119AA689-F235-44DB-8EA5-F62C96199504}" type="presParOf" srcId="{5E152D79-ADDD-43CC-B523-C1568B31440E}" destId="{D435CD98-D235-446C-8176-02F55806A3F5}" srcOrd="0" destOrd="0" presId="urn:microsoft.com/office/officeart/2008/layout/LinedList"/>
    <dgm:cxn modelId="{95C5AD8F-183B-44A3-AA23-7819BD148FDE}" type="presParOf" srcId="{5E152D79-ADDD-43CC-B523-C1568B31440E}" destId="{4C5B6752-3898-42B5-A0AC-E50615D1AB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0E51B4-C49B-4E51-905C-AC7DA5D03B3D}"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5FB6B56B-E330-463E-A875-36472186D862}">
      <dgm:prSet custT="1"/>
      <dgm:spPr>
        <a:solidFill>
          <a:srgbClr val="182752"/>
        </a:solidFill>
      </dgm:spPr>
      <dgm:t>
        <a:bodyPr/>
        <a:lstStyle/>
        <a:p>
          <a:pPr algn="ctr" rtl="0">
            <a:spcBef>
              <a:spcPts val="700"/>
            </a:spcBef>
          </a:pPr>
          <a:r>
            <a:rPr lang="en-US" sz="1800" b="0" dirty="0" smtClean="0">
              <a:solidFill>
                <a:schemeClr val="bg1"/>
              </a:solidFill>
            </a:rPr>
            <a:t/>
          </a:r>
          <a:br>
            <a:rPr lang="en-US" sz="1800" b="0" dirty="0" smtClean="0">
              <a:solidFill>
                <a:schemeClr val="bg1"/>
              </a:solidFill>
            </a:rPr>
          </a:br>
          <a:r>
            <a:rPr lang="en-US" sz="2900" b="0" dirty="0" smtClean="0">
              <a:solidFill>
                <a:schemeClr val="bg1"/>
              </a:solidFill>
            </a:rPr>
            <a:t>Workforce    &amp; Productivity</a:t>
          </a:r>
          <a:endParaRPr lang="en-US" sz="2900" b="0" dirty="0">
            <a:solidFill>
              <a:schemeClr val="bg1"/>
            </a:solidFill>
          </a:endParaRPr>
        </a:p>
      </dgm:t>
    </dgm:pt>
    <dgm:pt modelId="{F620D211-E37A-4AED-AD3B-DE672488BD8A}" type="parTrans" cxnId="{23EF99EE-18A5-4449-B2A5-260167A4D171}">
      <dgm:prSet/>
      <dgm:spPr/>
      <dgm:t>
        <a:bodyPr/>
        <a:lstStyle/>
        <a:p>
          <a:pPr algn="ctr"/>
          <a:endParaRPr lang="en-US">
            <a:solidFill>
              <a:schemeClr val="accent1">
                <a:lumMod val="50000"/>
              </a:schemeClr>
            </a:solidFill>
          </a:endParaRPr>
        </a:p>
      </dgm:t>
    </dgm:pt>
    <dgm:pt modelId="{128CAE1F-FEA4-43F6-9DA8-6A4FA8B6CF0E}" type="sibTrans" cxnId="{23EF99EE-18A5-4449-B2A5-260167A4D171}">
      <dgm:prSet/>
      <dgm:spPr/>
      <dgm:t>
        <a:bodyPr/>
        <a:lstStyle/>
        <a:p>
          <a:pPr algn="ctr"/>
          <a:endParaRPr lang="en-US">
            <a:solidFill>
              <a:schemeClr val="accent1">
                <a:lumMod val="50000"/>
              </a:schemeClr>
            </a:solidFill>
          </a:endParaRPr>
        </a:p>
      </dgm:t>
    </dgm:pt>
    <dgm:pt modelId="{EB540292-A655-44AB-BCC9-7232958432A4}">
      <dgm:prSet/>
      <dgm:spPr/>
      <dgm:t>
        <a:bodyPr/>
        <a:lstStyle/>
        <a:p>
          <a:pPr algn="l" rtl="0"/>
          <a:r>
            <a:rPr lang="en-US" dirty="0" smtClean="0">
              <a:solidFill>
                <a:schemeClr val="accent1">
                  <a:lumMod val="50000"/>
                </a:schemeClr>
              </a:solidFill>
            </a:rPr>
            <a:t>1. Beat labor force projections through increased net migration and labor force participation among older and underrepresented populations.</a:t>
          </a:r>
          <a:endParaRPr lang="en-US" dirty="0">
            <a:solidFill>
              <a:schemeClr val="accent1">
                <a:lumMod val="50000"/>
              </a:schemeClr>
            </a:solidFill>
          </a:endParaRPr>
        </a:p>
      </dgm:t>
    </dgm:pt>
    <dgm:pt modelId="{F257DF7B-4FBC-4693-8BFC-C5347713CEAC}" type="parTrans" cxnId="{399DCE9F-B593-429B-A25D-14B2891B8846}">
      <dgm:prSet/>
      <dgm:spPr/>
      <dgm:t>
        <a:bodyPr/>
        <a:lstStyle/>
        <a:p>
          <a:pPr algn="ctr"/>
          <a:endParaRPr lang="en-US">
            <a:solidFill>
              <a:schemeClr val="accent1">
                <a:lumMod val="50000"/>
              </a:schemeClr>
            </a:solidFill>
          </a:endParaRPr>
        </a:p>
      </dgm:t>
    </dgm:pt>
    <dgm:pt modelId="{46225193-8D11-414A-B157-536E3745CDFC}" type="sibTrans" cxnId="{399DCE9F-B593-429B-A25D-14B2891B8846}">
      <dgm:prSet/>
      <dgm:spPr/>
      <dgm:t>
        <a:bodyPr/>
        <a:lstStyle/>
        <a:p>
          <a:pPr algn="ctr"/>
          <a:endParaRPr lang="en-US">
            <a:solidFill>
              <a:schemeClr val="accent1">
                <a:lumMod val="50000"/>
              </a:schemeClr>
            </a:solidFill>
          </a:endParaRPr>
        </a:p>
      </dgm:t>
    </dgm:pt>
    <dgm:pt modelId="{67024EF1-8F04-4BCB-824C-22C3A8D2CD6F}">
      <dgm:prSet/>
      <dgm:spPr/>
      <dgm:t>
        <a:bodyPr/>
        <a:lstStyle/>
        <a:p>
          <a:pPr algn="l" rtl="0"/>
          <a:r>
            <a:rPr lang="en-US" dirty="0" smtClean="0">
              <a:solidFill>
                <a:schemeClr val="accent1">
                  <a:lumMod val="50000"/>
                </a:schemeClr>
              </a:solidFill>
            </a:rPr>
            <a:t>2. Give Minnesotans the skills and tools they need to succeed in the workforce and spur productivity</a:t>
          </a:r>
          <a:br>
            <a:rPr lang="en-US" dirty="0" smtClean="0">
              <a:solidFill>
                <a:schemeClr val="accent1">
                  <a:lumMod val="50000"/>
                </a:schemeClr>
              </a:solidFill>
            </a:rPr>
          </a:br>
          <a:endParaRPr lang="en-US" dirty="0">
            <a:solidFill>
              <a:schemeClr val="accent1">
                <a:lumMod val="50000"/>
              </a:schemeClr>
            </a:solidFill>
          </a:endParaRPr>
        </a:p>
      </dgm:t>
    </dgm:pt>
    <dgm:pt modelId="{712DA9F7-855F-4636-9E0F-0D28AB982BC4}" type="parTrans" cxnId="{828C5A2A-9E85-4249-BBD7-74B31734DC5E}">
      <dgm:prSet/>
      <dgm:spPr/>
      <dgm:t>
        <a:bodyPr/>
        <a:lstStyle/>
        <a:p>
          <a:pPr algn="ctr"/>
          <a:endParaRPr lang="en-US">
            <a:solidFill>
              <a:schemeClr val="accent1">
                <a:lumMod val="50000"/>
              </a:schemeClr>
            </a:solidFill>
          </a:endParaRPr>
        </a:p>
      </dgm:t>
    </dgm:pt>
    <dgm:pt modelId="{70E7CD52-2A22-49B1-9FB1-AD5BEB4D92B2}" type="sibTrans" cxnId="{828C5A2A-9E85-4249-BBD7-74B31734DC5E}">
      <dgm:prSet/>
      <dgm:spPr/>
      <dgm:t>
        <a:bodyPr/>
        <a:lstStyle/>
        <a:p>
          <a:pPr algn="ctr"/>
          <a:endParaRPr lang="en-US">
            <a:solidFill>
              <a:schemeClr val="accent1">
                <a:lumMod val="50000"/>
              </a:schemeClr>
            </a:solidFill>
          </a:endParaRPr>
        </a:p>
      </dgm:t>
    </dgm:pt>
    <dgm:pt modelId="{2C47C030-0396-4081-93CB-DA073A91F4F0}">
      <dgm:prSet custT="1"/>
      <dgm:spPr>
        <a:solidFill>
          <a:schemeClr val="accent2">
            <a:lumMod val="75000"/>
          </a:schemeClr>
        </a:solidFill>
      </dgm:spPr>
      <dgm:t>
        <a:bodyPr/>
        <a:lstStyle/>
        <a:p>
          <a:pPr algn="ctr" rtl="0"/>
          <a:r>
            <a:rPr lang="en-US" sz="1800" b="0" dirty="0" smtClean="0">
              <a:solidFill>
                <a:schemeClr val="bg1"/>
              </a:solidFill>
            </a:rPr>
            <a:t/>
          </a:r>
          <a:br>
            <a:rPr lang="en-US" sz="1800" b="0" dirty="0" smtClean="0">
              <a:solidFill>
                <a:schemeClr val="bg1"/>
              </a:solidFill>
            </a:rPr>
          </a:br>
          <a:r>
            <a:rPr lang="en-US" sz="2900" b="0" dirty="0" smtClean="0">
              <a:solidFill>
                <a:schemeClr val="bg1"/>
              </a:solidFill>
            </a:rPr>
            <a:t>Innovation </a:t>
          </a:r>
          <a:br>
            <a:rPr lang="en-US" sz="2900" b="0" dirty="0" smtClean="0">
              <a:solidFill>
                <a:schemeClr val="bg1"/>
              </a:solidFill>
            </a:rPr>
          </a:br>
          <a:r>
            <a:rPr lang="en-US" sz="2900" b="0" dirty="0" smtClean="0">
              <a:solidFill>
                <a:schemeClr val="bg1"/>
              </a:solidFill>
            </a:rPr>
            <a:t>&amp; </a:t>
          </a:r>
          <a:br>
            <a:rPr lang="en-US" sz="2900" b="0" dirty="0" smtClean="0">
              <a:solidFill>
                <a:schemeClr val="bg1"/>
              </a:solidFill>
            </a:rPr>
          </a:br>
          <a:r>
            <a:rPr lang="en-US" sz="2900" b="0" dirty="0" smtClean="0">
              <a:solidFill>
                <a:schemeClr val="bg1"/>
              </a:solidFill>
            </a:rPr>
            <a:t>Key Sectors</a:t>
          </a:r>
          <a:endParaRPr lang="en-US" sz="2900" b="0" dirty="0">
            <a:solidFill>
              <a:schemeClr val="bg1"/>
            </a:solidFill>
          </a:endParaRPr>
        </a:p>
      </dgm:t>
    </dgm:pt>
    <dgm:pt modelId="{1287B60F-A39D-4D17-8D35-30709D8EDC25}" type="parTrans" cxnId="{3D4DBD6C-067B-4F9F-B152-52FDCA12072F}">
      <dgm:prSet/>
      <dgm:spPr/>
      <dgm:t>
        <a:bodyPr/>
        <a:lstStyle/>
        <a:p>
          <a:pPr algn="ctr"/>
          <a:endParaRPr lang="en-US">
            <a:solidFill>
              <a:schemeClr val="accent1">
                <a:lumMod val="50000"/>
              </a:schemeClr>
            </a:solidFill>
          </a:endParaRPr>
        </a:p>
      </dgm:t>
    </dgm:pt>
    <dgm:pt modelId="{F57B9E03-776D-4AC7-9C79-7AB5AE6FFBDE}" type="sibTrans" cxnId="{3D4DBD6C-067B-4F9F-B152-52FDCA12072F}">
      <dgm:prSet/>
      <dgm:spPr/>
      <dgm:t>
        <a:bodyPr/>
        <a:lstStyle/>
        <a:p>
          <a:pPr algn="ctr"/>
          <a:endParaRPr lang="en-US">
            <a:solidFill>
              <a:schemeClr val="accent1">
                <a:lumMod val="50000"/>
              </a:schemeClr>
            </a:solidFill>
          </a:endParaRPr>
        </a:p>
      </dgm:t>
    </dgm:pt>
    <dgm:pt modelId="{E11CB66E-C3C2-49C5-AEC9-D7C1D96011B3}">
      <dgm:prSet/>
      <dgm:spPr/>
      <dgm:t>
        <a:bodyPr/>
        <a:lstStyle/>
        <a:p>
          <a:pPr algn="l" rtl="0"/>
          <a:r>
            <a:rPr lang="en-US" dirty="0" smtClean="0">
              <a:solidFill>
                <a:schemeClr val="accent2">
                  <a:lumMod val="75000"/>
                </a:schemeClr>
              </a:solidFill>
            </a:rPr>
            <a:t>3. Accelerate growth and innovation in Minnesota’s key sectors and emerging opportunities</a:t>
          </a:r>
          <a:endParaRPr lang="en-US" dirty="0">
            <a:solidFill>
              <a:schemeClr val="accent2">
                <a:lumMod val="75000"/>
              </a:schemeClr>
            </a:solidFill>
          </a:endParaRPr>
        </a:p>
      </dgm:t>
    </dgm:pt>
    <dgm:pt modelId="{C5A85D3E-56B5-4A32-A74E-AC41CCE36893}" type="parTrans" cxnId="{DA4223D3-AD6D-47A0-8C9A-2AE8141F07C4}">
      <dgm:prSet/>
      <dgm:spPr/>
      <dgm:t>
        <a:bodyPr/>
        <a:lstStyle/>
        <a:p>
          <a:pPr algn="ctr"/>
          <a:endParaRPr lang="en-US">
            <a:solidFill>
              <a:schemeClr val="accent1">
                <a:lumMod val="50000"/>
              </a:schemeClr>
            </a:solidFill>
          </a:endParaRPr>
        </a:p>
      </dgm:t>
    </dgm:pt>
    <dgm:pt modelId="{C359D4B0-5111-43B3-B447-B40EFFC68706}" type="sibTrans" cxnId="{DA4223D3-AD6D-47A0-8C9A-2AE8141F07C4}">
      <dgm:prSet/>
      <dgm:spPr/>
      <dgm:t>
        <a:bodyPr/>
        <a:lstStyle/>
        <a:p>
          <a:pPr algn="ctr"/>
          <a:endParaRPr lang="en-US">
            <a:solidFill>
              <a:schemeClr val="accent1">
                <a:lumMod val="50000"/>
              </a:schemeClr>
            </a:solidFill>
          </a:endParaRPr>
        </a:p>
      </dgm:t>
    </dgm:pt>
    <dgm:pt modelId="{FCFB7BA5-61FD-4973-AD8B-038DFA15B6D9}">
      <dgm:prSet/>
      <dgm:spPr/>
      <dgm:t>
        <a:bodyPr/>
        <a:lstStyle/>
        <a:p>
          <a:pPr algn="l" rtl="0"/>
          <a:r>
            <a:rPr lang="en-US" dirty="0" smtClean="0">
              <a:solidFill>
                <a:schemeClr val="accent2">
                  <a:lumMod val="75000"/>
                </a:schemeClr>
              </a:solidFill>
            </a:rPr>
            <a:t>4. Strengthen innovation assets in regional economies</a:t>
          </a:r>
          <a:endParaRPr lang="en-US" dirty="0">
            <a:solidFill>
              <a:schemeClr val="accent2">
                <a:lumMod val="75000"/>
              </a:schemeClr>
            </a:solidFill>
          </a:endParaRPr>
        </a:p>
      </dgm:t>
    </dgm:pt>
    <dgm:pt modelId="{9274C8D0-0400-4751-948E-6C0CD47DF4E3}" type="parTrans" cxnId="{0D06C6A2-7E15-4367-9231-15CD8CBEFC8D}">
      <dgm:prSet/>
      <dgm:spPr/>
      <dgm:t>
        <a:bodyPr/>
        <a:lstStyle/>
        <a:p>
          <a:pPr algn="ctr"/>
          <a:endParaRPr lang="en-US">
            <a:solidFill>
              <a:schemeClr val="accent1">
                <a:lumMod val="50000"/>
              </a:schemeClr>
            </a:solidFill>
          </a:endParaRPr>
        </a:p>
      </dgm:t>
    </dgm:pt>
    <dgm:pt modelId="{CF9CDA55-795C-4995-9251-84B5272D4EE0}" type="sibTrans" cxnId="{0D06C6A2-7E15-4367-9231-15CD8CBEFC8D}">
      <dgm:prSet/>
      <dgm:spPr/>
      <dgm:t>
        <a:bodyPr/>
        <a:lstStyle/>
        <a:p>
          <a:pPr algn="ctr"/>
          <a:endParaRPr lang="en-US">
            <a:solidFill>
              <a:schemeClr val="accent1">
                <a:lumMod val="50000"/>
              </a:schemeClr>
            </a:solidFill>
          </a:endParaRPr>
        </a:p>
      </dgm:t>
    </dgm:pt>
    <dgm:pt modelId="{C07938A3-2DCA-4D14-BE0B-072846408B45}">
      <dgm:prSet custT="1"/>
      <dgm:spPr>
        <a:solidFill>
          <a:schemeClr val="tx1">
            <a:lumMod val="50000"/>
            <a:lumOff val="50000"/>
          </a:schemeClr>
        </a:solidFill>
      </dgm:spPr>
      <dgm:t>
        <a:bodyPr/>
        <a:lstStyle/>
        <a:p>
          <a:pPr algn="ctr" rtl="0"/>
          <a:r>
            <a:rPr lang="en-US" sz="4200" b="0" dirty="0" smtClean="0">
              <a:solidFill>
                <a:schemeClr val="bg1"/>
              </a:solidFill>
            </a:rPr>
            <a:t/>
          </a:r>
          <a:br>
            <a:rPr lang="en-US" sz="4200" b="0" dirty="0" smtClean="0">
              <a:solidFill>
                <a:schemeClr val="bg1"/>
              </a:solidFill>
            </a:rPr>
          </a:br>
          <a:r>
            <a:rPr lang="en-US" sz="2900" b="0" dirty="0" smtClean="0">
              <a:solidFill>
                <a:schemeClr val="bg1"/>
              </a:solidFill>
            </a:rPr>
            <a:t>Markets</a:t>
          </a:r>
          <a:endParaRPr lang="en-US" sz="2900" b="0" dirty="0">
            <a:solidFill>
              <a:schemeClr val="bg1"/>
            </a:solidFill>
          </a:endParaRPr>
        </a:p>
      </dgm:t>
    </dgm:pt>
    <dgm:pt modelId="{32EEB70A-96E9-4CE3-AD1D-9B94D5FDD39B}" type="parTrans" cxnId="{CEF289DC-2B01-4C9B-891E-ABCC37F75799}">
      <dgm:prSet/>
      <dgm:spPr/>
      <dgm:t>
        <a:bodyPr/>
        <a:lstStyle/>
        <a:p>
          <a:pPr algn="ctr"/>
          <a:endParaRPr lang="en-US">
            <a:solidFill>
              <a:schemeClr val="accent1">
                <a:lumMod val="50000"/>
              </a:schemeClr>
            </a:solidFill>
          </a:endParaRPr>
        </a:p>
      </dgm:t>
    </dgm:pt>
    <dgm:pt modelId="{B0A07454-F925-445F-8393-8B38CA159524}" type="sibTrans" cxnId="{CEF289DC-2B01-4C9B-891E-ABCC37F75799}">
      <dgm:prSet/>
      <dgm:spPr/>
      <dgm:t>
        <a:bodyPr/>
        <a:lstStyle/>
        <a:p>
          <a:pPr algn="ctr"/>
          <a:endParaRPr lang="en-US">
            <a:solidFill>
              <a:schemeClr val="accent1">
                <a:lumMod val="50000"/>
              </a:schemeClr>
            </a:solidFill>
          </a:endParaRPr>
        </a:p>
      </dgm:t>
    </dgm:pt>
    <dgm:pt modelId="{A6654AB5-277C-4397-8A88-DD5A2F876618}">
      <dgm:prSet/>
      <dgm:spPr/>
      <dgm:t>
        <a:bodyPr/>
        <a:lstStyle/>
        <a:p>
          <a:pPr algn="l" rtl="0"/>
          <a:r>
            <a:rPr lang="en-US" dirty="0" smtClean="0">
              <a:solidFill>
                <a:schemeClr val="tx1">
                  <a:lumMod val="50000"/>
                  <a:lumOff val="50000"/>
                </a:schemeClr>
              </a:solidFill>
            </a:rPr>
            <a:t>5. Increase intra-state trade through strategic supply chain development.</a:t>
          </a:r>
          <a:endParaRPr lang="en-US" dirty="0">
            <a:solidFill>
              <a:schemeClr val="tx1">
                <a:lumMod val="50000"/>
                <a:lumOff val="50000"/>
              </a:schemeClr>
            </a:solidFill>
          </a:endParaRPr>
        </a:p>
      </dgm:t>
    </dgm:pt>
    <dgm:pt modelId="{13B0D880-607D-4031-B336-AEAC016E67E7}" type="parTrans" cxnId="{EE4D24ED-6D16-4E52-9C4A-E9D74F3756B4}">
      <dgm:prSet/>
      <dgm:spPr/>
      <dgm:t>
        <a:bodyPr/>
        <a:lstStyle/>
        <a:p>
          <a:pPr algn="ctr"/>
          <a:endParaRPr lang="en-US">
            <a:solidFill>
              <a:schemeClr val="accent1">
                <a:lumMod val="50000"/>
              </a:schemeClr>
            </a:solidFill>
          </a:endParaRPr>
        </a:p>
      </dgm:t>
    </dgm:pt>
    <dgm:pt modelId="{D7ADB7A1-E9E2-49CB-9291-9874C56D761A}" type="sibTrans" cxnId="{EE4D24ED-6D16-4E52-9C4A-E9D74F3756B4}">
      <dgm:prSet/>
      <dgm:spPr/>
      <dgm:t>
        <a:bodyPr/>
        <a:lstStyle/>
        <a:p>
          <a:pPr algn="ctr"/>
          <a:endParaRPr lang="en-US">
            <a:solidFill>
              <a:schemeClr val="accent1">
                <a:lumMod val="50000"/>
              </a:schemeClr>
            </a:solidFill>
          </a:endParaRPr>
        </a:p>
      </dgm:t>
    </dgm:pt>
    <dgm:pt modelId="{5C4EFC86-D0A5-45F6-875F-4E20104F56B6}">
      <dgm:prSet/>
      <dgm:spPr/>
      <dgm:t>
        <a:bodyPr/>
        <a:lstStyle/>
        <a:p>
          <a:pPr algn="l" rtl="0"/>
          <a:r>
            <a:rPr lang="en-US" dirty="0" smtClean="0">
              <a:solidFill>
                <a:schemeClr val="tx1">
                  <a:lumMod val="50000"/>
                  <a:lumOff val="50000"/>
                </a:schemeClr>
              </a:solidFill>
            </a:rPr>
            <a:t>6. Grow Minnesota exports to U.S. and international markets</a:t>
          </a:r>
          <a:endParaRPr lang="en-US" dirty="0">
            <a:solidFill>
              <a:schemeClr val="tx1">
                <a:lumMod val="50000"/>
                <a:lumOff val="50000"/>
              </a:schemeClr>
            </a:solidFill>
          </a:endParaRPr>
        </a:p>
      </dgm:t>
    </dgm:pt>
    <dgm:pt modelId="{5EBE396A-5E00-440F-B383-3AEDB60F003E}" type="parTrans" cxnId="{4A148365-0341-4C39-B908-F43B0BCA1582}">
      <dgm:prSet/>
      <dgm:spPr/>
      <dgm:t>
        <a:bodyPr/>
        <a:lstStyle/>
        <a:p>
          <a:pPr algn="ctr"/>
          <a:endParaRPr lang="en-US">
            <a:solidFill>
              <a:schemeClr val="accent1">
                <a:lumMod val="50000"/>
              </a:schemeClr>
            </a:solidFill>
          </a:endParaRPr>
        </a:p>
      </dgm:t>
    </dgm:pt>
    <dgm:pt modelId="{4474D040-670B-4266-82F9-5A8D25D1F364}" type="sibTrans" cxnId="{4A148365-0341-4C39-B908-F43B0BCA1582}">
      <dgm:prSet/>
      <dgm:spPr/>
      <dgm:t>
        <a:bodyPr/>
        <a:lstStyle/>
        <a:p>
          <a:pPr algn="ctr"/>
          <a:endParaRPr lang="en-US">
            <a:solidFill>
              <a:schemeClr val="accent1">
                <a:lumMod val="50000"/>
              </a:schemeClr>
            </a:solidFill>
          </a:endParaRPr>
        </a:p>
      </dgm:t>
    </dgm:pt>
    <dgm:pt modelId="{17BBD1E0-4A68-47C4-9F39-389C11673477}" type="pres">
      <dgm:prSet presAssocID="{520E51B4-C49B-4E51-905C-AC7DA5D03B3D}" presName="vert0" presStyleCnt="0">
        <dgm:presLayoutVars>
          <dgm:dir/>
          <dgm:animOne val="branch"/>
          <dgm:animLvl val="lvl"/>
        </dgm:presLayoutVars>
      </dgm:prSet>
      <dgm:spPr/>
      <dgm:t>
        <a:bodyPr/>
        <a:lstStyle/>
        <a:p>
          <a:endParaRPr lang="en-US"/>
        </a:p>
      </dgm:t>
    </dgm:pt>
    <dgm:pt modelId="{D70C4823-2ED7-4949-946E-AA6BB5262040}" type="pres">
      <dgm:prSet presAssocID="{5FB6B56B-E330-463E-A875-36472186D862}" presName="thickLine" presStyleLbl="alignNode1" presStyleIdx="0" presStyleCnt="3"/>
      <dgm:spPr/>
    </dgm:pt>
    <dgm:pt modelId="{454371C4-E1E8-4234-9597-CE56A9569088}" type="pres">
      <dgm:prSet presAssocID="{5FB6B56B-E330-463E-A875-36472186D862}" presName="horz1" presStyleCnt="0"/>
      <dgm:spPr/>
    </dgm:pt>
    <dgm:pt modelId="{B9FD4636-2951-4E9C-AAB3-D3E5F4456BFA}" type="pres">
      <dgm:prSet presAssocID="{5FB6B56B-E330-463E-A875-36472186D862}" presName="tx1" presStyleLbl="revTx" presStyleIdx="0" presStyleCnt="9"/>
      <dgm:spPr/>
      <dgm:t>
        <a:bodyPr/>
        <a:lstStyle/>
        <a:p>
          <a:endParaRPr lang="en-US"/>
        </a:p>
      </dgm:t>
    </dgm:pt>
    <dgm:pt modelId="{4B63F974-CCEE-4F97-83A2-E14AFECCEBE0}" type="pres">
      <dgm:prSet presAssocID="{5FB6B56B-E330-463E-A875-36472186D862}" presName="vert1" presStyleCnt="0"/>
      <dgm:spPr/>
    </dgm:pt>
    <dgm:pt modelId="{97AAA01C-9C83-4A39-9AC9-49C797B13490}" type="pres">
      <dgm:prSet presAssocID="{EB540292-A655-44AB-BCC9-7232958432A4}" presName="vertSpace2a" presStyleCnt="0"/>
      <dgm:spPr/>
    </dgm:pt>
    <dgm:pt modelId="{3BB4A490-D23D-49CC-BBA3-DC246102F2BA}" type="pres">
      <dgm:prSet presAssocID="{EB540292-A655-44AB-BCC9-7232958432A4}" presName="horz2" presStyleCnt="0"/>
      <dgm:spPr/>
    </dgm:pt>
    <dgm:pt modelId="{5D87AA2D-53D2-4A51-8770-263CF19FCE1A}" type="pres">
      <dgm:prSet presAssocID="{EB540292-A655-44AB-BCC9-7232958432A4}" presName="horzSpace2" presStyleCnt="0"/>
      <dgm:spPr/>
    </dgm:pt>
    <dgm:pt modelId="{5079C914-FEA9-424F-957D-65A1848E3794}" type="pres">
      <dgm:prSet presAssocID="{EB540292-A655-44AB-BCC9-7232958432A4}" presName="tx2" presStyleLbl="revTx" presStyleIdx="1" presStyleCnt="9"/>
      <dgm:spPr/>
      <dgm:t>
        <a:bodyPr/>
        <a:lstStyle/>
        <a:p>
          <a:endParaRPr lang="en-US"/>
        </a:p>
      </dgm:t>
    </dgm:pt>
    <dgm:pt modelId="{C64BE823-EE30-4FC2-A668-FAFD57729794}" type="pres">
      <dgm:prSet presAssocID="{EB540292-A655-44AB-BCC9-7232958432A4}" presName="vert2" presStyleCnt="0"/>
      <dgm:spPr/>
    </dgm:pt>
    <dgm:pt modelId="{9DF5B6FA-232D-4D74-AD24-214733A8CB77}" type="pres">
      <dgm:prSet presAssocID="{EB540292-A655-44AB-BCC9-7232958432A4}" presName="thinLine2b" presStyleLbl="callout" presStyleIdx="0" presStyleCnt="6"/>
      <dgm:spPr/>
    </dgm:pt>
    <dgm:pt modelId="{FAA58E2C-BA55-48EB-8ECA-D032E886C6E1}" type="pres">
      <dgm:prSet presAssocID="{EB540292-A655-44AB-BCC9-7232958432A4}" presName="vertSpace2b" presStyleCnt="0"/>
      <dgm:spPr/>
    </dgm:pt>
    <dgm:pt modelId="{27993E23-AB3A-47AD-937C-850035116900}" type="pres">
      <dgm:prSet presAssocID="{67024EF1-8F04-4BCB-824C-22C3A8D2CD6F}" presName="horz2" presStyleCnt="0"/>
      <dgm:spPr/>
    </dgm:pt>
    <dgm:pt modelId="{FA8DFB2A-D7C1-4310-96FB-63055E35CB5E}" type="pres">
      <dgm:prSet presAssocID="{67024EF1-8F04-4BCB-824C-22C3A8D2CD6F}" presName="horzSpace2" presStyleCnt="0"/>
      <dgm:spPr/>
    </dgm:pt>
    <dgm:pt modelId="{5D4C60D0-2B78-40C2-9666-7A49123E3E0A}" type="pres">
      <dgm:prSet presAssocID="{67024EF1-8F04-4BCB-824C-22C3A8D2CD6F}" presName="tx2" presStyleLbl="revTx" presStyleIdx="2" presStyleCnt="9"/>
      <dgm:spPr/>
      <dgm:t>
        <a:bodyPr/>
        <a:lstStyle/>
        <a:p>
          <a:endParaRPr lang="en-US"/>
        </a:p>
      </dgm:t>
    </dgm:pt>
    <dgm:pt modelId="{FC4E665D-0428-4D20-9B19-D99800E8E950}" type="pres">
      <dgm:prSet presAssocID="{67024EF1-8F04-4BCB-824C-22C3A8D2CD6F}" presName="vert2" presStyleCnt="0"/>
      <dgm:spPr/>
    </dgm:pt>
    <dgm:pt modelId="{24F8DE06-E074-4A84-AF33-820FBDDEB675}" type="pres">
      <dgm:prSet presAssocID="{67024EF1-8F04-4BCB-824C-22C3A8D2CD6F}" presName="thinLine2b" presStyleLbl="callout" presStyleIdx="1" presStyleCnt="6"/>
      <dgm:spPr/>
    </dgm:pt>
    <dgm:pt modelId="{3135CF3C-9D4F-49FD-AD64-9C4783A61B2E}" type="pres">
      <dgm:prSet presAssocID="{67024EF1-8F04-4BCB-824C-22C3A8D2CD6F}" presName="vertSpace2b" presStyleCnt="0"/>
      <dgm:spPr/>
    </dgm:pt>
    <dgm:pt modelId="{384D5A7F-2FB3-40C0-AF34-377DE701D700}" type="pres">
      <dgm:prSet presAssocID="{2C47C030-0396-4081-93CB-DA073A91F4F0}" presName="thickLine" presStyleLbl="alignNode1" presStyleIdx="1" presStyleCnt="3"/>
      <dgm:spPr/>
    </dgm:pt>
    <dgm:pt modelId="{40914B85-5B04-45A1-874A-E55879C9925B}" type="pres">
      <dgm:prSet presAssocID="{2C47C030-0396-4081-93CB-DA073A91F4F0}" presName="horz1" presStyleCnt="0"/>
      <dgm:spPr/>
    </dgm:pt>
    <dgm:pt modelId="{B9F3C031-18F4-4CD9-9D75-6DFE02300448}" type="pres">
      <dgm:prSet presAssocID="{2C47C030-0396-4081-93CB-DA073A91F4F0}" presName="tx1" presStyleLbl="revTx" presStyleIdx="3" presStyleCnt="9"/>
      <dgm:spPr/>
      <dgm:t>
        <a:bodyPr/>
        <a:lstStyle/>
        <a:p>
          <a:endParaRPr lang="en-US"/>
        </a:p>
      </dgm:t>
    </dgm:pt>
    <dgm:pt modelId="{84F72D61-14B4-47AB-80FE-391BDE51C32F}" type="pres">
      <dgm:prSet presAssocID="{2C47C030-0396-4081-93CB-DA073A91F4F0}" presName="vert1" presStyleCnt="0"/>
      <dgm:spPr/>
    </dgm:pt>
    <dgm:pt modelId="{465B2F4A-45C6-4E39-9DBD-51F8972A857C}" type="pres">
      <dgm:prSet presAssocID="{E11CB66E-C3C2-49C5-AEC9-D7C1D96011B3}" presName="vertSpace2a" presStyleCnt="0"/>
      <dgm:spPr/>
    </dgm:pt>
    <dgm:pt modelId="{AC69C2C6-1793-4DED-9FFD-F59C878C60D9}" type="pres">
      <dgm:prSet presAssocID="{E11CB66E-C3C2-49C5-AEC9-D7C1D96011B3}" presName="horz2" presStyleCnt="0"/>
      <dgm:spPr/>
    </dgm:pt>
    <dgm:pt modelId="{281D003C-2EDF-4CA1-AD66-650DA17B2CE4}" type="pres">
      <dgm:prSet presAssocID="{E11CB66E-C3C2-49C5-AEC9-D7C1D96011B3}" presName="horzSpace2" presStyleCnt="0"/>
      <dgm:spPr/>
    </dgm:pt>
    <dgm:pt modelId="{49B7ED76-8F84-4EAC-AD11-37B6EF33A76E}" type="pres">
      <dgm:prSet presAssocID="{E11CB66E-C3C2-49C5-AEC9-D7C1D96011B3}" presName="tx2" presStyleLbl="revTx" presStyleIdx="4" presStyleCnt="9"/>
      <dgm:spPr/>
      <dgm:t>
        <a:bodyPr/>
        <a:lstStyle/>
        <a:p>
          <a:endParaRPr lang="en-US"/>
        </a:p>
      </dgm:t>
    </dgm:pt>
    <dgm:pt modelId="{E309FFFF-4058-40CC-85C7-6951912A3719}" type="pres">
      <dgm:prSet presAssocID="{E11CB66E-C3C2-49C5-AEC9-D7C1D96011B3}" presName="vert2" presStyleCnt="0"/>
      <dgm:spPr/>
    </dgm:pt>
    <dgm:pt modelId="{8248F359-9540-4950-B4C3-BF225340F690}" type="pres">
      <dgm:prSet presAssocID="{E11CB66E-C3C2-49C5-AEC9-D7C1D96011B3}" presName="thinLine2b" presStyleLbl="callout" presStyleIdx="2" presStyleCnt="6"/>
      <dgm:spPr/>
    </dgm:pt>
    <dgm:pt modelId="{1F5CB448-73EF-4827-B5C3-B12C05C56553}" type="pres">
      <dgm:prSet presAssocID="{E11CB66E-C3C2-49C5-AEC9-D7C1D96011B3}" presName="vertSpace2b" presStyleCnt="0"/>
      <dgm:spPr/>
    </dgm:pt>
    <dgm:pt modelId="{23D88246-F7AA-4A52-A255-47C53F8148C3}" type="pres">
      <dgm:prSet presAssocID="{FCFB7BA5-61FD-4973-AD8B-038DFA15B6D9}" presName="horz2" presStyleCnt="0"/>
      <dgm:spPr/>
    </dgm:pt>
    <dgm:pt modelId="{91B8290B-5B58-4CF8-BA2A-142B7B706C29}" type="pres">
      <dgm:prSet presAssocID="{FCFB7BA5-61FD-4973-AD8B-038DFA15B6D9}" presName="horzSpace2" presStyleCnt="0"/>
      <dgm:spPr/>
    </dgm:pt>
    <dgm:pt modelId="{25A8C84A-3879-4C15-8652-727E85C9ACF3}" type="pres">
      <dgm:prSet presAssocID="{FCFB7BA5-61FD-4973-AD8B-038DFA15B6D9}" presName="tx2" presStyleLbl="revTx" presStyleIdx="5" presStyleCnt="9"/>
      <dgm:spPr/>
      <dgm:t>
        <a:bodyPr/>
        <a:lstStyle/>
        <a:p>
          <a:endParaRPr lang="en-US"/>
        </a:p>
      </dgm:t>
    </dgm:pt>
    <dgm:pt modelId="{9984BFAB-9CBE-49CF-AE7D-26B126D3F782}" type="pres">
      <dgm:prSet presAssocID="{FCFB7BA5-61FD-4973-AD8B-038DFA15B6D9}" presName="vert2" presStyleCnt="0"/>
      <dgm:spPr/>
    </dgm:pt>
    <dgm:pt modelId="{3960266B-24B7-4635-BB8A-A31EEAE7161E}" type="pres">
      <dgm:prSet presAssocID="{FCFB7BA5-61FD-4973-AD8B-038DFA15B6D9}" presName="thinLine2b" presStyleLbl="callout" presStyleIdx="3" presStyleCnt="6"/>
      <dgm:spPr/>
    </dgm:pt>
    <dgm:pt modelId="{38F4CAD4-541D-4100-8F0C-EE14D21D6920}" type="pres">
      <dgm:prSet presAssocID="{FCFB7BA5-61FD-4973-AD8B-038DFA15B6D9}" presName="vertSpace2b" presStyleCnt="0"/>
      <dgm:spPr/>
    </dgm:pt>
    <dgm:pt modelId="{4B7C9171-5964-4FAF-9044-C0C96230CFA4}" type="pres">
      <dgm:prSet presAssocID="{C07938A3-2DCA-4D14-BE0B-072846408B45}" presName="thickLine" presStyleLbl="alignNode1" presStyleIdx="2" presStyleCnt="3"/>
      <dgm:spPr/>
    </dgm:pt>
    <dgm:pt modelId="{681F7CC6-A206-4CDA-992A-AFA226ACF7E6}" type="pres">
      <dgm:prSet presAssocID="{C07938A3-2DCA-4D14-BE0B-072846408B45}" presName="horz1" presStyleCnt="0"/>
      <dgm:spPr/>
    </dgm:pt>
    <dgm:pt modelId="{3764A5C6-7E0A-455E-80F7-C83B4903FD48}" type="pres">
      <dgm:prSet presAssocID="{C07938A3-2DCA-4D14-BE0B-072846408B45}" presName="tx1" presStyleLbl="revTx" presStyleIdx="6" presStyleCnt="9"/>
      <dgm:spPr/>
      <dgm:t>
        <a:bodyPr/>
        <a:lstStyle/>
        <a:p>
          <a:endParaRPr lang="en-US"/>
        </a:p>
      </dgm:t>
    </dgm:pt>
    <dgm:pt modelId="{637497B9-07E3-4908-A7FE-5337D21D8A9F}" type="pres">
      <dgm:prSet presAssocID="{C07938A3-2DCA-4D14-BE0B-072846408B45}" presName="vert1" presStyleCnt="0"/>
      <dgm:spPr/>
    </dgm:pt>
    <dgm:pt modelId="{F0EDBC6A-8D7A-4138-A220-D20CBD46C5C4}" type="pres">
      <dgm:prSet presAssocID="{A6654AB5-277C-4397-8A88-DD5A2F876618}" presName="vertSpace2a" presStyleCnt="0"/>
      <dgm:spPr/>
    </dgm:pt>
    <dgm:pt modelId="{B217B810-EF4E-4C45-B224-C8B18A76E921}" type="pres">
      <dgm:prSet presAssocID="{A6654AB5-277C-4397-8A88-DD5A2F876618}" presName="horz2" presStyleCnt="0"/>
      <dgm:spPr/>
    </dgm:pt>
    <dgm:pt modelId="{DBED4580-A9B3-4F79-869C-6BFA9C207E86}" type="pres">
      <dgm:prSet presAssocID="{A6654AB5-277C-4397-8A88-DD5A2F876618}" presName="horzSpace2" presStyleCnt="0"/>
      <dgm:spPr/>
    </dgm:pt>
    <dgm:pt modelId="{4402C47A-7B69-4A29-9C85-9229FFF5BBEC}" type="pres">
      <dgm:prSet presAssocID="{A6654AB5-277C-4397-8A88-DD5A2F876618}" presName="tx2" presStyleLbl="revTx" presStyleIdx="7" presStyleCnt="9"/>
      <dgm:spPr/>
      <dgm:t>
        <a:bodyPr/>
        <a:lstStyle/>
        <a:p>
          <a:endParaRPr lang="en-US"/>
        </a:p>
      </dgm:t>
    </dgm:pt>
    <dgm:pt modelId="{5E5F90A3-E21B-45F2-9168-EB0B0139711A}" type="pres">
      <dgm:prSet presAssocID="{A6654AB5-277C-4397-8A88-DD5A2F876618}" presName="vert2" presStyleCnt="0"/>
      <dgm:spPr/>
    </dgm:pt>
    <dgm:pt modelId="{B3070BE3-D5BA-49DA-9B4B-6AD4B7BAF61E}" type="pres">
      <dgm:prSet presAssocID="{A6654AB5-277C-4397-8A88-DD5A2F876618}" presName="thinLine2b" presStyleLbl="callout" presStyleIdx="4" presStyleCnt="6"/>
      <dgm:spPr/>
    </dgm:pt>
    <dgm:pt modelId="{A027731B-5B9C-457C-80F0-BB2DF9267B75}" type="pres">
      <dgm:prSet presAssocID="{A6654AB5-277C-4397-8A88-DD5A2F876618}" presName="vertSpace2b" presStyleCnt="0"/>
      <dgm:spPr/>
    </dgm:pt>
    <dgm:pt modelId="{929F2443-F223-47EA-8A73-D3D24DB46DC0}" type="pres">
      <dgm:prSet presAssocID="{5C4EFC86-D0A5-45F6-875F-4E20104F56B6}" presName="horz2" presStyleCnt="0"/>
      <dgm:spPr/>
    </dgm:pt>
    <dgm:pt modelId="{177AB91E-2C4B-418D-9433-2CA520160176}" type="pres">
      <dgm:prSet presAssocID="{5C4EFC86-D0A5-45F6-875F-4E20104F56B6}" presName="horzSpace2" presStyleCnt="0"/>
      <dgm:spPr/>
    </dgm:pt>
    <dgm:pt modelId="{DB715E97-459B-417A-BE7C-649EAFB45340}" type="pres">
      <dgm:prSet presAssocID="{5C4EFC86-D0A5-45F6-875F-4E20104F56B6}" presName="tx2" presStyleLbl="revTx" presStyleIdx="8" presStyleCnt="9"/>
      <dgm:spPr/>
      <dgm:t>
        <a:bodyPr/>
        <a:lstStyle/>
        <a:p>
          <a:endParaRPr lang="en-US"/>
        </a:p>
      </dgm:t>
    </dgm:pt>
    <dgm:pt modelId="{E733B946-3D82-4294-AD91-919935D4CA54}" type="pres">
      <dgm:prSet presAssocID="{5C4EFC86-D0A5-45F6-875F-4E20104F56B6}" presName="vert2" presStyleCnt="0"/>
      <dgm:spPr/>
    </dgm:pt>
    <dgm:pt modelId="{ACA5D47B-9E5A-4E99-9682-5C5E1005A53D}" type="pres">
      <dgm:prSet presAssocID="{5C4EFC86-D0A5-45F6-875F-4E20104F56B6}" presName="thinLine2b" presStyleLbl="callout" presStyleIdx="5" presStyleCnt="6"/>
      <dgm:spPr/>
    </dgm:pt>
    <dgm:pt modelId="{209B9594-11C1-45F6-85EA-03A204EFDD16}" type="pres">
      <dgm:prSet presAssocID="{5C4EFC86-D0A5-45F6-875F-4E20104F56B6}" presName="vertSpace2b" presStyleCnt="0"/>
      <dgm:spPr/>
    </dgm:pt>
  </dgm:ptLst>
  <dgm:cxnLst>
    <dgm:cxn modelId="{6A98572B-760D-494C-AAA5-6C78927301DF}" type="presOf" srcId="{EB540292-A655-44AB-BCC9-7232958432A4}" destId="{5079C914-FEA9-424F-957D-65A1848E3794}" srcOrd="0" destOrd="0" presId="urn:microsoft.com/office/officeart/2008/layout/LinedList"/>
    <dgm:cxn modelId="{85EB2111-DA7A-4B08-BE05-521A2BF04821}" type="presOf" srcId="{2C47C030-0396-4081-93CB-DA073A91F4F0}" destId="{B9F3C031-18F4-4CD9-9D75-6DFE02300448}" srcOrd="0" destOrd="0" presId="urn:microsoft.com/office/officeart/2008/layout/LinedList"/>
    <dgm:cxn modelId="{399DCE9F-B593-429B-A25D-14B2891B8846}" srcId="{5FB6B56B-E330-463E-A875-36472186D862}" destId="{EB540292-A655-44AB-BCC9-7232958432A4}" srcOrd="0" destOrd="0" parTransId="{F257DF7B-4FBC-4693-8BFC-C5347713CEAC}" sibTransId="{46225193-8D11-414A-B157-536E3745CDFC}"/>
    <dgm:cxn modelId="{CEF289DC-2B01-4C9B-891E-ABCC37F75799}" srcId="{520E51B4-C49B-4E51-905C-AC7DA5D03B3D}" destId="{C07938A3-2DCA-4D14-BE0B-072846408B45}" srcOrd="2" destOrd="0" parTransId="{32EEB70A-96E9-4CE3-AD1D-9B94D5FDD39B}" sibTransId="{B0A07454-F925-445F-8393-8B38CA159524}"/>
    <dgm:cxn modelId="{EE53D450-A468-467A-A0DD-26CDCCB76FBE}" type="presOf" srcId="{C07938A3-2DCA-4D14-BE0B-072846408B45}" destId="{3764A5C6-7E0A-455E-80F7-C83B4903FD48}" srcOrd="0" destOrd="0" presId="urn:microsoft.com/office/officeart/2008/layout/LinedList"/>
    <dgm:cxn modelId="{828C5A2A-9E85-4249-BBD7-74B31734DC5E}" srcId="{5FB6B56B-E330-463E-A875-36472186D862}" destId="{67024EF1-8F04-4BCB-824C-22C3A8D2CD6F}" srcOrd="1" destOrd="0" parTransId="{712DA9F7-855F-4636-9E0F-0D28AB982BC4}" sibTransId="{70E7CD52-2A22-49B1-9FB1-AD5BEB4D92B2}"/>
    <dgm:cxn modelId="{8B098331-ED01-46AB-8908-0C342309160D}" type="presOf" srcId="{67024EF1-8F04-4BCB-824C-22C3A8D2CD6F}" destId="{5D4C60D0-2B78-40C2-9666-7A49123E3E0A}" srcOrd="0" destOrd="0" presId="urn:microsoft.com/office/officeart/2008/layout/LinedList"/>
    <dgm:cxn modelId="{DA4223D3-AD6D-47A0-8C9A-2AE8141F07C4}" srcId="{2C47C030-0396-4081-93CB-DA073A91F4F0}" destId="{E11CB66E-C3C2-49C5-AEC9-D7C1D96011B3}" srcOrd="0" destOrd="0" parTransId="{C5A85D3E-56B5-4A32-A74E-AC41CCE36893}" sibTransId="{C359D4B0-5111-43B3-B447-B40EFFC68706}"/>
    <dgm:cxn modelId="{1362561A-42E7-4882-B744-174E0AD6C396}" type="presOf" srcId="{FCFB7BA5-61FD-4973-AD8B-038DFA15B6D9}" destId="{25A8C84A-3879-4C15-8652-727E85C9ACF3}" srcOrd="0" destOrd="0" presId="urn:microsoft.com/office/officeart/2008/layout/LinedList"/>
    <dgm:cxn modelId="{0D06C6A2-7E15-4367-9231-15CD8CBEFC8D}" srcId="{2C47C030-0396-4081-93CB-DA073A91F4F0}" destId="{FCFB7BA5-61FD-4973-AD8B-038DFA15B6D9}" srcOrd="1" destOrd="0" parTransId="{9274C8D0-0400-4751-948E-6C0CD47DF4E3}" sibTransId="{CF9CDA55-795C-4995-9251-84B5272D4EE0}"/>
    <dgm:cxn modelId="{4A148365-0341-4C39-B908-F43B0BCA1582}" srcId="{C07938A3-2DCA-4D14-BE0B-072846408B45}" destId="{5C4EFC86-D0A5-45F6-875F-4E20104F56B6}" srcOrd="1" destOrd="0" parTransId="{5EBE396A-5E00-440F-B383-3AEDB60F003E}" sibTransId="{4474D040-670B-4266-82F9-5A8D25D1F364}"/>
    <dgm:cxn modelId="{678EE73F-5384-4E49-817C-13AD592C0071}" type="presOf" srcId="{520E51B4-C49B-4E51-905C-AC7DA5D03B3D}" destId="{17BBD1E0-4A68-47C4-9F39-389C11673477}" srcOrd="0" destOrd="0" presId="urn:microsoft.com/office/officeart/2008/layout/LinedList"/>
    <dgm:cxn modelId="{5C3862E2-D900-45A1-8109-1955C6109645}" type="presOf" srcId="{5C4EFC86-D0A5-45F6-875F-4E20104F56B6}" destId="{DB715E97-459B-417A-BE7C-649EAFB45340}" srcOrd="0" destOrd="0" presId="urn:microsoft.com/office/officeart/2008/layout/LinedList"/>
    <dgm:cxn modelId="{EE4D24ED-6D16-4E52-9C4A-E9D74F3756B4}" srcId="{C07938A3-2DCA-4D14-BE0B-072846408B45}" destId="{A6654AB5-277C-4397-8A88-DD5A2F876618}" srcOrd="0" destOrd="0" parTransId="{13B0D880-607D-4031-B336-AEAC016E67E7}" sibTransId="{D7ADB7A1-E9E2-49CB-9291-9874C56D761A}"/>
    <dgm:cxn modelId="{3D4DBD6C-067B-4F9F-B152-52FDCA12072F}" srcId="{520E51B4-C49B-4E51-905C-AC7DA5D03B3D}" destId="{2C47C030-0396-4081-93CB-DA073A91F4F0}" srcOrd="1" destOrd="0" parTransId="{1287B60F-A39D-4D17-8D35-30709D8EDC25}" sibTransId="{F57B9E03-776D-4AC7-9C79-7AB5AE6FFBDE}"/>
    <dgm:cxn modelId="{23EF99EE-18A5-4449-B2A5-260167A4D171}" srcId="{520E51B4-C49B-4E51-905C-AC7DA5D03B3D}" destId="{5FB6B56B-E330-463E-A875-36472186D862}" srcOrd="0" destOrd="0" parTransId="{F620D211-E37A-4AED-AD3B-DE672488BD8A}" sibTransId="{128CAE1F-FEA4-43F6-9DA8-6A4FA8B6CF0E}"/>
    <dgm:cxn modelId="{6D9D18FC-72E3-43B7-A7E0-E159034EEBC7}" type="presOf" srcId="{E11CB66E-C3C2-49C5-AEC9-D7C1D96011B3}" destId="{49B7ED76-8F84-4EAC-AD11-37B6EF33A76E}" srcOrd="0" destOrd="0" presId="urn:microsoft.com/office/officeart/2008/layout/LinedList"/>
    <dgm:cxn modelId="{5BD66CDF-06FF-48E8-920A-8CB679EB6B6D}" type="presOf" srcId="{A6654AB5-277C-4397-8A88-DD5A2F876618}" destId="{4402C47A-7B69-4A29-9C85-9229FFF5BBEC}" srcOrd="0" destOrd="0" presId="urn:microsoft.com/office/officeart/2008/layout/LinedList"/>
    <dgm:cxn modelId="{2F4E733F-7DBD-4B6D-98C0-1BB187AE95E1}" type="presOf" srcId="{5FB6B56B-E330-463E-A875-36472186D862}" destId="{B9FD4636-2951-4E9C-AAB3-D3E5F4456BFA}" srcOrd="0" destOrd="0" presId="urn:microsoft.com/office/officeart/2008/layout/LinedList"/>
    <dgm:cxn modelId="{2FF08790-3E0C-4AC3-A6A7-C8E6734EFB6A}" type="presParOf" srcId="{17BBD1E0-4A68-47C4-9F39-389C11673477}" destId="{D70C4823-2ED7-4949-946E-AA6BB5262040}" srcOrd="0" destOrd="0" presId="urn:microsoft.com/office/officeart/2008/layout/LinedList"/>
    <dgm:cxn modelId="{21A2B169-43B2-493D-80D2-E25440DC16DF}" type="presParOf" srcId="{17BBD1E0-4A68-47C4-9F39-389C11673477}" destId="{454371C4-E1E8-4234-9597-CE56A9569088}" srcOrd="1" destOrd="0" presId="urn:microsoft.com/office/officeart/2008/layout/LinedList"/>
    <dgm:cxn modelId="{027D9D9A-2C71-4C1D-905D-536A0430B051}" type="presParOf" srcId="{454371C4-E1E8-4234-9597-CE56A9569088}" destId="{B9FD4636-2951-4E9C-AAB3-D3E5F4456BFA}" srcOrd="0" destOrd="0" presId="urn:microsoft.com/office/officeart/2008/layout/LinedList"/>
    <dgm:cxn modelId="{780D651E-E329-463A-95F3-1012E4BE93C7}" type="presParOf" srcId="{454371C4-E1E8-4234-9597-CE56A9569088}" destId="{4B63F974-CCEE-4F97-83A2-E14AFECCEBE0}" srcOrd="1" destOrd="0" presId="urn:microsoft.com/office/officeart/2008/layout/LinedList"/>
    <dgm:cxn modelId="{F4F827F6-ED14-4172-9E1B-E84892A75DAC}" type="presParOf" srcId="{4B63F974-CCEE-4F97-83A2-E14AFECCEBE0}" destId="{97AAA01C-9C83-4A39-9AC9-49C797B13490}" srcOrd="0" destOrd="0" presId="urn:microsoft.com/office/officeart/2008/layout/LinedList"/>
    <dgm:cxn modelId="{44282867-EA81-4510-AE18-937380B322EC}" type="presParOf" srcId="{4B63F974-CCEE-4F97-83A2-E14AFECCEBE0}" destId="{3BB4A490-D23D-49CC-BBA3-DC246102F2BA}" srcOrd="1" destOrd="0" presId="urn:microsoft.com/office/officeart/2008/layout/LinedList"/>
    <dgm:cxn modelId="{100DE01D-027C-4109-80C7-E5D30C9446C9}" type="presParOf" srcId="{3BB4A490-D23D-49CC-BBA3-DC246102F2BA}" destId="{5D87AA2D-53D2-4A51-8770-263CF19FCE1A}" srcOrd="0" destOrd="0" presId="urn:microsoft.com/office/officeart/2008/layout/LinedList"/>
    <dgm:cxn modelId="{D19A2AD2-A927-49DA-AD79-D3908B381151}" type="presParOf" srcId="{3BB4A490-D23D-49CC-BBA3-DC246102F2BA}" destId="{5079C914-FEA9-424F-957D-65A1848E3794}" srcOrd="1" destOrd="0" presId="urn:microsoft.com/office/officeart/2008/layout/LinedList"/>
    <dgm:cxn modelId="{78895D8A-6E57-4646-AE16-0974DF021D81}" type="presParOf" srcId="{3BB4A490-D23D-49CC-BBA3-DC246102F2BA}" destId="{C64BE823-EE30-4FC2-A668-FAFD57729794}" srcOrd="2" destOrd="0" presId="urn:microsoft.com/office/officeart/2008/layout/LinedList"/>
    <dgm:cxn modelId="{AD2EE929-5B96-44E5-98BD-3F5B5D8811BE}" type="presParOf" srcId="{4B63F974-CCEE-4F97-83A2-E14AFECCEBE0}" destId="{9DF5B6FA-232D-4D74-AD24-214733A8CB77}" srcOrd="2" destOrd="0" presId="urn:microsoft.com/office/officeart/2008/layout/LinedList"/>
    <dgm:cxn modelId="{55C589E1-CAF2-4F21-8073-5451324D7B8D}" type="presParOf" srcId="{4B63F974-CCEE-4F97-83A2-E14AFECCEBE0}" destId="{FAA58E2C-BA55-48EB-8ECA-D032E886C6E1}" srcOrd="3" destOrd="0" presId="urn:microsoft.com/office/officeart/2008/layout/LinedList"/>
    <dgm:cxn modelId="{F723093B-3DFC-4E76-A749-CCDEA25CCDC3}" type="presParOf" srcId="{4B63F974-CCEE-4F97-83A2-E14AFECCEBE0}" destId="{27993E23-AB3A-47AD-937C-850035116900}" srcOrd="4" destOrd="0" presId="urn:microsoft.com/office/officeart/2008/layout/LinedList"/>
    <dgm:cxn modelId="{4AC8ACA7-C580-4EAD-B6CB-E295FE62AC25}" type="presParOf" srcId="{27993E23-AB3A-47AD-937C-850035116900}" destId="{FA8DFB2A-D7C1-4310-96FB-63055E35CB5E}" srcOrd="0" destOrd="0" presId="urn:microsoft.com/office/officeart/2008/layout/LinedList"/>
    <dgm:cxn modelId="{F7969CCF-8C46-41B4-84AA-95B8DE9B126E}" type="presParOf" srcId="{27993E23-AB3A-47AD-937C-850035116900}" destId="{5D4C60D0-2B78-40C2-9666-7A49123E3E0A}" srcOrd="1" destOrd="0" presId="urn:microsoft.com/office/officeart/2008/layout/LinedList"/>
    <dgm:cxn modelId="{F74B795C-C6CD-401E-AE11-B90D44467430}" type="presParOf" srcId="{27993E23-AB3A-47AD-937C-850035116900}" destId="{FC4E665D-0428-4D20-9B19-D99800E8E950}" srcOrd="2" destOrd="0" presId="urn:microsoft.com/office/officeart/2008/layout/LinedList"/>
    <dgm:cxn modelId="{C98DFC7D-5437-4A6F-A24B-F6264E98E4E0}" type="presParOf" srcId="{4B63F974-CCEE-4F97-83A2-E14AFECCEBE0}" destId="{24F8DE06-E074-4A84-AF33-820FBDDEB675}" srcOrd="5" destOrd="0" presId="urn:microsoft.com/office/officeart/2008/layout/LinedList"/>
    <dgm:cxn modelId="{6DE1CF03-3D98-4524-A865-2DACB14DBE95}" type="presParOf" srcId="{4B63F974-CCEE-4F97-83A2-E14AFECCEBE0}" destId="{3135CF3C-9D4F-49FD-AD64-9C4783A61B2E}" srcOrd="6" destOrd="0" presId="urn:microsoft.com/office/officeart/2008/layout/LinedList"/>
    <dgm:cxn modelId="{239AE8A5-57EB-4891-9D85-4F8B7AC0E4A7}" type="presParOf" srcId="{17BBD1E0-4A68-47C4-9F39-389C11673477}" destId="{384D5A7F-2FB3-40C0-AF34-377DE701D700}" srcOrd="2" destOrd="0" presId="urn:microsoft.com/office/officeart/2008/layout/LinedList"/>
    <dgm:cxn modelId="{32E6246C-DCDC-4C8F-9F51-78B42923067F}" type="presParOf" srcId="{17BBD1E0-4A68-47C4-9F39-389C11673477}" destId="{40914B85-5B04-45A1-874A-E55879C9925B}" srcOrd="3" destOrd="0" presId="urn:microsoft.com/office/officeart/2008/layout/LinedList"/>
    <dgm:cxn modelId="{779BAFFB-620C-407F-AEFF-9D39AF03FF0E}" type="presParOf" srcId="{40914B85-5B04-45A1-874A-E55879C9925B}" destId="{B9F3C031-18F4-4CD9-9D75-6DFE02300448}" srcOrd="0" destOrd="0" presId="urn:microsoft.com/office/officeart/2008/layout/LinedList"/>
    <dgm:cxn modelId="{0EA7B300-4E71-4D53-BA82-CD2D884FFC5B}" type="presParOf" srcId="{40914B85-5B04-45A1-874A-E55879C9925B}" destId="{84F72D61-14B4-47AB-80FE-391BDE51C32F}" srcOrd="1" destOrd="0" presId="urn:microsoft.com/office/officeart/2008/layout/LinedList"/>
    <dgm:cxn modelId="{6A25BCB3-E558-41BE-8C66-E452D1F2A16F}" type="presParOf" srcId="{84F72D61-14B4-47AB-80FE-391BDE51C32F}" destId="{465B2F4A-45C6-4E39-9DBD-51F8972A857C}" srcOrd="0" destOrd="0" presId="urn:microsoft.com/office/officeart/2008/layout/LinedList"/>
    <dgm:cxn modelId="{A2F21606-8886-47CB-B38B-E708B662D6AA}" type="presParOf" srcId="{84F72D61-14B4-47AB-80FE-391BDE51C32F}" destId="{AC69C2C6-1793-4DED-9FFD-F59C878C60D9}" srcOrd="1" destOrd="0" presId="urn:microsoft.com/office/officeart/2008/layout/LinedList"/>
    <dgm:cxn modelId="{ECB593FE-3C43-4A53-BAFC-ACBA276B9D6F}" type="presParOf" srcId="{AC69C2C6-1793-4DED-9FFD-F59C878C60D9}" destId="{281D003C-2EDF-4CA1-AD66-650DA17B2CE4}" srcOrd="0" destOrd="0" presId="urn:microsoft.com/office/officeart/2008/layout/LinedList"/>
    <dgm:cxn modelId="{17921A5F-110B-4A11-8446-D2A0695893A0}" type="presParOf" srcId="{AC69C2C6-1793-4DED-9FFD-F59C878C60D9}" destId="{49B7ED76-8F84-4EAC-AD11-37B6EF33A76E}" srcOrd="1" destOrd="0" presId="urn:microsoft.com/office/officeart/2008/layout/LinedList"/>
    <dgm:cxn modelId="{595636CA-E04B-437D-A6FB-1307AA68C838}" type="presParOf" srcId="{AC69C2C6-1793-4DED-9FFD-F59C878C60D9}" destId="{E309FFFF-4058-40CC-85C7-6951912A3719}" srcOrd="2" destOrd="0" presId="urn:microsoft.com/office/officeart/2008/layout/LinedList"/>
    <dgm:cxn modelId="{D13595D3-EF29-4B8F-B60F-FA03D91DD73A}" type="presParOf" srcId="{84F72D61-14B4-47AB-80FE-391BDE51C32F}" destId="{8248F359-9540-4950-B4C3-BF225340F690}" srcOrd="2" destOrd="0" presId="urn:microsoft.com/office/officeart/2008/layout/LinedList"/>
    <dgm:cxn modelId="{1D25F355-BD4F-4C60-A5D7-EA9950374476}" type="presParOf" srcId="{84F72D61-14B4-47AB-80FE-391BDE51C32F}" destId="{1F5CB448-73EF-4827-B5C3-B12C05C56553}" srcOrd="3" destOrd="0" presId="urn:microsoft.com/office/officeart/2008/layout/LinedList"/>
    <dgm:cxn modelId="{4799F2CF-9C29-44FF-955D-414423B06DF8}" type="presParOf" srcId="{84F72D61-14B4-47AB-80FE-391BDE51C32F}" destId="{23D88246-F7AA-4A52-A255-47C53F8148C3}" srcOrd="4" destOrd="0" presId="urn:microsoft.com/office/officeart/2008/layout/LinedList"/>
    <dgm:cxn modelId="{5EC66125-E177-4E93-9190-8CAE1D113091}" type="presParOf" srcId="{23D88246-F7AA-4A52-A255-47C53F8148C3}" destId="{91B8290B-5B58-4CF8-BA2A-142B7B706C29}" srcOrd="0" destOrd="0" presId="urn:microsoft.com/office/officeart/2008/layout/LinedList"/>
    <dgm:cxn modelId="{11859E61-98DD-447C-9CC2-871F586E6328}" type="presParOf" srcId="{23D88246-F7AA-4A52-A255-47C53F8148C3}" destId="{25A8C84A-3879-4C15-8652-727E85C9ACF3}" srcOrd="1" destOrd="0" presId="urn:microsoft.com/office/officeart/2008/layout/LinedList"/>
    <dgm:cxn modelId="{5DD569B1-5EA1-4E4C-ABEF-FA2A42D2AD16}" type="presParOf" srcId="{23D88246-F7AA-4A52-A255-47C53F8148C3}" destId="{9984BFAB-9CBE-49CF-AE7D-26B126D3F782}" srcOrd="2" destOrd="0" presId="urn:microsoft.com/office/officeart/2008/layout/LinedList"/>
    <dgm:cxn modelId="{45704460-CBBB-4E53-BBBE-1318155ADDDA}" type="presParOf" srcId="{84F72D61-14B4-47AB-80FE-391BDE51C32F}" destId="{3960266B-24B7-4635-BB8A-A31EEAE7161E}" srcOrd="5" destOrd="0" presId="urn:microsoft.com/office/officeart/2008/layout/LinedList"/>
    <dgm:cxn modelId="{4A7912AD-49A3-4901-B820-FAD7D462E169}" type="presParOf" srcId="{84F72D61-14B4-47AB-80FE-391BDE51C32F}" destId="{38F4CAD4-541D-4100-8F0C-EE14D21D6920}" srcOrd="6" destOrd="0" presId="urn:microsoft.com/office/officeart/2008/layout/LinedList"/>
    <dgm:cxn modelId="{A39EF8B6-5018-495C-ABD4-0D0BE3E4AE8F}" type="presParOf" srcId="{17BBD1E0-4A68-47C4-9F39-389C11673477}" destId="{4B7C9171-5964-4FAF-9044-C0C96230CFA4}" srcOrd="4" destOrd="0" presId="urn:microsoft.com/office/officeart/2008/layout/LinedList"/>
    <dgm:cxn modelId="{4FBB251E-C770-4682-9BBC-4FB3C1C5A919}" type="presParOf" srcId="{17BBD1E0-4A68-47C4-9F39-389C11673477}" destId="{681F7CC6-A206-4CDA-992A-AFA226ACF7E6}" srcOrd="5" destOrd="0" presId="urn:microsoft.com/office/officeart/2008/layout/LinedList"/>
    <dgm:cxn modelId="{AE7A6C7C-A92D-45A6-8790-F2BD7C58A3C8}" type="presParOf" srcId="{681F7CC6-A206-4CDA-992A-AFA226ACF7E6}" destId="{3764A5C6-7E0A-455E-80F7-C83B4903FD48}" srcOrd="0" destOrd="0" presId="urn:microsoft.com/office/officeart/2008/layout/LinedList"/>
    <dgm:cxn modelId="{09325AFD-1BB0-4E79-87D0-1D5784F498CE}" type="presParOf" srcId="{681F7CC6-A206-4CDA-992A-AFA226ACF7E6}" destId="{637497B9-07E3-4908-A7FE-5337D21D8A9F}" srcOrd="1" destOrd="0" presId="urn:microsoft.com/office/officeart/2008/layout/LinedList"/>
    <dgm:cxn modelId="{1EE2B3F4-6364-4AF5-86B8-0C57B0E7C797}" type="presParOf" srcId="{637497B9-07E3-4908-A7FE-5337D21D8A9F}" destId="{F0EDBC6A-8D7A-4138-A220-D20CBD46C5C4}" srcOrd="0" destOrd="0" presId="urn:microsoft.com/office/officeart/2008/layout/LinedList"/>
    <dgm:cxn modelId="{381BB0BF-ECB3-49E8-A02A-70FAC4ADEC24}" type="presParOf" srcId="{637497B9-07E3-4908-A7FE-5337D21D8A9F}" destId="{B217B810-EF4E-4C45-B224-C8B18A76E921}" srcOrd="1" destOrd="0" presId="urn:microsoft.com/office/officeart/2008/layout/LinedList"/>
    <dgm:cxn modelId="{F4EE881B-B8E6-40A5-8F37-AF5860109A12}" type="presParOf" srcId="{B217B810-EF4E-4C45-B224-C8B18A76E921}" destId="{DBED4580-A9B3-4F79-869C-6BFA9C207E86}" srcOrd="0" destOrd="0" presId="urn:microsoft.com/office/officeart/2008/layout/LinedList"/>
    <dgm:cxn modelId="{A50534F9-5212-45DD-B4A2-5B21BDC92846}" type="presParOf" srcId="{B217B810-EF4E-4C45-B224-C8B18A76E921}" destId="{4402C47A-7B69-4A29-9C85-9229FFF5BBEC}" srcOrd="1" destOrd="0" presId="urn:microsoft.com/office/officeart/2008/layout/LinedList"/>
    <dgm:cxn modelId="{1E5FC6DE-B9BF-4A66-8734-A8CA138A5D4C}" type="presParOf" srcId="{B217B810-EF4E-4C45-B224-C8B18A76E921}" destId="{5E5F90A3-E21B-45F2-9168-EB0B0139711A}" srcOrd="2" destOrd="0" presId="urn:microsoft.com/office/officeart/2008/layout/LinedList"/>
    <dgm:cxn modelId="{240B576E-F8D0-4EA7-A722-7185F3C068F4}" type="presParOf" srcId="{637497B9-07E3-4908-A7FE-5337D21D8A9F}" destId="{B3070BE3-D5BA-49DA-9B4B-6AD4B7BAF61E}" srcOrd="2" destOrd="0" presId="urn:microsoft.com/office/officeart/2008/layout/LinedList"/>
    <dgm:cxn modelId="{C2A71E88-C5B3-47E6-9E32-ABD3A6A06294}" type="presParOf" srcId="{637497B9-07E3-4908-A7FE-5337D21D8A9F}" destId="{A027731B-5B9C-457C-80F0-BB2DF9267B75}" srcOrd="3" destOrd="0" presId="urn:microsoft.com/office/officeart/2008/layout/LinedList"/>
    <dgm:cxn modelId="{E9782B23-5DC2-42D8-877C-D4F1D93084C8}" type="presParOf" srcId="{637497B9-07E3-4908-A7FE-5337D21D8A9F}" destId="{929F2443-F223-47EA-8A73-D3D24DB46DC0}" srcOrd="4" destOrd="0" presId="urn:microsoft.com/office/officeart/2008/layout/LinedList"/>
    <dgm:cxn modelId="{B38A97AD-8EF8-407F-B063-D2BC79936A61}" type="presParOf" srcId="{929F2443-F223-47EA-8A73-D3D24DB46DC0}" destId="{177AB91E-2C4B-418D-9433-2CA520160176}" srcOrd="0" destOrd="0" presId="urn:microsoft.com/office/officeart/2008/layout/LinedList"/>
    <dgm:cxn modelId="{62038D43-2119-4781-967E-452472E8711B}" type="presParOf" srcId="{929F2443-F223-47EA-8A73-D3D24DB46DC0}" destId="{DB715E97-459B-417A-BE7C-649EAFB45340}" srcOrd="1" destOrd="0" presId="urn:microsoft.com/office/officeart/2008/layout/LinedList"/>
    <dgm:cxn modelId="{787389A4-9C6E-46F9-91F6-7D6F1A5AE726}" type="presParOf" srcId="{929F2443-F223-47EA-8A73-D3D24DB46DC0}" destId="{E733B946-3D82-4294-AD91-919935D4CA54}" srcOrd="2" destOrd="0" presId="urn:microsoft.com/office/officeart/2008/layout/LinedList"/>
    <dgm:cxn modelId="{8525E162-0B34-47A9-87EB-E6A9205E503B}" type="presParOf" srcId="{637497B9-07E3-4908-A7FE-5337D21D8A9F}" destId="{ACA5D47B-9E5A-4E99-9682-5C5E1005A53D}" srcOrd="5" destOrd="0" presId="urn:microsoft.com/office/officeart/2008/layout/LinedList"/>
    <dgm:cxn modelId="{78C425C7-06F1-4583-A821-9CFC09381755}" type="presParOf" srcId="{637497B9-07E3-4908-A7FE-5337D21D8A9F}" destId="{209B9594-11C1-45F6-85EA-03A204EFDD16}"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42E04-25BB-4A0B-88DB-54D04333A07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FFC0BCEE-93CA-4B06-89EA-2121D57FC502}">
      <dgm:prSet/>
      <dgm:spPr/>
      <dgm:t>
        <a:bodyPr/>
        <a:lstStyle/>
        <a:p>
          <a:pPr rtl="0"/>
          <a:r>
            <a:rPr lang="en-US" b="1" smtClean="0">
              <a:solidFill>
                <a:srgbClr val="182752"/>
              </a:solidFill>
            </a:rPr>
            <a:t>Workforce and productivity</a:t>
          </a:r>
          <a:endParaRPr lang="en-US">
            <a:solidFill>
              <a:srgbClr val="182752"/>
            </a:solidFill>
          </a:endParaRPr>
        </a:p>
      </dgm:t>
    </dgm:pt>
    <dgm:pt modelId="{39CF4845-EC0E-4525-A128-D343C4A2C4A0}" type="parTrans" cxnId="{BDBF7197-98FE-4D59-AF1A-3E2D20BAA69D}">
      <dgm:prSet/>
      <dgm:spPr/>
      <dgm:t>
        <a:bodyPr/>
        <a:lstStyle/>
        <a:p>
          <a:endParaRPr lang="en-US"/>
        </a:p>
      </dgm:t>
    </dgm:pt>
    <dgm:pt modelId="{06ADFEBD-2FA3-41E9-A3D5-3F3D1DFF0C3E}" type="sibTrans" cxnId="{BDBF7197-98FE-4D59-AF1A-3E2D20BAA69D}">
      <dgm:prSet/>
      <dgm:spPr/>
      <dgm:t>
        <a:bodyPr/>
        <a:lstStyle/>
        <a:p>
          <a:endParaRPr lang="en-US"/>
        </a:p>
      </dgm:t>
    </dgm:pt>
    <dgm:pt modelId="{0382D5A9-8CD2-4749-8B1D-5DB11B4C8811}">
      <dgm:prSet/>
      <dgm:spPr>
        <a:solidFill>
          <a:srgbClr val="182752"/>
        </a:solidFill>
      </dgm:spPr>
      <dgm:t>
        <a:bodyPr/>
        <a:lstStyle/>
        <a:p>
          <a:pPr rtl="0"/>
          <a:r>
            <a:rPr lang="en-US" dirty="0" smtClean="0"/>
            <a:t>How can we return to domestic net migration gains rather than losses?</a:t>
          </a:r>
          <a:endParaRPr lang="en-US" dirty="0"/>
        </a:p>
      </dgm:t>
    </dgm:pt>
    <dgm:pt modelId="{FF0D03EF-87B9-4EBE-A149-244E21120F9B}" type="parTrans" cxnId="{986043DB-9EA6-4B77-A1AF-C5F32522E560}">
      <dgm:prSet/>
      <dgm:spPr/>
      <dgm:t>
        <a:bodyPr/>
        <a:lstStyle/>
        <a:p>
          <a:endParaRPr lang="en-US"/>
        </a:p>
      </dgm:t>
    </dgm:pt>
    <dgm:pt modelId="{0DD9E09B-8152-4B74-804A-B95645BDD1F4}" type="sibTrans" cxnId="{986043DB-9EA6-4B77-A1AF-C5F32522E560}">
      <dgm:prSet/>
      <dgm:spPr/>
      <dgm:t>
        <a:bodyPr/>
        <a:lstStyle/>
        <a:p>
          <a:endParaRPr lang="en-US"/>
        </a:p>
      </dgm:t>
    </dgm:pt>
    <dgm:pt modelId="{35513667-2711-400F-B4CE-EBE1DFD256DE}">
      <dgm:prSet/>
      <dgm:spPr>
        <a:solidFill>
          <a:srgbClr val="182752"/>
        </a:solidFill>
      </dgm:spPr>
      <dgm:t>
        <a:bodyPr/>
        <a:lstStyle/>
        <a:p>
          <a:pPr rtl="0"/>
          <a:r>
            <a:rPr lang="en-US" dirty="0" smtClean="0"/>
            <a:t>How can we spur productivity in an era of low labor force growth?</a:t>
          </a:r>
          <a:endParaRPr lang="en-US" dirty="0"/>
        </a:p>
      </dgm:t>
    </dgm:pt>
    <dgm:pt modelId="{2F0A13FD-2492-4267-BF6C-36527C9AF4B7}" type="parTrans" cxnId="{3E8DD2D7-0045-44C2-93C1-59AB0248328A}">
      <dgm:prSet/>
      <dgm:spPr/>
      <dgm:t>
        <a:bodyPr/>
        <a:lstStyle/>
        <a:p>
          <a:endParaRPr lang="en-US"/>
        </a:p>
      </dgm:t>
    </dgm:pt>
    <dgm:pt modelId="{2DAE49AD-2DC1-47D9-824E-A1FFE98DC5C5}" type="sibTrans" cxnId="{3E8DD2D7-0045-44C2-93C1-59AB0248328A}">
      <dgm:prSet/>
      <dgm:spPr/>
      <dgm:t>
        <a:bodyPr/>
        <a:lstStyle/>
        <a:p>
          <a:endParaRPr lang="en-US"/>
        </a:p>
      </dgm:t>
    </dgm:pt>
    <dgm:pt modelId="{D181AFAB-BD51-451E-AAB2-CB84FE2A23A9}">
      <dgm:prSet/>
      <dgm:spPr/>
      <dgm:t>
        <a:bodyPr/>
        <a:lstStyle/>
        <a:p>
          <a:pPr rtl="0"/>
          <a:r>
            <a:rPr lang="en-US" b="1" smtClean="0">
              <a:solidFill>
                <a:srgbClr val="182752"/>
              </a:solidFill>
            </a:rPr>
            <a:t>Innovation and Key Clusters</a:t>
          </a:r>
          <a:endParaRPr lang="en-US">
            <a:solidFill>
              <a:srgbClr val="182752"/>
            </a:solidFill>
          </a:endParaRPr>
        </a:p>
      </dgm:t>
    </dgm:pt>
    <dgm:pt modelId="{FF0F08AA-977C-402F-8B66-A2DB73500198}" type="parTrans" cxnId="{8EA501F4-183D-4C95-AE7F-67631BCD51FF}">
      <dgm:prSet/>
      <dgm:spPr/>
      <dgm:t>
        <a:bodyPr/>
        <a:lstStyle/>
        <a:p>
          <a:endParaRPr lang="en-US"/>
        </a:p>
      </dgm:t>
    </dgm:pt>
    <dgm:pt modelId="{444F8784-38EE-4119-9408-783CC70534EB}" type="sibTrans" cxnId="{8EA501F4-183D-4C95-AE7F-67631BCD51FF}">
      <dgm:prSet/>
      <dgm:spPr/>
      <dgm:t>
        <a:bodyPr/>
        <a:lstStyle/>
        <a:p>
          <a:endParaRPr lang="en-US"/>
        </a:p>
      </dgm:t>
    </dgm:pt>
    <dgm:pt modelId="{BDF11807-FC83-4071-B7F6-6A84F681484C}">
      <dgm:prSet/>
      <dgm:spPr>
        <a:solidFill>
          <a:srgbClr val="182752"/>
        </a:solidFill>
      </dgm:spPr>
      <dgm:t>
        <a:bodyPr/>
        <a:lstStyle/>
        <a:p>
          <a:pPr rtl="0"/>
          <a:r>
            <a:rPr lang="en-US" smtClean="0"/>
            <a:t>What’s next for Minnesota’s corporate sector? Medical sector? Food &amp; Ag sectors? </a:t>
          </a:r>
          <a:endParaRPr lang="en-US"/>
        </a:p>
      </dgm:t>
    </dgm:pt>
    <dgm:pt modelId="{4C2F6BBD-F548-4579-B09E-DA0ADD30B006}" type="parTrans" cxnId="{31A9D611-DA7B-4BCD-BE40-FFBA706327E9}">
      <dgm:prSet/>
      <dgm:spPr/>
      <dgm:t>
        <a:bodyPr/>
        <a:lstStyle/>
        <a:p>
          <a:endParaRPr lang="en-US"/>
        </a:p>
      </dgm:t>
    </dgm:pt>
    <dgm:pt modelId="{E847ED46-FC9A-4917-907B-E7C861FD57C3}" type="sibTrans" cxnId="{31A9D611-DA7B-4BCD-BE40-FFBA706327E9}">
      <dgm:prSet/>
      <dgm:spPr/>
      <dgm:t>
        <a:bodyPr/>
        <a:lstStyle/>
        <a:p>
          <a:endParaRPr lang="en-US"/>
        </a:p>
      </dgm:t>
    </dgm:pt>
    <dgm:pt modelId="{4CE626C3-CAEE-4A18-A139-379461A579F8}">
      <dgm:prSet/>
      <dgm:spPr>
        <a:solidFill>
          <a:srgbClr val="182752"/>
        </a:solidFill>
      </dgm:spPr>
      <dgm:t>
        <a:bodyPr/>
        <a:lstStyle/>
        <a:p>
          <a:pPr rtl="0"/>
          <a:r>
            <a:rPr lang="en-US" smtClean="0"/>
            <a:t>How do we build on our existing strengths while gaining ground in tech sector? </a:t>
          </a:r>
          <a:endParaRPr lang="en-US"/>
        </a:p>
      </dgm:t>
    </dgm:pt>
    <dgm:pt modelId="{87C46690-EBF2-4067-955C-815AA36C37C8}" type="parTrans" cxnId="{63201059-1E4B-4329-A664-3350A4B99A2B}">
      <dgm:prSet/>
      <dgm:spPr/>
      <dgm:t>
        <a:bodyPr/>
        <a:lstStyle/>
        <a:p>
          <a:endParaRPr lang="en-US"/>
        </a:p>
      </dgm:t>
    </dgm:pt>
    <dgm:pt modelId="{09E903DC-B100-42F5-BA50-CD3B941DE30A}" type="sibTrans" cxnId="{63201059-1E4B-4329-A664-3350A4B99A2B}">
      <dgm:prSet/>
      <dgm:spPr/>
      <dgm:t>
        <a:bodyPr/>
        <a:lstStyle/>
        <a:p>
          <a:endParaRPr lang="en-US"/>
        </a:p>
      </dgm:t>
    </dgm:pt>
    <dgm:pt modelId="{EB3AE030-33A8-42A5-A06F-578307C31F25}">
      <dgm:prSet/>
      <dgm:spPr>
        <a:solidFill>
          <a:srgbClr val="182752"/>
        </a:solidFill>
      </dgm:spPr>
      <dgm:t>
        <a:bodyPr/>
        <a:lstStyle/>
        <a:p>
          <a:pPr rtl="0"/>
          <a:r>
            <a:rPr lang="en-US" smtClean="0"/>
            <a:t>How can regions with smaller populations flourish through innovation? </a:t>
          </a:r>
          <a:endParaRPr lang="en-US"/>
        </a:p>
      </dgm:t>
    </dgm:pt>
    <dgm:pt modelId="{FE44DEB6-4012-4F4F-9C2C-A03EF7DC0D65}" type="parTrans" cxnId="{866BD228-8453-49C8-8273-7B59B26305EF}">
      <dgm:prSet/>
      <dgm:spPr/>
      <dgm:t>
        <a:bodyPr/>
        <a:lstStyle/>
        <a:p>
          <a:endParaRPr lang="en-US"/>
        </a:p>
      </dgm:t>
    </dgm:pt>
    <dgm:pt modelId="{FC8A093F-2F8C-4E0F-A4CF-B31EAEB2AE5A}" type="sibTrans" cxnId="{866BD228-8453-49C8-8273-7B59B26305EF}">
      <dgm:prSet/>
      <dgm:spPr/>
      <dgm:t>
        <a:bodyPr/>
        <a:lstStyle/>
        <a:p>
          <a:endParaRPr lang="en-US"/>
        </a:p>
      </dgm:t>
    </dgm:pt>
    <dgm:pt modelId="{6C2515FF-F848-4410-972A-19FF9A943B69}">
      <dgm:prSet/>
      <dgm:spPr/>
      <dgm:t>
        <a:bodyPr/>
        <a:lstStyle/>
        <a:p>
          <a:pPr rtl="0"/>
          <a:r>
            <a:rPr lang="en-US" b="1" dirty="0" smtClean="0">
              <a:solidFill>
                <a:srgbClr val="182752"/>
              </a:solidFill>
            </a:rPr>
            <a:t>Markets Near and Far</a:t>
          </a:r>
          <a:endParaRPr lang="en-US" dirty="0">
            <a:solidFill>
              <a:srgbClr val="182752"/>
            </a:solidFill>
          </a:endParaRPr>
        </a:p>
      </dgm:t>
    </dgm:pt>
    <dgm:pt modelId="{0464A969-55ED-4343-ACAB-3A6B5BACF2C8}" type="parTrans" cxnId="{8A1659CE-C5D9-4FF8-A74C-85D408DC1783}">
      <dgm:prSet/>
      <dgm:spPr/>
      <dgm:t>
        <a:bodyPr/>
        <a:lstStyle/>
        <a:p>
          <a:endParaRPr lang="en-US"/>
        </a:p>
      </dgm:t>
    </dgm:pt>
    <dgm:pt modelId="{2CA52F9E-1D80-4B6B-AE86-6F9EC0186D96}" type="sibTrans" cxnId="{8A1659CE-C5D9-4FF8-A74C-85D408DC1783}">
      <dgm:prSet/>
      <dgm:spPr/>
      <dgm:t>
        <a:bodyPr/>
        <a:lstStyle/>
        <a:p>
          <a:endParaRPr lang="en-US"/>
        </a:p>
      </dgm:t>
    </dgm:pt>
    <dgm:pt modelId="{44AC4DE9-8FA7-4725-A0EB-351DFC549031}">
      <dgm:prSet/>
      <dgm:spPr>
        <a:solidFill>
          <a:srgbClr val="182752"/>
        </a:solidFill>
      </dgm:spPr>
      <dgm:t>
        <a:bodyPr/>
        <a:lstStyle/>
        <a:p>
          <a:pPr rtl="0"/>
          <a:r>
            <a:rPr lang="en-US" dirty="0" smtClean="0"/>
            <a:t>What opportunities might COVID-19 open up to strengthen local supply chains? </a:t>
          </a:r>
          <a:endParaRPr lang="en-US" dirty="0"/>
        </a:p>
      </dgm:t>
    </dgm:pt>
    <dgm:pt modelId="{E0A2D52A-0017-4C43-B09D-120650831E4B}" type="parTrans" cxnId="{C01B3334-74C1-47C9-9FCC-1A42B44F0866}">
      <dgm:prSet/>
      <dgm:spPr/>
      <dgm:t>
        <a:bodyPr/>
        <a:lstStyle/>
        <a:p>
          <a:endParaRPr lang="en-US"/>
        </a:p>
      </dgm:t>
    </dgm:pt>
    <dgm:pt modelId="{1EF9F94E-18AE-478E-B6BF-1B8AD4BEFE38}" type="sibTrans" cxnId="{C01B3334-74C1-47C9-9FCC-1A42B44F0866}">
      <dgm:prSet/>
      <dgm:spPr/>
      <dgm:t>
        <a:bodyPr/>
        <a:lstStyle/>
        <a:p>
          <a:endParaRPr lang="en-US"/>
        </a:p>
      </dgm:t>
    </dgm:pt>
    <dgm:pt modelId="{EA9A627F-D18C-45CB-B2CE-733F7962763C}">
      <dgm:prSet/>
      <dgm:spPr>
        <a:solidFill>
          <a:srgbClr val="182752"/>
        </a:solidFill>
      </dgm:spPr>
      <dgm:t>
        <a:bodyPr/>
        <a:lstStyle/>
        <a:p>
          <a:pPr rtl="0"/>
          <a:r>
            <a:rPr lang="en-US" dirty="0" smtClean="0"/>
            <a:t>How can Minnesota exports remain competitive in an period of growing protectionism?</a:t>
          </a:r>
          <a:endParaRPr lang="en-US" dirty="0"/>
        </a:p>
      </dgm:t>
    </dgm:pt>
    <dgm:pt modelId="{C9DEA2FF-52ED-4FC0-9996-193B40F173CD}" type="parTrans" cxnId="{0D4B8EDF-C7E1-4711-9CE4-445349AFB72F}">
      <dgm:prSet/>
      <dgm:spPr/>
      <dgm:t>
        <a:bodyPr/>
        <a:lstStyle/>
        <a:p>
          <a:endParaRPr lang="en-US"/>
        </a:p>
      </dgm:t>
    </dgm:pt>
    <dgm:pt modelId="{77BFB1AA-F3A9-4B8F-829F-2BAF866DD6DD}" type="sibTrans" cxnId="{0D4B8EDF-C7E1-4711-9CE4-445349AFB72F}">
      <dgm:prSet/>
      <dgm:spPr/>
      <dgm:t>
        <a:bodyPr/>
        <a:lstStyle/>
        <a:p>
          <a:endParaRPr lang="en-US"/>
        </a:p>
      </dgm:t>
    </dgm:pt>
    <dgm:pt modelId="{A6E92CE4-A4E5-493E-B773-D70CF4EA0C79}">
      <dgm:prSet/>
      <dgm:spPr>
        <a:solidFill>
          <a:srgbClr val="182752"/>
        </a:solidFill>
      </dgm:spPr>
      <dgm:t>
        <a:bodyPr/>
        <a:lstStyle/>
        <a:p>
          <a:pPr rtl="0"/>
          <a:r>
            <a:rPr lang="en-US" dirty="0" smtClean="0"/>
            <a:t>What market opportunities increase sales to other U.S. regions?</a:t>
          </a:r>
          <a:endParaRPr lang="en-US" dirty="0"/>
        </a:p>
      </dgm:t>
    </dgm:pt>
    <dgm:pt modelId="{7DDF38A7-21E2-48A9-8881-C962D8E88677}" type="parTrans" cxnId="{5A12BA5C-0272-4872-8178-827520C098D7}">
      <dgm:prSet/>
      <dgm:spPr/>
      <dgm:t>
        <a:bodyPr/>
        <a:lstStyle/>
        <a:p>
          <a:endParaRPr lang="en-US"/>
        </a:p>
      </dgm:t>
    </dgm:pt>
    <dgm:pt modelId="{64B8C4E1-6292-403F-ADEE-C170DC6702A1}" type="sibTrans" cxnId="{5A12BA5C-0272-4872-8178-827520C098D7}">
      <dgm:prSet/>
      <dgm:spPr/>
      <dgm:t>
        <a:bodyPr/>
        <a:lstStyle/>
        <a:p>
          <a:endParaRPr lang="en-US"/>
        </a:p>
      </dgm:t>
    </dgm:pt>
    <dgm:pt modelId="{8DB519DC-9497-428F-9210-42DD36F1F0A7}">
      <dgm:prSet/>
      <dgm:spPr>
        <a:solidFill>
          <a:srgbClr val="182752"/>
        </a:solidFill>
      </dgm:spPr>
      <dgm:t>
        <a:bodyPr/>
        <a:lstStyle/>
        <a:p>
          <a:pPr rtl="0"/>
          <a:r>
            <a:rPr lang="en-US" dirty="0" smtClean="0"/>
            <a:t>How can we entice people into the labor market and give them the skills to succeed? </a:t>
          </a:r>
          <a:endParaRPr lang="en-US" dirty="0"/>
        </a:p>
      </dgm:t>
    </dgm:pt>
    <dgm:pt modelId="{2BFCC204-9651-4DC3-8DF0-E0CD4C620DE3}" type="parTrans" cxnId="{53FF0A3B-8233-4B31-B31F-4DE583F77B1B}">
      <dgm:prSet/>
      <dgm:spPr/>
      <dgm:t>
        <a:bodyPr/>
        <a:lstStyle/>
        <a:p>
          <a:endParaRPr lang="en-US"/>
        </a:p>
      </dgm:t>
    </dgm:pt>
    <dgm:pt modelId="{77DE2090-8237-4227-BF91-361F73450681}" type="sibTrans" cxnId="{53FF0A3B-8233-4B31-B31F-4DE583F77B1B}">
      <dgm:prSet/>
      <dgm:spPr/>
      <dgm:t>
        <a:bodyPr/>
        <a:lstStyle/>
        <a:p>
          <a:endParaRPr lang="en-US"/>
        </a:p>
      </dgm:t>
    </dgm:pt>
    <dgm:pt modelId="{710206EB-248C-4045-8F69-76CBCE78BCE2}" type="pres">
      <dgm:prSet presAssocID="{63B42E04-25BB-4A0B-88DB-54D04333A074}" presName="Name0" presStyleCnt="0">
        <dgm:presLayoutVars>
          <dgm:dir/>
          <dgm:animLvl val="lvl"/>
          <dgm:resizeHandles val="exact"/>
        </dgm:presLayoutVars>
      </dgm:prSet>
      <dgm:spPr/>
      <dgm:t>
        <a:bodyPr/>
        <a:lstStyle/>
        <a:p>
          <a:endParaRPr lang="en-US"/>
        </a:p>
      </dgm:t>
    </dgm:pt>
    <dgm:pt modelId="{28C748F5-43AD-45B0-8E9C-78D9833F847B}" type="pres">
      <dgm:prSet presAssocID="{FFC0BCEE-93CA-4B06-89EA-2121D57FC502}" presName="linNode" presStyleCnt="0"/>
      <dgm:spPr/>
    </dgm:pt>
    <dgm:pt modelId="{68B366DB-2129-4E66-8931-16D3F60F43F6}" type="pres">
      <dgm:prSet presAssocID="{FFC0BCEE-93CA-4B06-89EA-2121D57FC502}" presName="parTx" presStyleLbl="revTx" presStyleIdx="0" presStyleCnt="3">
        <dgm:presLayoutVars>
          <dgm:chMax val="1"/>
          <dgm:bulletEnabled val="1"/>
        </dgm:presLayoutVars>
      </dgm:prSet>
      <dgm:spPr/>
      <dgm:t>
        <a:bodyPr/>
        <a:lstStyle/>
        <a:p>
          <a:endParaRPr lang="en-US"/>
        </a:p>
      </dgm:t>
    </dgm:pt>
    <dgm:pt modelId="{8EC3DA60-1FF1-407C-A15D-03FE03F24E2E}" type="pres">
      <dgm:prSet presAssocID="{FFC0BCEE-93CA-4B06-89EA-2121D57FC502}" presName="bracket" presStyleLbl="parChTrans1D1" presStyleIdx="0" presStyleCnt="3"/>
      <dgm:spPr>
        <a:ln>
          <a:solidFill>
            <a:srgbClr val="182752"/>
          </a:solidFill>
        </a:ln>
      </dgm:spPr>
    </dgm:pt>
    <dgm:pt modelId="{237D8816-580A-49D9-9E09-3F3EE7B70A72}" type="pres">
      <dgm:prSet presAssocID="{FFC0BCEE-93CA-4B06-89EA-2121D57FC502}" presName="spH" presStyleCnt="0"/>
      <dgm:spPr/>
    </dgm:pt>
    <dgm:pt modelId="{46E8EA14-9AD6-4BC1-BE6B-840C64811CEB}" type="pres">
      <dgm:prSet presAssocID="{FFC0BCEE-93CA-4B06-89EA-2121D57FC502}" presName="desTx" presStyleLbl="node1" presStyleIdx="0" presStyleCnt="3">
        <dgm:presLayoutVars>
          <dgm:bulletEnabled val="1"/>
        </dgm:presLayoutVars>
      </dgm:prSet>
      <dgm:spPr/>
      <dgm:t>
        <a:bodyPr/>
        <a:lstStyle/>
        <a:p>
          <a:endParaRPr lang="en-US"/>
        </a:p>
      </dgm:t>
    </dgm:pt>
    <dgm:pt modelId="{FC5ACB04-C792-402D-ACB9-A98A9B6C347D}" type="pres">
      <dgm:prSet presAssocID="{06ADFEBD-2FA3-41E9-A3D5-3F3D1DFF0C3E}" presName="spV" presStyleCnt="0"/>
      <dgm:spPr/>
    </dgm:pt>
    <dgm:pt modelId="{E5A0C0E9-864F-4D41-B754-10C45B37BA63}" type="pres">
      <dgm:prSet presAssocID="{D181AFAB-BD51-451E-AAB2-CB84FE2A23A9}" presName="linNode" presStyleCnt="0"/>
      <dgm:spPr/>
    </dgm:pt>
    <dgm:pt modelId="{CF2572DE-D276-45F6-80A3-77E13C1058A7}" type="pres">
      <dgm:prSet presAssocID="{D181AFAB-BD51-451E-AAB2-CB84FE2A23A9}" presName="parTx" presStyleLbl="revTx" presStyleIdx="1" presStyleCnt="3">
        <dgm:presLayoutVars>
          <dgm:chMax val="1"/>
          <dgm:bulletEnabled val="1"/>
        </dgm:presLayoutVars>
      </dgm:prSet>
      <dgm:spPr/>
      <dgm:t>
        <a:bodyPr/>
        <a:lstStyle/>
        <a:p>
          <a:endParaRPr lang="en-US"/>
        </a:p>
      </dgm:t>
    </dgm:pt>
    <dgm:pt modelId="{044D30BD-5338-42C2-9FD6-FDDAAC0C14FE}" type="pres">
      <dgm:prSet presAssocID="{D181AFAB-BD51-451E-AAB2-CB84FE2A23A9}" presName="bracket" presStyleLbl="parChTrans1D1" presStyleIdx="1" presStyleCnt="3"/>
      <dgm:spPr>
        <a:ln>
          <a:solidFill>
            <a:srgbClr val="182752"/>
          </a:solidFill>
        </a:ln>
      </dgm:spPr>
    </dgm:pt>
    <dgm:pt modelId="{0354756E-28C4-4766-8AC1-88F0F6A96D72}" type="pres">
      <dgm:prSet presAssocID="{D181AFAB-BD51-451E-AAB2-CB84FE2A23A9}" presName="spH" presStyleCnt="0"/>
      <dgm:spPr/>
    </dgm:pt>
    <dgm:pt modelId="{EFB2FDBB-45BF-4009-905F-3E494735DD42}" type="pres">
      <dgm:prSet presAssocID="{D181AFAB-BD51-451E-AAB2-CB84FE2A23A9}" presName="desTx" presStyleLbl="node1" presStyleIdx="1" presStyleCnt="3">
        <dgm:presLayoutVars>
          <dgm:bulletEnabled val="1"/>
        </dgm:presLayoutVars>
      </dgm:prSet>
      <dgm:spPr/>
      <dgm:t>
        <a:bodyPr/>
        <a:lstStyle/>
        <a:p>
          <a:endParaRPr lang="en-US"/>
        </a:p>
      </dgm:t>
    </dgm:pt>
    <dgm:pt modelId="{B1EA29B1-3F16-466A-8B68-CE41CCA1991F}" type="pres">
      <dgm:prSet presAssocID="{444F8784-38EE-4119-9408-783CC70534EB}" presName="spV" presStyleCnt="0"/>
      <dgm:spPr/>
    </dgm:pt>
    <dgm:pt modelId="{D5A0B864-4EAB-49BC-8F6A-629A1496AF27}" type="pres">
      <dgm:prSet presAssocID="{6C2515FF-F848-4410-972A-19FF9A943B69}" presName="linNode" presStyleCnt="0"/>
      <dgm:spPr/>
    </dgm:pt>
    <dgm:pt modelId="{CCF5BAA9-399C-49A9-8C21-73E5271B9D34}" type="pres">
      <dgm:prSet presAssocID="{6C2515FF-F848-4410-972A-19FF9A943B69}" presName="parTx" presStyleLbl="revTx" presStyleIdx="2" presStyleCnt="3">
        <dgm:presLayoutVars>
          <dgm:chMax val="1"/>
          <dgm:bulletEnabled val="1"/>
        </dgm:presLayoutVars>
      </dgm:prSet>
      <dgm:spPr/>
      <dgm:t>
        <a:bodyPr/>
        <a:lstStyle/>
        <a:p>
          <a:endParaRPr lang="en-US"/>
        </a:p>
      </dgm:t>
    </dgm:pt>
    <dgm:pt modelId="{B2EADBAC-2471-45A1-B9E7-87F883F9E0AC}" type="pres">
      <dgm:prSet presAssocID="{6C2515FF-F848-4410-972A-19FF9A943B69}" presName="bracket" presStyleLbl="parChTrans1D1" presStyleIdx="2" presStyleCnt="3"/>
      <dgm:spPr>
        <a:ln>
          <a:solidFill>
            <a:srgbClr val="182752"/>
          </a:solidFill>
        </a:ln>
      </dgm:spPr>
    </dgm:pt>
    <dgm:pt modelId="{5F7071FC-34F0-452A-9D34-D4E4D4ACA165}" type="pres">
      <dgm:prSet presAssocID="{6C2515FF-F848-4410-972A-19FF9A943B69}" presName="spH" presStyleCnt="0"/>
      <dgm:spPr/>
    </dgm:pt>
    <dgm:pt modelId="{4F8C4863-18C8-4F71-BBFE-59A70BFC9BAF}" type="pres">
      <dgm:prSet presAssocID="{6C2515FF-F848-4410-972A-19FF9A943B69}" presName="desTx" presStyleLbl="node1" presStyleIdx="2" presStyleCnt="3">
        <dgm:presLayoutVars>
          <dgm:bulletEnabled val="1"/>
        </dgm:presLayoutVars>
      </dgm:prSet>
      <dgm:spPr/>
      <dgm:t>
        <a:bodyPr/>
        <a:lstStyle/>
        <a:p>
          <a:endParaRPr lang="en-US"/>
        </a:p>
      </dgm:t>
    </dgm:pt>
  </dgm:ptLst>
  <dgm:cxnLst>
    <dgm:cxn modelId="{31A9D611-DA7B-4BCD-BE40-FFBA706327E9}" srcId="{D181AFAB-BD51-451E-AAB2-CB84FE2A23A9}" destId="{BDF11807-FC83-4071-B7F6-6A84F681484C}" srcOrd="0" destOrd="0" parTransId="{4C2F6BBD-F548-4579-B09E-DA0ADD30B006}" sibTransId="{E847ED46-FC9A-4917-907B-E7C861FD57C3}"/>
    <dgm:cxn modelId="{8EA501F4-183D-4C95-AE7F-67631BCD51FF}" srcId="{63B42E04-25BB-4A0B-88DB-54D04333A074}" destId="{D181AFAB-BD51-451E-AAB2-CB84FE2A23A9}" srcOrd="1" destOrd="0" parTransId="{FF0F08AA-977C-402F-8B66-A2DB73500198}" sibTransId="{444F8784-38EE-4119-9408-783CC70534EB}"/>
    <dgm:cxn modelId="{BDBF7197-98FE-4D59-AF1A-3E2D20BAA69D}" srcId="{63B42E04-25BB-4A0B-88DB-54D04333A074}" destId="{FFC0BCEE-93CA-4B06-89EA-2121D57FC502}" srcOrd="0" destOrd="0" parTransId="{39CF4845-EC0E-4525-A128-D343C4A2C4A0}" sibTransId="{06ADFEBD-2FA3-41E9-A3D5-3F3D1DFF0C3E}"/>
    <dgm:cxn modelId="{63201059-1E4B-4329-A664-3350A4B99A2B}" srcId="{D181AFAB-BD51-451E-AAB2-CB84FE2A23A9}" destId="{4CE626C3-CAEE-4A18-A139-379461A579F8}" srcOrd="1" destOrd="0" parTransId="{87C46690-EBF2-4067-955C-815AA36C37C8}" sibTransId="{09E903DC-B100-42F5-BA50-CD3B941DE30A}"/>
    <dgm:cxn modelId="{68142470-D5BC-4243-B94A-BEC5825079CF}" type="presOf" srcId="{0382D5A9-8CD2-4749-8B1D-5DB11B4C8811}" destId="{46E8EA14-9AD6-4BC1-BE6B-840C64811CEB}" srcOrd="0" destOrd="0" presId="urn:diagrams.loki3.com/BracketList"/>
    <dgm:cxn modelId="{5A12BA5C-0272-4872-8178-827520C098D7}" srcId="{6C2515FF-F848-4410-972A-19FF9A943B69}" destId="{A6E92CE4-A4E5-493E-B773-D70CF4EA0C79}" srcOrd="2" destOrd="0" parTransId="{7DDF38A7-21E2-48A9-8881-C962D8E88677}" sibTransId="{64B8C4E1-6292-403F-ADEE-C170DC6702A1}"/>
    <dgm:cxn modelId="{5237AEB5-9A81-478E-B565-63230912049D}" type="presOf" srcId="{8DB519DC-9497-428F-9210-42DD36F1F0A7}" destId="{46E8EA14-9AD6-4BC1-BE6B-840C64811CEB}" srcOrd="0" destOrd="1" presId="urn:diagrams.loki3.com/BracketList"/>
    <dgm:cxn modelId="{C0B65AE7-7F6C-470C-9B13-836F568A9793}" type="presOf" srcId="{A6E92CE4-A4E5-493E-B773-D70CF4EA0C79}" destId="{4F8C4863-18C8-4F71-BBFE-59A70BFC9BAF}" srcOrd="0" destOrd="2" presId="urn:diagrams.loki3.com/BracketList"/>
    <dgm:cxn modelId="{AB807137-E0F1-4BD8-8D8E-F9F9C1B60D81}" type="presOf" srcId="{44AC4DE9-8FA7-4725-A0EB-351DFC549031}" destId="{4F8C4863-18C8-4F71-BBFE-59A70BFC9BAF}" srcOrd="0" destOrd="0" presId="urn:diagrams.loki3.com/BracketList"/>
    <dgm:cxn modelId="{1DB25696-6F5F-42F1-870D-1B86AAFAC73F}" type="presOf" srcId="{D181AFAB-BD51-451E-AAB2-CB84FE2A23A9}" destId="{CF2572DE-D276-45F6-80A3-77E13C1058A7}" srcOrd="0" destOrd="0" presId="urn:diagrams.loki3.com/BracketList"/>
    <dgm:cxn modelId="{39DAD079-8347-4B69-BDAE-53759AEA86EB}" type="presOf" srcId="{35513667-2711-400F-B4CE-EBE1DFD256DE}" destId="{46E8EA14-9AD6-4BC1-BE6B-840C64811CEB}" srcOrd="0" destOrd="2" presId="urn:diagrams.loki3.com/BracketList"/>
    <dgm:cxn modelId="{8A1659CE-C5D9-4FF8-A74C-85D408DC1783}" srcId="{63B42E04-25BB-4A0B-88DB-54D04333A074}" destId="{6C2515FF-F848-4410-972A-19FF9A943B69}" srcOrd="2" destOrd="0" parTransId="{0464A969-55ED-4343-ACAB-3A6B5BACF2C8}" sibTransId="{2CA52F9E-1D80-4B6B-AE86-6F9EC0186D96}"/>
    <dgm:cxn modelId="{5F5F360A-06EB-4A2C-AA9C-DE04CC7DBF0F}" type="presOf" srcId="{FFC0BCEE-93CA-4B06-89EA-2121D57FC502}" destId="{68B366DB-2129-4E66-8931-16D3F60F43F6}" srcOrd="0" destOrd="0" presId="urn:diagrams.loki3.com/BracketList"/>
    <dgm:cxn modelId="{53FF0A3B-8233-4B31-B31F-4DE583F77B1B}" srcId="{FFC0BCEE-93CA-4B06-89EA-2121D57FC502}" destId="{8DB519DC-9497-428F-9210-42DD36F1F0A7}" srcOrd="1" destOrd="0" parTransId="{2BFCC204-9651-4DC3-8DF0-E0CD4C620DE3}" sibTransId="{77DE2090-8237-4227-BF91-361F73450681}"/>
    <dgm:cxn modelId="{E503F425-A62C-4922-88A1-4BAFE3BEDE0D}" type="presOf" srcId="{EA9A627F-D18C-45CB-B2CE-733F7962763C}" destId="{4F8C4863-18C8-4F71-BBFE-59A70BFC9BAF}" srcOrd="0" destOrd="1" presId="urn:diagrams.loki3.com/BracketList"/>
    <dgm:cxn modelId="{C440E39C-B372-4590-B961-9F0034C78A71}" type="presOf" srcId="{4CE626C3-CAEE-4A18-A139-379461A579F8}" destId="{EFB2FDBB-45BF-4009-905F-3E494735DD42}" srcOrd="0" destOrd="1" presId="urn:diagrams.loki3.com/BracketList"/>
    <dgm:cxn modelId="{B74C8631-8EE9-487F-A8BA-EDACD48BCAB5}" type="presOf" srcId="{6C2515FF-F848-4410-972A-19FF9A943B69}" destId="{CCF5BAA9-399C-49A9-8C21-73E5271B9D34}" srcOrd="0" destOrd="0" presId="urn:diagrams.loki3.com/BracketList"/>
    <dgm:cxn modelId="{C01B3334-74C1-47C9-9FCC-1A42B44F0866}" srcId="{6C2515FF-F848-4410-972A-19FF9A943B69}" destId="{44AC4DE9-8FA7-4725-A0EB-351DFC549031}" srcOrd="0" destOrd="0" parTransId="{E0A2D52A-0017-4C43-B09D-120650831E4B}" sibTransId="{1EF9F94E-18AE-478E-B6BF-1B8AD4BEFE38}"/>
    <dgm:cxn modelId="{ACC91E66-0577-4947-B32A-AEA547938580}" type="presOf" srcId="{EB3AE030-33A8-42A5-A06F-578307C31F25}" destId="{EFB2FDBB-45BF-4009-905F-3E494735DD42}" srcOrd="0" destOrd="2" presId="urn:diagrams.loki3.com/BracketList"/>
    <dgm:cxn modelId="{7DCB1013-8CBF-458F-851B-ECAB188BDFA1}" type="presOf" srcId="{BDF11807-FC83-4071-B7F6-6A84F681484C}" destId="{EFB2FDBB-45BF-4009-905F-3E494735DD42}" srcOrd="0" destOrd="0" presId="urn:diagrams.loki3.com/BracketList"/>
    <dgm:cxn modelId="{866BD228-8453-49C8-8273-7B59B26305EF}" srcId="{D181AFAB-BD51-451E-AAB2-CB84FE2A23A9}" destId="{EB3AE030-33A8-42A5-A06F-578307C31F25}" srcOrd="2" destOrd="0" parTransId="{FE44DEB6-4012-4F4F-9C2C-A03EF7DC0D65}" sibTransId="{FC8A093F-2F8C-4E0F-A4CF-B31EAEB2AE5A}"/>
    <dgm:cxn modelId="{3E8DD2D7-0045-44C2-93C1-59AB0248328A}" srcId="{FFC0BCEE-93CA-4B06-89EA-2121D57FC502}" destId="{35513667-2711-400F-B4CE-EBE1DFD256DE}" srcOrd="2" destOrd="0" parTransId="{2F0A13FD-2492-4267-BF6C-36527C9AF4B7}" sibTransId="{2DAE49AD-2DC1-47D9-824E-A1FFE98DC5C5}"/>
    <dgm:cxn modelId="{986043DB-9EA6-4B77-A1AF-C5F32522E560}" srcId="{FFC0BCEE-93CA-4B06-89EA-2121D57FC502}" destId="{0382D5A9-8CD2-4749-8B1D-5DB11B4C8811}" srcOrd="0" destOrd="0" parTransId="{FF0D03EF-87B9-4EBE-A149-244E21120F9B}" sibTransId="{0DD9E09B-8152-4B74-804A-B95645BDD1F4}"/>
    <dgm:cxn modelId="{1B41F037-04C8-464E-9922-AFB1547EE68E}" type="presOf" srcId="{63B42E04-25BB-4A0B-88DB-54D04333A074}" destId="{710206EB-248C-4045-8F69-76CBCE78BCE2}" srcOrd="0" destOrd="0" presId="urn:diagrams.loki3.com/BracketList"/>
    <dgm:cxn modelId="{0D4B8EDF-C7E1-4711-9CE4-445349AFB72F}" srcId="{6C2515FF-F848-4410-972A-19FF9A943B69}" destId="{EA9A627F-D18C-45CB-B2CE-733F7962763C}" srcOrd="1" destOrd="0" parTransId="{C9DEA2FF-52ED-4FC0-9996-193B40F173CD}" sibTransId="{77BFB1AA-F3A9-4B8F-829F-2BAF866DD6DD}"/>
    <dgm:cxn modelId="{A6DA23B5-5026-43F7-9A7D-9CE9D9668164}" type="presParOf" srcId="{710206EB-248C-4045-8F69-76CBCE78BCE2}" destId="{28C748F5-43AD-45B0-8E9C-78D9833F847B}" srcOrd="0" destOrd="0" presId="urn:diagrams.loki3.com/BracketList"/>
    <dgm:cxn modelId="{E394BF1E-86B9-426A-AE28-DFB475838E0D}" type="presParOf" srcId="{28C748F5-43AD-45B0-8E9C-78D9833F847B}" destId="{68B366DB-2129-4E66-8931-16D3F60F43F6}" srcOrd="0" destOrd="0" presId="urn:diagrams.loki3.com/BracketList"/>
    <dgm:cxn modelId="{7BD43014-045A-47E4-BEBC-5D413943B575}" type="presParOf" srcId="{28C748F5-43AD-45B0-8E9C-78D9833F847B}" destId="{8EC3DA60-1FF1-407C-A15D-03FE03F24E2E}" srcOrd="1" destOrd="0" presId="urn:diagrams.loki3.com/BracketList"/>
    <dgm:cxn modelId="{15EC7C5C-7524-4833-B853-B81205B8CAB7}" type="presParOf" srcId="{28C748F5-43AD-45B0-8E9C-78D9833F847B}" destId="{237D8816-580A-49D9-9E09-3F3EE7B70A72}" srcOrd="2" destOrd="0" presId="urn:diagrams.loki3.com/BracketList"/>
    <dgm:cxn modelId="{F6DF749B-F9DA-401A-A6EF-0D6BD4428BCB}" type="presParOf" srcId="{28C748F5-43AD-45B0-8E9C-78D9833F847B}" destId="{46E8EA14-9AD6-4BC1-BE6B-840C64811CEB}" srcOrd="3" destOrd="0" presId="urn:diagrams.loki3.com/BracketList"/>
    <dgm:cxn modelId="{5684E611-AF09-4AF8-B4B8-7C1E0636FA85}" type="presParOf" srcId="{710206EB-248C-4045-8F69-76CBCE78BCE2}" destId="{FC5ACB04-C792-402D-ACB9-A98A9B6C347D}" srcOrd="1" destOrd="0" presId="urn:diagrams.loki3.com/BracketList"/>
    <dgm:cxn modelId="{C8EF9A94-D4E0-48CF-997D-337E639E6019}" type="presParOf" srcId="{710206EB-248C-4045-8F69-76CBCE78BCE2}" destId="{E5A0C0E9-864F-4D41-B754-10C45B37BA63}" srcOrd="2" destOrd="0" presId="urn:diagrams.loki3.com/BracketList"/>
    <dgm:cxn modelId="{A97786C7-0DFF-41CA-8B79-83AC43F863F9}" type="presParOf" srcId="{E5A0C0E9-864F-4D41-B754-10C45B37BA63}" destId="{CF2572DE-D276-45F6-80A3-77E13C1058A7}" srcOrd="0" destOrd="0" presId="urn:diagrams.loki3.com/BracketList"/>
    <dgm:cxn modelId="{F8A5AAD1-9829-4E69-AA3C-5C5FA13412B8}" type="presParOf" srcId="{E5A0C0E9-864F-4D41-B754-10C45B37BA63}" destId="{044D30BD-5338-42C2-9FD6-FDDAAC0C14FE}" srcOrd="1" destOrd="0" presId="urn:diagrams.loki3.com/BracketList"/>
    <dgm:cxn modelId="{0F2AD702-16FE-472F-8D48-07303B5928B7}" type="presParOf" srcId="{E5A0C0E9-864F-4D41-B754-10C45B37BA63}" destId="{0354756E-28C4-4766-8AC1-88F0F6A96D72}" srcOrd="2" destOrd="0" presId="urn:diagrams.loki3.com/BracketList"/>
    <dgm:cxn modelId="{6AAAA408-005A-4EE6-9AB7-B681F1150181}" type="presParOf" srcId="{E5A0C0E9-864F-4D41-B754-10C45B37BA63}" destId="{EFB2FDBB-45BF-4009-905F-3E494735DD42}" srcOrd="3" destOrd="0" presId="urn:diagrams.loki3.com/BracketList"/>
    <dgm:cxn modelId="{28082898-EA24-415C-B54A-13BA72FB0A1B}" type="presParOf" srcId="{710206EB-248C-4045-8F69-76CBCE78BCE2}" destId="{B1EA29B1-3F16-466A-8B68-CE41CCA1991F}" srcOrd="3" destOrd="0" presId="urn:diagrams.loki3.com/BracketList"/>
    <dgm:cxn modelId="{0CCA2F9F-F9DC-4845-A54B-84820546FA0B}" type="presParOf" srcId="{710206EB-248C-4045-8F69-76CBCE78BCE2}" destId="{D5A0B864-4EAB-49BC-8F6A-629A1496AF27}" srcOrd="4" destOrd="0" presId="urn:diagrams.loki3.com/BracketList"/>
    <dgm:cxn modelId="{0BAA07EF-7983-4A68-B0EB-068ECAE41D65}" type="presParOf" srcId="{D5A0B864-4EAB-49BC-8F6A-629A1496AF27}" destId="{CCF5BAA9-399C-49A9-8C21-73E5271B9D34}" srcOrd="0" destOrd="0" presId="urn:diagrams.loki3.com/BracketList"/>
    <dgm:cxn modelId="{5CF9AFD5-66D0-4FD6-82A7-02EDA34E41F5}" type="presParOf" srcId="{D5A0B864-4EAB-49BC-8F6A-629A1496AF27}" destId="{B2EADBAC-2471-45A1-B9E7-87F883F9E0AC}" srcOrd="1" destOrd="0" presId="urn:diagrams.loki3.com/BracketList"/>
    <dgm:cxn modelId="{7E2BCB70-913B-45F9-937F-65ED9231BDDA}" type="presParOf" srcId="{D5A0B864-4EAB-49BC-8F6A-629A1496AF27}" destId="{5F7071FC-34F0-452A-9D34-D4E4D4ACA165}" srcOrd="2" destOrd="0" presId="urn:diagrams.loki3.com/BracketList"/>
    <dgm:cxn modelId="{FE9F7466-6133-47E6-8AA6-D28D7A1F7E04}" type="presParOf" srcId="{D5A0B864-4EAB-49BC-8F6A-629A1496AF27}" destId="{4F8C4863-18C8-4F71-BBFE-59A70BFC9BAF}"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84217-A02E-444B-BD86-04F1BC87156A}">
      <dsp:nvSpPr>
        <dsp:cNvPr id="0" name=""/>
        <dsp:cNvSpPr/>
      </dsp:nvSpPr>
      <dsp:spPr>
        <a:xfrm>
          <a:off x="0" y="567"/>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83021-D96F-4C5C-B0EF-4DA7D355B311}">
      <dsp:nvSpPr>
        <dsp:cNvPr id="0" name=""/>
        <dsp:cNvSpPr/>
      </dsp:nvSpPr>
      <dsp:spPr>
        <a:xfrm>
          <a:off x="0" y="567"/>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High Value.</a:t>
          </a:r>
          <a:r>
            <a:rPr lang="en-US" sz="1800" b="1" i="1" kern="1200" dirty="0" smtClean="0"/>
            <a:t> </a:t>
          </a:r>
          <a:r>
            <a:rPr lang="en-US" sz="1800" b="0" i="0" kern="1200" dirty="0" smtClean="0"/>
            <a:t>P</a:t>
          </a:r>
          <a:r>
            <a:rPr lang="en-US" sz="1800" b="0" kern="1200" dirty="0" smtClean="0"/>
            <a:t>er </a:t>
          </a:r>
          <a:r>
            <a:rPr lang="en-US" sz="1800" kern="1200" dirty="0" smtClean="0"/>
            <a:t>capita income, GDP per capita, and labor productivity levels. </a:t>
          </a:r>
          <a:br>
            <a:rPr lang="en-US" sz="1800" kern="1200" dirty="0" smtClean="0"/>
          </a:br>
          <a:endParaRPr lang="en-US" sz="1800" kern="1200" dirty="0"/>
        </a:p>
      </dsp:txBody>
      <dsp:txXfrm>
        <a:off x="0" y="567"/>
        <a:ext cx="10515600" cy="663687"/>
      </dsp:txXfrm>
    </dsp:sp>
    <dsp:sp modelId="{F2F621F1-A7D3-4540-8F04-FA2E846F78F0}">
      <dsp:nvSpPr>
        <dsp:cNvPr id="0" name=""/>
        <dsp:cNvSpPr/>
      </dsp:nvSpPr>
      <dsp:spPr>
        <a:xfrm>
          <a:off x="0" y="664255"/>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3AB033-EDC6-4E0B-9051-6A53B3603CBA}">
      <dsp:nvSpPr>
        <dsp:cNvPr id="0" name=""/>
        <dsp:cNvSpPr/>
      </dsp:nvSpPr>
      <dsp:spPr>
        <a:xfrm>
          <a:off x="0" y="664255"/>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Hard Working.</a:t>
          </a:r>
          <a:r>
            <a:rPr lang="en-US" sz="2000" b="0" i="1" kern="1200" dirty="0" smtClean="0"/>
            <a:t> </a:t>
          </a:r>
          <a:r>
            <a:rPr lang="en-US" sz="1800" b="0" i="1" kern="1200" dirty="0" smtClean="0"/>
            <a:t>L</a:t>
          </a:r>
          <a:r>
            <a:rPr lang="en-US" sz="1800" b="0" kern="1200" dirty="0" smtClean="0"/>
            <a:t>abor </a:t>
          </a:r>
          <a:r>
            <a:rPr lang="en-US" sz="1800" kern="1200" dirty="0" smtClean="0"/>
            <a:t>force participation and lowest unemployment rates in US.</a:t>
          </a:r>
          <a:br>
            <a:rPr lang="en-US" sz="1800" kern="1200" dirty="0" smtClean="0"/>
          </a:br>
          <a:endParaRPr lang="en-US" sz="1800" kern="1200" dirty="0"/>
        </a:p>
      </dsp:txBody>
      <dsp:txXfrm>
        <a:off x="0" y="664255"/>
        <a:ext cx="10515600" cy="663687"/>
      </dsp:txXfrm>
    </dsp:sp>
    <dsp:sp modelId="{2DF89FC9-7551-478D-A79F-91BC637D8298}">
      <dsp:nvSpPr>
        <dsp:cNvPr id="0" name=""/>
        <dsp:cNvSpPr/>
      </dsp:nvSpPr>
      <dsp:spPr>
        <a:xfrm>
          <a:off x="0" y="1327943"/>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08F14-0F37-472E-A0DC-97CBB8BCE667}">
      <dsp:nvSpPr>
        <dsp:cNvPr id="0" name=""/>
        <dsp:cNvSpPr/>
      </dsp:nvSpPr>
      <dsp:spPr>
        <a:xfrm>
          <a:off x="0" y="1327943"/>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Educated and Skilled Workforce.</a:t>
          </a:r>
          <a:r>
            <a:rPr lang="en-US" sz="1800" b="1" i="1" kern="1200" dirty="0" smtClean="0"/>
            <a:t> </a:t>
          </a:r>
          <a:r>
            <a:rPr lang="en-US" sz="1800" kern="1200" dirty="0" smtClean="0"/>
            <a:t>Education levels and concentrations of high skilled workers  </a:t>
          </a:r>
          <a:br>
            <a:rPr lang="en-US" sz="1800" kern="1200" dirty="0" smtClean="0"/>
          </a:br>
          <a:r>
            <a:rPr lang="en-US" sz="1800" kern="1200" dirty="0" smtClean="0"/>
            <a:t> </a:t>
          </a:r>
          <a:endParaRPr lang="en-US" sz="1800" kern="1200" dirty="0"/>
        </a:p>
      </dsp:txBody>
      <dsp:txXfrm>
        <a:off x="0" y="1327943"/>
        <a:ext cx="10515600" cy="663687"/>
      </dsp:txXfrm>
    </dsp:sp>
    <dsp:sp modelId="{BCEFF083-9D7A-443E-B0F5-D32B438091FC}">
      <dsp:nvSpPr>
        <dsp:cNvPr id="0" name=""/>
        <dsp:cNvSpPr/>
      </dsp:nvSpPr>
      <dsp:spPr>
        <a:xfrm>
          <a:off x="0" y="1991631"/>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4B08A-DBEA-4791-A82D-F9C9D17482FE}">
      <dsp:nvSpPr>
        <dsp:cNvPr id="0" name=""/>
        <dsp:cNvSpPr/>
      </dsp:nvSpPr>
      <dsp:spPr>
        <a:xfrm>
          <a:off x="0" y="1991631"/>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Innovation. </a:t>
          </a:r>
          <a:r>
            <a:rPr lang="en-US" sz="1800" kern="1200" dirty="0" smtClean="0"/>
            <a:t>High rate patent activity</a:t>
          </a:r>
          <a:br>
            <a:rPr lang="en-US" sz="1800" kern="1200" dirty="0" smtClean="0"/>
          </a:br>
          <a:r>
            <a:rPr lang="en-US" sz="1800" kern="1200" dirty="0" smtClean="0"/>
            <a:t> </a:t>
          </a:r>
          <a:endParaRPr lang="en-US" sz="1800" kern="1200" dirty="0"/>
        </a:p>
      </dsp:txBody>
      <dsp:txXfrm>
        <a:off x="0" y="1991631"/>
        <a:ext cx="10515600" cy="663687"/>
      </dsp:txXfrm>
    </dsp:sp>
    <dsp:sp modelId="{FE8B410C-A53F-4A22-93EA-E07F89BD1DDB}">
      <dsp:nvSpPr>
        <dsp:cNvPr id="0" name=""/>
        <dsp:cNvSpPr/>
      </dsp:nvSpPr>
      <dsp:spPr>
        <a:xfrm>
          <a:off x="0" y="2655318"/>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C6F99-3BE5-4AFC-BBF3-58FC51336239}">
      <dsp:nvSpPr>
        <dsp:cNvPr id="0" name=""/>
        <dsp:cNvSpPr/>
      </dsp:nvSpPr>
      <dsp:spPr>
        <a:xfrm>
          <a:off x="0" y="2655318"/>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Corporate Hub.</a:t>
          </a:r>
          <a:r>
            <a:rPr lang="en-US" sz="1800" b="1" i="1" kern="1200" dirty="0" smtClean="0"/>
            <a:t> </a:t>
          </a:r>
          <a:r>
            <a:rPr lang="en-US" sz="1800" kern="1200" dirty="0" smtClean="0"/>
            <a:t>Fortune 500 headquarters and industry leading firms</a:t>
          </a:r>
          <a:br>
            <a:rPr lang="en-US" sz="1800" kern="1200" dirty="0" smtClean="0"/>
          </a:br>
          <a:r>
            <a:rPr lang="en-US" sz="1800" kern="1200" dirty="0" smtClean="0"/>
            <a:t> </a:t>
          </a:r>
          <a:endParaRPr lang="en-US" sz="1800" kern="1200" dirty="0"/>
        </a:p>
      </dsp:txBody>
      <dsp:txXfrm>
        <a:off x="0" y="2655318"/>
        <a:ext cx="10515600" cy="663687"/>
      </dsp:txXfrm>
    </dsp:sp>
    <dsp:sp modelId="{A53A7106-F56E-4218-9D60-62107798F58A}">
      <dsp:nvSpPr>
        <dsp:cNvPr id="0" name=""/>
        <dsp:cNvSpPr/>
      </dsp:nvSpPr>
      <dsp:spPr>
        <a:xfrm>
          <a:off x="0" y="3319006"/>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381EFD-6EBF-4C6E-AC70-43EB775215E0}">
      <dsp:nvSpPr>
        <dsp:cNvPr id="0" name=""/>
        <dsp:cNvSpPr/>
      </dsp:nvSpPr>
      <dsp:spPr>
        <a:xfrm>
          <a:off x="0" y="3319006"/>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Diverse Economy. </a:t>
          </a:r>
          <a:r>
            <a:rPr lang="en-US" sz="1800" kern="1200" dirty="0" smtClean="0"/>
            <a:t>Jobs spread across major industry sectors. </a:t>
          </a:r>
          <a:br>
            <a:rPr lang="en-US" sz="1800" kern="1200" dirty="0" smtClean="0"/>
          </a:br>
          <a:endParaRPr lang="en-US" sz="1800" kern="1200" dirty="0"/>
        </a:p>
      </dsp:txBody>
      <dsp:txXfrm>
        <a:off x="0" y="3319006"/>
        <a:ext cx="10515600" cy="663687"/>
      </dsp:txXfrm>
    </dsp:sp>
    <dsp:sp modelId="{39521C3F-878D-4B76-8F78-1B399291E9CB}">
      <dsp:nvSpPr>
        <dsp:cNvPr id="0" name=""/>
        <dsp:cNvSpPr/>
      </dsp:nvSpPr>
      <dsp:spPr>
        <a:xfrm>
          <a:off x="0" y="3982694"/>
          <a:ext cx="10515600"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351D4-68C4-4C5E-9187-C6A4632A5D6D}">
      <dsp:nvSpPr>
        <dsp:cNvPr id="0" name=""/>
        <dsp:cNvSpPr/>
      </dsp:nvSpPr>
      <dsp:spPr>
        <a:xfrm>
          <a:off x="0" y="3982694"/>
          <a:ext cx="10515600" cy="66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Industry clusters in key sectors</a:t>
          </a:r>
          <a:r>
            <a:rPr lang="en-US" sz="2000" kern="1200" dirty="0" smtClean="0"/>
            <a:t>.</a:t>
          </a:r>
          <a:r>
            <a:rPr lang="en-US" sz="1800" kern="1200" dirty="0" smtClean="0"/>
            <a:t> Health care and Med-tech, Food &amp; Ag, HQ’s, Finance &amp; Insurance, High Tech </a:t>
          </a:r>
          <a:br>
            <a:rPr lang="en-US" sz="1800" kern="1200" dirty="0" smtClean="0"/>
          </a:br>
          <a:endParaRPr lang="en-US" sz="1800" kern="1200" dirty="0"/>
        </a:p>
      </dsp:txBody>
      <dsp:txXfrm>
        <a:off x="0" y="3982694"/>
        <a:ext cx="10515600" cy="663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F7411-C9BC-451A-899C-ED24F8C07CF3}">
      <dsp:nvSpPr>
        <dsp:cNvPr id="0" name=""/>
        <dsp:cNvSpPr/>
      </dsp:nvSpPr>
      <dsp:spPr>
        <a:xfrm>
          <a:off x="0" y="53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C3B5B9-199F-4918-B361-24E321BE03A0}">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Slowing labor force and population growth. </a:t>
          </a:r>
          <a:r>
            <a:rPr lang="en-US" sz="1800" kern="1200" dirty="0" smtClean="0"/>
            <a:t>Aging demographics and U.S. regional migration trends contributed to slowing population and labor force growth. </a:t>
          </a:r>
          <a:r>
            <a:rPr lang="en-US" sz="1700" kern="1200" dirty="0" smtClean="0"/>
            <a:t/>
          </a:r>
          <a:br>
            <a:rPr lang="en-US" sz="1700" kern="1200" dirty="0" smtClean="0"/>
          </a:br>
          <a:endParaRPr lang="en-US" sz="1700" kern="1200" dirty="0"/>
        </a:p>
      </dsp:txBody>
      <dsp:txXfrm>
        <a:off x="0" y="531"/>
        <a:ext cx="10515600" cy="870055"/>
      </dsp:txXfrm>
    </dsp:sp>
    <dsp:sp modelId="{070431EC-C9EE-4B70-8B7B-F0FD735DBEA9}">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CBE17-1B59-4359-A67E-7C965A3217AE}">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U.S. Regional Trends. </a:t>
          </a:r>
          <a:r>
            <a:rPr lang="en-US" sz="1800" kern="1200" dirty="0" smtClean="0"/>
            <a:t>Economic growth has been concentrated in a handful of sunbelt regions and coastal tech hubs this century.</a:t>
          </a:r>
          <a:r>
            <a:rPr lang="en-US" sz="1700" kern="1200" dirty="0" smtClean="0"/>
            <a:t/>
          </a:r>
          <a:br>
            <a:rPr lang="en-US" sz="1700" kern="1200" dirty="0" smtClean="0"/>
          </a:br>
          <a:endParaRPr lang="en-US" sz="1700" kern="1200" dirty="0"/>
        </a:p>
      </dsp:txBody>
      <dsp:txXfrm>
        <a:off x="0" y="870586"/>
        <a:ext cx="10515600" cy="870055"/>
      </dsp:txXfrm>
    </dsp:sp>
    <dsp:sp modelId="{D0C51AFF-60DC-4A87-B925-8A0DA3B6D178}">
      <dsp:nvSpPr>
        <dsp:cNvPr id="0" name=""/>
        <dsp:cNvSpPr/>
      </dsp:nvSpPr>
      <dsp:spPr>
        <a:xfrm>
          <a:off x="0" y="174064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FB027-0B87-4065-832A-49B51E89D839}">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U.S. Industry Trends. </a:t>
          </a:r>
          <a:r>
            <a:rPr lang="en-US" sz="1800" kern="1200" dirty="0" smtClean="0"/>
            <a:t>Minnesota’s economy is concentrated in slower growth industries</a:t>
          </a:r>
          <a:r>
            <a:rPr lang="en-US" sz="1900" kern="1200" dirty="0" smtClean="0"/>
            <a:t>.</a:t>
          </a:r>
          <a:br>
            <a:rPr lang="en-US" sz="1900" kern="1200" dirty="0" smtClean="0"/>
          </a:br>
          <a:r>
            <a:rPr lang="en-US" sz="1900" kern="1200" dirty="0" smtClean="0"/>
            <a:t> </a:t>
          </a:r>
          <a:endParaRPr lang="en-US" sz="1900" kern="1200" dirty="0"/>
        </a:p>
      </dsp:txBody>
      <dsp:txXfrm>
        <a:off x="0" y="1740641"/>
        <a:ext cx="10515600" cy="870055"/>
      </dsp:txXfrm>
    </dsp:sp>
    <dsp:sp modelId="{CF471049-BC90-4093-AEEB-F281F7807DBA}">
      <dsp:nvSpPr>
        <dsp:cNvPr id="0" name=""/>
        <dsp:cNvSpPr/>
      </dsp:nvSpPr>
      <dsp:spPr>
        <a:xfrm>
          <a:off x="0" y="261069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61FBF-A35A-486D-BDA6-C0D53F8997D3}">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Trailing in Tech Growth. </a:t>
          </a:r>
          <a:r>
            <a:rPr lang="en-US" sz="1800" kern="1200" dirty="0" smtClean="0"/>
            <a:t>Minnesota lost ground in high tech sectors as growth shifted to software and IT </a:t>
          </a:r>
          <a:r>
            <a:rPr lang="en-US" sz="1900" kern="1200" dirty="0" smtClean="0"/>
            <a:t/>
          </a:r>
          <a:br>
            <a:rPr lang="en-US" sz="1900" kern="1200" dirty="0" smtClean="0"/>
          </a:br>
          <a:endParaRPr lang="en-US" sz="1900" kern="1200" dirty="0"/>
        </a:p>
      </dsp:txBody>
      <dsp:txXfrm>
        <a:off x="0" y="2610696"/>
        <a:ext cx="10515600" cy="870055"/>
      </dsp:txXfrm>
    </dsp:sp>
    <dsp:sp modelId="{623517A3-901E-49B7-BA2F-EF45C277F704}">
      <dsp:nvSpPr>
        <dsp:cNvPr id="0" name=""/>
        <dsp:cNvSpPr/>
      </dsp:nvSpPr>
      <dsp:spPr>
        <a:xfrm>
          <a:off x="0" y="348075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5CD98-D235-446C-8176-02F55806A3F5}">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i="1" kern="1200" dirty="0" smtClean="0"/>
            <a:t>Slow Productivity Growth. </a:t>
          </a:r>
          <a:r>
            <a:rPr lang="en-US" sz="1800" kern="1200" dirty="0" smtClean="0"/>
            <a:t>Minnesota has followed national trends of falling productivity levels. </a:t>
          </a:r>
          <a:endParaRPr lang="en-US" sz="1800" kern="1200" dirty="0"/>
        </a:p>
      </dsp:txBody>
      <dsp:txXfrm>
        <a:off x="0" y="3480751"/>
        <a:ext cx="10515600" cy="870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C4823-2ED7-4949-946E-AA6BB5262040}">
      <dsp:nvSpPr>
        <dsp:cNvPr id="0" name=""/>
        <dsp:cNvSpPr/>
      </dsp:nvSpPr>
      <dsp:spPr>
        <a:xfrm>
          <a:off x="0" y="240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D4636-2951-4E9C-AAB3-D3E5F4456BFA}">
      <dsp:nvSpPr>
        <dsp:cNvPr id="0" name=""/>
        <dsp:cNvSpPr/>
      </dsp:nvSpPr>
      <dsp:spPr>
        <a:xfrm>
          <a:off x="0" y="2409"/>
          <a:ext cx="2103120" cy="1643263"/>
        </a:xfrm>
        <a:prstGeom prst="rect">
          <a:avLst/>
        </a:prstGeom>
        <a:solidFill>
          <a:srgbClr val="182752"/>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rtl="0">
            <a:lnSpc>
              <a:spcPct val="90000"/>
            </a:lnSpc>
            <a:spcBef>
              <a:spcPct val="0"/>
            </a:spcBef>
            <a:spcAft>
              <a:spcPct val="35000"/>
            </a:spcAft>
          </a:pPr>
          <a:r>
            <a:rPr lang="en-US" sz="1800" b="0" kern="1200" dirty="0" smtClean="0">
              <a:solidFill>
                <a:schemeClr val="bg1"/>
              </a:solidFill>
            </a:rPr>
            <a:t/>
          </a:r>
          <a:br>
            <a:rPr lang="en-US" sz="1800" b="0" kern="1200" dirty="0" smtClean="0">
              <a:solidFill>
                <a:schemeClr val="bg1"/>
              </a:solidFill>
            </a:rPr>
          </a:br>
          <a:r>
            <a:rPr lang="en-US" sz="2900" b="0" kern="1200" dirty="0" smtClean="0">
              <a:solidFill>
                <a:schemeClr val="bg1"/>
              </a:solidFill>
            </a:rPr>
            <a:t>Workforce    &amp; Productivity</a:t>
          </a:r>
          <a:endParaRPr lang="en-US" sz="2900" b="0" kern="1200" dirty="0">
            <a:solidFill>
              <a:schemeClr val="bg1"/>
            </a:solidFill>
          </a:endParaRPr>
        </a:p>
      </dsp:txBody>
      <dsp:txXfrm>
        <a:off x="0" y="2409"/>
        <a:ext cx="2103120" cy="1643263"/>
      </dsp:txXfrm>
    </dsp:sp>
    <dsp:sp modelId="{5079C914-FEA9-424F-957D-65A1848E3794}">
      <dsp:nvSpPr>
        <dsp:cNvPr id="0" name=""/>
        <dsp:cNvSpPr/>
      </dsp:nvSpPr>
      <dsp:spPr>
        <a:xfrm>
          <a:off x="2260854" y="40602"/>
          <a:ext cx="8254746" cy="76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solidFill>
                <a:schemeClr val="accent1">
                  <a:lumMod val="50000"/>
                </a:schemeClr>
              </a:solidFill>
            </a:rPr>
            <a:t>1. Beat labor force projections through increased net migration and labor force participation among older and underrepresented populations.</a:t>
          </a:r>
          <a:endParaRPr lang="en-US" sz="1500" kern="1200" dirty="0">
            <a:solidFill>
              <a:schemeClr val="accent1">
                <a:lumMod val="50000"/>
              </a:schemeClr>
            </a:solidFill>
          </a:endParaRPr>
        </a:p>
      </dsp:txBody>
      <dsp:txXfrm>
        <a:off x="2260854" y="40602"/>
        <a:ext cx="8254746" cy="763860"/>
      </dsp:txXfrm>
    </dsp:sp>
    <dsp:sp modelId="{9DF5B6FA-232D-4D74-AD24-214733A8CB77}">
      <dsp:nvSpPr>
        <dsp:cNvPr id="0" name=""/>
        <dsp:cNvSpPr/>
      </dsp:nvSpPr>
      <dsp:spPr>
        <a:xfrm>
          <a:off x="2103120" y="804463"/>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4C60D0-2B78-40C2-9666-7A49123E3E0A}">
      <dsp:nvSpPr>
        <dsp:cNvPr id="0" name=""/>
        <dsp:cNvSpPr/>
      </dsp:nvSpPr>
      <dsp:spPr>
        <a:xfrm>
          <a:off x="2260854" y="842656"/>
          <a:ext cx="8254746" cy="76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solidFill>
                <a:schemeClr val="accent1">
                  <a:lumMod val="50000"/>
                </a:schemeClr>
              </a:solidFill>
            </a:rPr>
            <a:t>2. Give Minnesotans the skills and tools they need to succeed in the workforce and spur productivity</a:t>
          </a:r>
          <a:br>
            <a:rPr lang="en-US" sz="1500" kern="1200" dirty="0" smtClean="0">
              <a:solidFill>
                <a:schemeClr val="accent1">
                  <a:lumMod val="50000"/>
                </a:schemeClr>
              </a:solidFill>
            </a:rPr>
          </a:br>
          <a:endParaRPr lang="en-US" sz="1500" kern="1200" dirty="0">
            <a:solidFill>
              <a:schemeClr val="accent1">
                <a:lumMod val="50000"/>
              </a:schemeClr>
            </a:solidFill>
          </a:endParaRPr>
        </a:p>
      </dsp:txBody>
      <dsp:txXfrm>
        <a:off x="2260854" y="842656"/>
        <a:ext cx="8254746" cy="763860"/>
      </dsp:txXfrm>
    </dsp:sp>
    <dsp:sp modelId="{24F8DE06-E074-4A84-AF33-820FBDDEB675}">
      <dsp:nvSpPr>
        <dsp:cNvPr id="0" name=""/>
        <dsp:cNvSpPr/>
      </dsp:nvSpPr>
      <dsp:spPr>
        <a:xfrm>
          <a:off x="2103120" y="1606516"/>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D5A7F-2FB3-40C0-AF34-377DE701D700}">
      <dsp:nvSpPr>
        <dsp:cNvPr id="0" name=""/>
        <dsp:cNvSpPr/>
      </dsp:nvSpPr>
      <dsp:spPr>
        <a:xfrm>
          <a:off x="0" y="164567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3C031-18F4-4CD9-9D75-6DFE02300448}">
      <dsp:nvSpPr>
        <dsp:cNvPr id="0" name=""/>
        <dsp:cNvSpPr/>
      </dsp:nvSpPr>
      <dsp:spPr>
        <a:xfrm>
          <a:off x="0" y="1645672"/>
          <a:ext cx="2103120" cy="1643263"/>
        </a:xfrm>
        <a:prstGeom prst="rect">
          <a:avLst/>
        </a:prstGeom>
        <a:solidFill>
          <a:schemeClr val="accent2">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rtl="0">
            <a:lnSpc>
              <a:spcPct val="90000"/>
            </a:lnSpc>
            <a:spcBef>
              <a:spcPct val="0"/>
            </a:spcBef>
            <a:spcAft>
              <a:spcPct val="35000"/>
            </a:spcAft>
          </a:pPr>
          <a:r>
            <a:rPr lang="en-US" sz="1800" b="0" kern="1200" dirty="0" smtClean="0">
              <a:solidFill>
                <a:schemeClr val="bg1"/>
              </a:solidFill>
            </a:rPr>
            <a:t/>
          </a:r>
          <a:br>
            <a:rPr lang="en-US" sz="1800" b="0" kern="1200" dirty="0" smtClean="0">
              <a:solidFill>
                <a:schemeClr val="bg1"/>
              </a:solidFill>
            </a:rPr>
          </a:br>
          <a:r>
            <a:rPr lang="en-US" sz="2900" b="0" kern="1200" dirty="0" smtClean="0">
              <a:solidFill>
                <a:schemeClr val="bg1"/>
              </a:solidFill>
            </a:rPr>
            <a:t>Innovation </a:t>
          </a:r>
          <a:br>
            <a:rPr lang="en-US" sz="2900" b="0" kern="1200" dirty="0" smtClean="0">
              <a:solidFill>
                <a:schemeClr val="bg1"/>
              </a:solidFill>
            </a:rPr>
          </a:br>
          <a:r>
            <a:rPr lang="en-US" sz="2900" b="0" kern="1200" dirty="0" smtClean="0">
              <a:solidFill>
                <a:schemeClr val="bg1"/>
              </a:solidFill>
            </a:rPr>
            <a:t>&amp; </a:t>
          </a:r>
          <a:br>
            <a:rPr lang="en-US" sz="2900" b="0" kern="1200" dirty="0" smtClean="0">
              <a:solidFill>
                <a:schemeClr val="bg1"/>
              </a:solidFill>
            </a:rPr>
          </a:br>
          <a:r>
            <a:rPr lang="en-US" sz="2900" b="0" kern="1200" dirty="0" smtClean="0">
              <a:solidFill>
                <a:schemeClr val="bg1"/>
              </a:solidFill>
            </a:rPr>
            <a:t>Key Sectors</a:t>
          </a:r>
          <a:endParaRPr lang="en-US" sz="2900" b="0" kern="1200" dirty="0">
            <a:solidFill>
              <a:schemeClr val="bg1"/>
            </a:solidFill>
          </a:endParaRPr>
        </a:p>
      </dsp:txBody>
      <dsp:txXfrm>
        <a:off x="0" y="1645672"/>
        <a:ext cx="2103120" cy="1643263"/>
      </dsp:txXfrm>
    </dsp:sp>
    <dsp:sp modelId="{49B7ED76-8F84-4EAC-AD11-37B6EF33A76E}">
      <dsp:nvSpPr>
        <dsp:cNvPr id="0" name=""/>
        <dsp:cNvSpPr/>
      </dsp:nvSpPr>
      <dsp:spPr>
        <a:xfrm>
          <a:off x="2260854" y="1683865"/>
          <a:ext cx="8254746" cy="76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solidFill>
                <a:schemeClr val="accent2">
                  <a:lumMod val="75000"/>
                </a:schemeClr>
              </a:solidFill>
            </a:rPr>
            <a:t>3. Accelerate growth and innovation in Minnesota’s key sectors and emerging opportunities</a:t>
          </a:r>
          <a:endParaRPr lang="en-US" sz="1500" kern="1200" dirty="0">
            <a:solidFill>
              <a:schemeClr val="accent2">
                <a:lumMod val="75000"/>
              </a:schemeClr>
            </a:solidFill>
          </a:endParaRPr>
        </a:p>
      </dsp:txBody>
      <dsp:txXfrm>
        <a:off x="2260854" y="1683865"/>
        <a:ext cx="8254746" cy="763860"/>
      </dsp:txXfrm>
    </dsp:sp>
    <dsp:sp modelId="{8248F359-9540-4950-B4C3-BF225340F690}">
      <dsp:nvSpPr>
        <dsp:cNvPr id="0" name=""/>
        <dsp:cNvSpPr/>
      </dsp:nvSpPr>
      <dsp:spPr>
        <a:xfrm>
          <a:off x="2103120" y="2447726"/>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A8C84A-3879-4C15-8652-727E85C9ACF3}">
      <dsp:nvSpPr>
        <dsp:cNvPr id="0" name=""/>
        <dsp:cNvSpPr/>
      </dsp:nvSpPr>
      <dsp:spPr>
        <a:xfrm>
          <a:off x="2260854" y="2485919"/>
          <a:ext cx="8254746" cy="76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solidFill>
                <a:schemeClr val="accent2">
                  <a:lumMod val="75000"/>
                </a:schemeClr>
              </a:solidFill>
            </a:rPr>
            <a:t>4. Strengthen innovation assets in regional economies</a:t>
          </a:r>
          <a:endParaRPr lang="en-US" sz="1500" kern="1200" dirty="0">
            <a:solidFill>
              <a:schemeClr val="accent2">
                <a:lumMod val="75000"/>
              </a:schemeClr>
            </a:solidFill>
          </a:endParaRPr>
        </a:p>
      </dsp:txBody>
      <dsp:txXfrm>
        <a:off x="2260854" y="2485919"/>
        <a:ext cx="8254746" cy="763860"/>
      </dsp:txXfrm>
    </dsp:sp>
    <dsp:sp modelId="{3960266B-24B7-4635-BB8A-A31EEAE7161E}">
      <dsp:nvSpPr>
        <dsp:cNvPr id="0" name=""/>
        <dsp:cNvSpPr/>
      </dsp:nvSpPr>
      <dsp:spPr>
        <a:xfrm>
          <a:off x="2103120" y="3249779"/>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7C9171-5964-4FAF-9044-C0C96230CFA4}">
      <dsp:nvSpPr>
        <dsp:cNvPr id="0" name=""/>
        <dsp:cNvSpPr/>
      </dsp:nvSpPr>
      <dsp:spPr>
        <a:xfrm>
          <a:off x="0" y="3288935"/>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4A5C6-7E0A-455E-80F7-C83B4903FD48}">
      <dsp:nvSpPr>
        <dsp:cNvPr id="0" name=""/>
        <dsp:cNvSpPr/>
      </dsp:nvSpPr>
      <dsp:spPr>
        <a:xfrm>
          <a:off x="0" y="3288935"/>
          <a:ext cx="2103120" cy="1643263"/>
        </a:xfrm>
        <a:prstGeom prst="rect">
          <a:avLst/>
        </a:prstGeom>
        <a:solidFill>
          <a:schemeClr val="tx1">
            <a:lumMod val="50000"/>
            <a:lumOff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lvl="0" algn="ctr" defTabSz="1866900" rtl="0">
            <a:lnSpc>
              <a:spcPct val="90000"/>
            </a:lnSpc>
            <a:spcBef>
              <a:spcPct val="0"/>
            </a:spcBef>
            <a:spcAft>
              <a:spcPct val="35000"/>
            </a:spcAft>
          </a:pPr>
          <a:r>
            <a:rPr lang="en-US" sz="4200" b="0" kern="1200" dirty="0" smtClean="0">
              <a:solidFill>
                <a:schemeClr val="bg1"/>
              </a:solidFill>
            </a:rPr>
            <a:t/>
          </a:r>
          <a:br>
            <a:rPr lang="en-US" sz="4200" b="0" kern="1200" dirty="0" smtClean="0">
              <a:solidFill>
                <a:schemeClr val="bg1"/>
              </a:solidFill>
            </a:rPr>
          </a:br>
          <a:r>
            <a:rPr lang="en-US" sz="2900" b="0" kern="1200" dirty="0" smtClean="0">
              <a:solidFill>
                <a:schemeClr val="bg1"/>
              </a:solidFill>
            </a:rPr>
            <a:t>Markets</a:t>
          </a:r>
          <a:endParaRPr lang="en-US" sz="2900" b="0" kern="1200" dirty="0">
            <a:solidFill>
              <a:schemeClr val="bg1"/>
            </a:solidFill>
          </a:endParaRPr>
        </a:p>
      </dsp:txBody>
      <dsp:txXfrm>
        <a:off x="0" y="3288935"/>
        <a:ext cx="2103120" cy="1643263"/>
      </dsp:txXfrm>
    </dsp:sp>
    <dsp:sp modelId="{4402C47A-7B69-4A29-9C85-9229FFF5BBEC}">
      <dsp:nvSpPr>
        <dsp:cNvPr id="0" name=""/>
        <dsp:cNvSpPr/>
      </dsp:nvSpPr>
      <dsp:spPr>
        <a:xfrm>
          <a:off x="2260854" y="3327128"/>
          <a:ext cx="8254746" cy="76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solidFill>
                <a:schemeClr val="tx1">
                  <a:lumMod val="50000"/>
                  <a:lumOff val="50000"/>
                </a:schemeClr>
              </a:solidFill>
            </a:rPr>
            <a:t>5. Increase intra-state trade through strategic supply chain development.</a:t>
          </a:r>
          <a:endParaRPr lang="en-US" sz="1500" kern="1200" dirty="0">
            <a:solidFill>
              <a:schemeClr val="tx1">
                <a:lumMod val="50000"/>
                <a:lumOff val="50000"/>
              </a:schemeClr>
            </a:solidFill>
          </a:endParaRPr>
        </a:p>
      </dsp:txBody>
      <dsp:txXfrm>
        <a:off x="2260854" y="3327128"/>
        <a:ext cx="8254746" cy="763860"/>
      </dsp:txXfrm>
    </dsp:sp>
    <dsp:sp modelId="{B3070BE3-D5BA-49DA-9B4B-6AD4B7BAF61E}">
      <dsp:nvSpPr>
        <dsp:cNvPr id="0" name=""/>
        <dsp:cNvSpPr/>
      </dsp:nvSpPr>
      <dsp:spPr>
        <a:xfrm>
          <a:off x="2103120" y="4090989"/>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15E97-459B-417A-BE7C-649EAFB45340}">
      <dsp:nvSpPr>
        <dsp:cNvPr id="0" name=""/>
        <dsp:cNvSpPr/>
      </dsp:nvSpPr>
      <dsp:spPr>
        <a:xfrm>
          <a:off x="2260854" y="4129182"/>
          <a:ext cx="8254746" cy="763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rtl="0">
            <a:lnSpc>
              <a:spcPct val="90000"/>
            </a:lnSpc>
            <a:spcBef>
              <a:spcPct val="0"/>
            </a:spcBef>
            <a:spcAft>
              <a:spcPct val="35000"/>
            </a:spcAft>
          </a:pPr>
          <a:r>
            <a:rPr lang="en-US" sz="1500" kern="1200" dirty="0" smtClean="0">
              <a:solidFill>
                <a:schemeClr val="tx1">
                  <a:lumMod val="50000"/>
                  <a:lumOff val="50000"/>
                </a:schemeClr>
              </a:solidFill>
            </a:rPr>
            <a:t>6. Grow Minnesota exports to U.S. and international markets</a:t>
          </a:r>
          <a:endParaRPr lang="en-US" sz="1500" kern="1200" dirty="0">
            <a:solidFill>
              <a:schemeClr val="tx1">
                <a:lumMod val="50000"/>
                <a:lumOff val="50000"/>
              </a:schemeClr>
            </a:solidFill>
          </a:endParaRPr>
        </a:p>
      </dsp:txBody>
      <dsp:txXfrm>
        <a:off x="2260854" y="4129182"/>
        <a:ext cx="8254746" cy="763860"/>
      </dsp:txXfrm>
    </dsp:sp>
    <dsp:sp modelId="{ACA5D47B-9E5A-4E99-9682-5C5E1005A53D}">
      <dsp:nvSpPr>
        <dsp:cNvPr id="0" name=""/>
        <dsp:cNvSpPr/>
      </dsp:nvSpPr>
      <dsp:spPr>
        <a:xfrm>
          <a:off x="2103120" y="4893042"/>
          <a:ext cx="841248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366DB-2129-4E66-8931-16D3F60F43F6}">
      <dsp:nvSpPr>
        <dsp:cNvPr id="0" name=""/>
        <dsp:cNvSpPr/>
      </dsp:nvSpPr>
      <dsp:spPr>
        <a:xfrm>
          <a:off x="5819" y="375131"/>
          <a:ext cx="2976639"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rtl="0">
            <a:lnSpc>
              <a:spcPct val="90000"/>
            </a:lnSpc>
            <a:spcBef>
              <a:spcPct val="0"/>
            </a:spcBef>
            <a:spcAft>
              <a:spcPct val="35000"/>
            </a:spcAft>
          </a:pPr>
          <a:r>
            <a:rPr lang="en-US" sz="2000" b="1" kern="1200" smtClean="0">
              <a:solidFill>
                <a:srgbClr val="182752"/>
              </a:solidFill>
            </a:rPr>
            <a:t>Workforce and productivity</a:t>
          </a:r>
          <a:endParaRPr lang="en-US" sz="2000" kern="1200">
            <a:solidFill>
              <a:srgbClr val="182752"/>
            </a:solidFill>
          </a:endParaRPr>
        </a:p>
      </dsp:txBody>
      <dsp:txXfrm>
        <a:off x="5819" y="375131"/>
        <a:ext cx="2976639" cy="668250"/>
      </dsp:txXfrm>
    </dsp:sp>
    <dsp:sp modelId="{8EC3DA60-1FF1-407C-A15D-03FE03F24E2E}">
      <dsp:nvSpPr>
        <dsp:cNvPr id="0" name=""/>
        <dsp:cNvSpPr/>
      </dsp:nvSpPr>
      <dsp:spPr>
        <a:xfrm>
          <a:off x="2982458" y="20123"/>
          <a:ext cx="595327" cy="1378265"/>
        </a:xfrm>
        <a:prstGeom prst="leftBrace">
          <a:avLst>
            <a:gd name="adj1" fmla="val 35000"/>
            <a:gd name="adj2" fmla="val 50000"/>
          </a:avLst>
        </a:prstGeom>
        <a:noFill/>
        <a:ln w="12700" cap="flat" cmpd="sng" algn="ctr">
          <a:solidFill>
            <a:srgbClr val="182752"/>
          </a:solidFill>
          <a:prstDash val="solid"/>
          <a:miter lim="800000"/>
        </a:ln>
        <a:effectLst/>
      </dsp:spPr>
      <dsp:style>
        <a:lnRef idx="2">
          <a:scrgbClr r="0" g="0" b="0"/>
        </a:lnRef>
        <a:fillRef idx="0">
          <a:scrgbClr r="0" g="0" b="0"/>
        </a:fillRef>
        <a:effectRef idx="0">
          <a:scrgbClr r="0" g="0" b="0"/>
        </a:effectRef>
        <a:fontRef idx="minor"/>
      </dsp:style>
    </dsp:sp>
    <dsp:sp modelId="{46E8EA14-9AD6-4BC1-BE6B-840C64811CEB}">
      <dsp:nvSpPr>
        <dsp:cNvPr id="0" name=""/>
        <dsp:cNvSpPr/>
      </dsp:nvSpPr>
      <dsp:spPr>
        <a:xfrm>
          <a:off x="3815918" y="20123"/>
          <a:ext cx="8096459" cy="1378265"/>
        </a:xfrm>
        <a:prstGeom prst="rect">
          <a:avLst/>
        </a:prstGeom>
        <a:solidFill>
          <a:srgbClr val="1827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How can we return to domestic net migration gains rather than losses?</a:t>
          </a:r>
          <a:endParaRPr lang="en-US" sz="2000" kern="1200" dirty="0"/>
        </a:p>
        <a:p>
          <a:pPr marL="228600" lvl="1" indent="-228600" algn="l" defTabSz="889000" rtl="0">
            <a:lnSpc>
              <a:spcPct val="90000"/>
            </a:lnSpc>
            <a:spcBef>
              <a:spcPct val="0"/>
            </a:spcBef>
            <a:spcAft>
              <a:spcPct val="15000"/>
            </a:spcAft>
            <a:buChar char="••"/>
          </a:pPr>
          <a:r>
            <a:rPr lang="en-US" sz="2000" kern="1200" dirty="0" smtClean="0"/>
            <a:t>How can we entice people into the labor market and give them the skills to succeed? </a:t>
          </a:r>
          <a:endParaRPr lang="en-US" sz="2000" kern="1200" dirty="0"/>
        </a:p>
        <a:p>
          <a:pPr marL="228600" lvl="1" indent="-228600" algn="l" defTabSz="889000" rtl="0">
            <a:lnSpc>
              <a:spcPct val="90000"/>
            </a:lnSpc>
            <a:spcBef>
              <a:spcPct val="0"/>
            </a:spcBef>
            <a:spcAft>
              <a:spcPct val="15000"/>
            </a:spcAft>
            <a:buChar char="••"/>
          </a:pPr>
          <a:r>
            <a:rPr lang="en-US" sz="2000" kern="1200" dirty="0" smtClean="0"/>
            <a:t>How can we spur productivity in an era of low labor force growth?</a:t>
          </a:r>
          <a:endParaRPr lang="en-US" sz="2000" kern="1200" dirty="0"/>
        </a:p>
      </dsp:txBody>
      <dsp:txXfrm>
        <a:off x="3815918" y="20123"/>
        <a:ext cx="8096459" cy="1378265"/>
      </dsp:txXfrm>
    </dsp:sp>
    <dsp:sp modelId="{CF2572DE-D276-45F6-80A3-77E13C1058A7}">
      <dsp:nvSpPr>
        <dsp:cNvPr id="0" name=""/>
        <dsp:cNvSpPr/>
      </dsp:nvSpPr>
      <dsp:spPr>
        <a:xfrm>
          <a:off x="5819" y="1971576"/>
          <a:ext cx="2976639"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rtl="0">
            <a:lnSpc>
              <a:spcPct val="90000"/>
            </a:lnSpc>
            <a:spcBef>
              <a:spcPct val="0"/>
            </a:spcBef>
            <a:spcAft>
              <a:spcPct val="35000"/>
            </a:spcAft>
          </a:pPr>
          <a:r>
            <a:rPr lang="en-US" sz="2000" b="1" kern="1200" smtClean="0">
              <a:solidFill>
                <a:srgbClr val="182752"/>
              </a:solidFill>
            </a:rPr>
            <a:t>Innovation and Key Clusters</a:t>
          </a:r>
          <a:endParaRPr lang="en-US" sz="2000" kern="1200">
            <a:solidFill>
              <a:srgbClr val="182752"/>
            </a:solidFill>
          </a:endParaRPr>
        </a:p>
      </dsp:txBody>
      <dsp:txXfrm>
        <a:off x="5819" y="1971576"/>
        <a:ext cx="2976639" cy="668250"/>
      </dsp:txXfrm>
    </dsp:sp>
    <dsp:sp modelId="{044D30BD-5338-42C2-9FD6-FDDAAC0C14FE}">
      <dsp:nvSpPr>
        <dsp:cNvPr id="0" name=""/>
        <dsp:cNvSpPr/>
      </dsp:nvSpPr>
      <dsp:spPr>
        <a:xfrm>
          <a:off x="2982458" y="1470389"/>
          <a:ext cx="595327" cy="1670625"/>
        </a:xfrm>
        <a:prstGeom prst="leftBrace">
          <a:avLst>
            <a:gd name="adj1" fmla="val 35000"/>
            <a:gd name="adj2" fmla="val 50000"/>
          </a:avLst>
        </a:prstGeom>
        <a:noFill/>
        <a:ln w="12700" cap="flat" cmpd="sng" algn="ctr">
          <a:solidFill>
            <a:srgbClr val="182752"/>
          </a:solidFill>
          <a:prstDash val="solid"/>
          <a:miter lim="800000"/>
        </a:ln>
        <a:effectLst/>
      </dsp:spPr>
      <dsp:style>
        <a:lnRef idx="2">
          <a:scrgbClr r="0" g="0" b="0"/>
        </a:lnRef>
        <a:fillRef idx="0">
          <a:scrgbClr r="0" g="0" b="0"/>
        </a:fillRef>
        <a:effectRef idx="0">
          <a:scrgbClr r="0" g="0" b="0"/>
        </a:effectRef>
        <a:fontRef idx="minor"/>
      </dsp:style>
    </dsp:sp>
    <dsp:sp modelId="{EFB2FDBB-45BF-4009-905F-3E494735DD42}">
      <dsp:nvSpPr>
        <dsp:cNvPr id="0" name=""/>
        <dsp:cNvSpPr/>
      </dsp:nvSpPr>
      <dsp:spPr>
        <a:xfrm>
          <a:off x="3815918" y="1470389"/>
          <a:ext cx="8096459" cy="1670625"/>
        </a:xfrm>
        <a:prstGeom prst="rect">
          <a:avLst/>
        </a:prstGeom>
        <a:solidFill>
          <a:srgbClr val="1827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kern="1200" smtClean="0"/>
            <a:t>What’s next for Minnesota’s corporate sector? Medical sector? Food &amp; Ag sectors? </a:t>
          </a:r>
          <a:endParaRPr lang="en-US" sz="2000" kern="1200"/>
        </a:p>
        <a:p>
          <a:pPr marL="228600" lvl="1" indent="-228600" algn="l" defTabSz="889000" rtl="0">
            <a:lnSpc>
              <a:spcPct val="90000"/>
            </a:lnSpc>
            <a:spcBef>
              <a:spcPct val="0"/>
            </a:spcBef>
            <a:spcAft>
              <a:spcPct val="15000"/>
            </a:spcAft>
            <a:buChar char="••"/>
          </a:pPr>
          <a:r>
            <a:rPr lang="en-US" sz="2000" kern="1200" smtClean="0"/>
            <a:t>How do we build on our existing strengths while gaining ground in tech sector? </a:t>
          </a:r>
          <a:endParaRPr lang="en-US" sz="2000" kern="1200"/>
        </a:p>
        <a:p>
          <a:pPr marL="228600" lvl="1" indent="-228600" algn="l" defTabSz="889000" rtl="0">
            <a:lnSpc>
              <a:spcPct val="90000"/>
            </a:lnSpc>
            <a:spcBef>
              <a:spcPct val="0"/>
            </a:spcBef>
            <a:spcAft>
              <a:spcPct val="15000"/>
            </a:spcAft>
            <a:buChar char="••"/>
          </a:pPr>
          <a:r>
            <a:rPr lang="en-US" sz="2000" kern="1200" smtClean="0"/>
            <a:t>How can regions with smaller populations flourish through innovation? </a:t>
          </a:r>
          <a:endParaRPr lang="en-US" sz="2000" kern="1200"/>
        </a:p>
      </dsp:txBody>
      <dsp:txXfrm>
        <a:off x="3815918" y="1470389"/>
        <a:ext cx="8096459" cy="1670625"/>
      </dsp:txXfrm>
    </dsp:sp>
    <dsp:sp modelId="{CCF5BAA9-399C-49A9-8C21-73E5271B9D34}">
      <dsp:nvSpPr>
        <dsp:cNvPr id="0" name=""/>
        <dsp:cNvSpPr/>
      </dsp:nvSpPr>
      <dsp:spPr>
        <a:xfrm>
          <a:off x="5819" y="3856514"/>
          <a:ext cx="2976639" cy="39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rtl="0">
            <a:lnSpc>
              <a:spcPct val="90000"/>
            </a:lnSpc>
            <a:spcBef>
              <a:spcPct val="0"/>
            </a:spcBef>
            <a:spcAft>
              <a:spcPct val="35000"/>
            </a:spcAft>
          </a:pPr>
          <a:r>
            <a:rPr lang="en-US" sz="2000" b="1" kern="1200" dirty="0" smtClean="0">
              <a:solidFill>
                <a:srgbClr val="182752"/>
              </a:solidFill>
            </a:rPr>
            <a:t>Markets Near and Far</a:t>
          </a:r>
          <a:endParaRPr lang="en-US" sz="2000" kern="1200" dirty="0">
            <a:solidFill>
              <a:srgbClr val="182752"/>
            </a:solidFill>
          </a:endParaRPr>
        </a:p>
      </dsp:txBody>
      <dsp:txXfrm>
        <a:off x="5819" y="3856514"/>
        <a:ext cx="2976639" cy="396000"/>
      </dsp:txXfrm>
    </dsp:sp>
    <dsp:sp modelId="{B2EADBAC-2471-45A1-B9E7-87F883F9E0AC}">
      <dsp:nvSpPr>
        <dsp:cNvPr id="0" name=""/>
        <dsp:cNvSpPr/>
      </dsp:nvSpPr>
      <dsp:spPr>
        <a:xfrm>
          <a:off x="2982458" y="3213014"/>
          <a:ext cx="595327" cy="1683000"/>
        </a:xfrm>
        <a:prstGeom prst="leftBrace">
          <a:avLst>
            <a:gd name="adj1" fmla="val 35000"/>
            <a:gd name="adj2" fmla="val 50000"/>
          </a:avLst>
        </a:prstGeom>
        <a:noFill/>
        <a:ln w="12700" cap="flat" cmpd="sng" algn="ctr">
          <a:solidFill>
            <a:srgbClr val="182752"/>
          </a:solidFill>
          <a:prstDash val="solid"/>
          <a:miter lim="800000"/>
        </a:ln>
        <a:effectLst/>
      </dsp:spPr>
      <dsp:style>
        <a:lnRef idx="2">
          <a:scrgbClr r="0" g="0" b="0"/>
        </a:lnRef>
        <a:fillRef idx="0">
          <a:scrgbClr r="0" g="0" b="0"/>
        </a:fillRef>
        <a:effectRef idx="0">
          <a:scrgbClr r="0" g="0" b="0"/>
        </a:effectRef>
        <a:fontRef idx="minor"/>
      </dsp:style>
    </dsp:sp>
    <dsp:sp modelId="{4F8C4863-18C8-4F71-BBFE-59A70BFC9BAF}">
      <dsp:nvSpPr>
        <dsp:cNvPr id="0" name=""/>
        <dsp:cNvSpPr/>
      </dsp:nvSpPr>
      <dsp:spPr>
        <a:xfrm>
          <a:off x="3815918" y="3213014"/>
          <a:ext cx="8096459" cy="1683000"/>
        </a:xfrm>
        <a:prstGeom prst="rect">
          <a:avLst/>
        </a:prstGeom>
        <a:solidFill>
          <a:srgbClr val="1827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What opportunities might COVID-19 open up to strengthen local supply chains? </a:t>
          </a:r>
          <a:endParaRPr lang="en-US" sz="2000" kern="1200" dirty="0"/>
        </a:p>
        <a:p>
          <a:pPr marL="228600" lvl="1" indent="-228600" algn="l" defTabSz="889000" rtl="0">
            <a:lnSpc>
              <a:spcPct val="90000"/>
            </a:lnSpc>
            <a:spcBef>
              <a:spcPct val="0"/>
            </a:spcBef>
            <a:spcAft>
              <a:spcPct val="15000"/>
            </a:spcAft>
            <a:buChar char="••"/>
          </a:pPr>
          <a:r>
            <a:rPr lang="en-US" sz="2000" kern="1200" dirty="0" smtClean="0"/>
            <a:t>How can Minnesota exports remain competitive in an period of growing protectionism?</a:t>
          </a:r>
          <a:endParaRPr lang="en-US" sz="2000" kern="1200" dirty="0"/>
        </a:p>
        <a:p>
          <a:pPr marL="228600" lvl="1" indent="-228600" algn="l" defTabSz="889000" rtl="0">
            <a:lnSpc>
              <a:spcPct val="90000"/>
            </a:lnSpc>
            <a:spcBef>
              <a:spcPct val="0"/>
            </a:spcBef>
            <a:spcAft>
              <a:spcPct val="15000"/>
            </a:spcAft>
            <a:buChar char="••"/>
          </a:pPr>
          <a:r>
            <a:rPr lang="en-US" sz="2000" kern="1200" dirty="0" smtClean="0"/>
            <a:t>What market opportunities increase sales to other U.S. regions?</a:t>
          </a:r>
          <a:endParaRPr lang="en-US" sz="2000" kern="1200" dirty="0"/>
        </a:p>
      </dsp:txBody>
      <dsp:txXfrm>
        <a:off x="3815918" y="3213014"/>
        <a:ext cx="8096459" cy="1683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0.05555</cdr:x>
      <cdr:y>0.4963</cdr:y>
    </cdr:from>
    <cdr:to>
      <cdr:x>1</cdr:x>
      <cdr:y>0.5</cdr:y>
    </cdr:to>
    <cdr:cxnSp macro="">
      <cdr:nvCxnSpPr>
        <cdr:cNvPr id="3" name="Straight Connector 2"/>
        <cdr:cNvCxnSpPr/>
      </cdr:nvCxnSpPr>
      <cdr:spPr>
        <a:xfrm xmlns:a="http://schemas.openxmlformats.org/drawingml/2006/main">
          <a:off x="495062" y="2407530"/>
          <a:ext cx="8416463" cy="17954"/>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0.07368</cdr:y>
    </cdr:to>
    <cdr:sp macro="" textlink="">
      <cdr:nvSpPr>
        <cdr:cNvPr id="2" name="txtboxChartTitle">
          <a:extLst xmlns:a="http://schemas.openxmlformats.org/drawingml/2006/main">
            <a:ext uri="{FF2B5EF4-FFF2-40B4-BE49-F238E27FC236}">
              <a16:creationId xmlns:a16="http://schemas.microsoft.com/office/drawing/2014/main" id="{0BECD65B-0836-4042-95B1-58AFE925CE2D}"/>
            </a:ext>
          </a:extLst>
        </cdr:cNvPr>
        <cdr:cNvSpPr txBox="1"/>
      </cdr:nvSpPr>
      <cdr:spPr>
        <a:xfrm xmlns:a="http://schemas.openxmlformats.org/drawingml/2006/main">
          <a:off x="0" y="0"/>
          <a:ext cx="4320000" cy="215900"/>
        </a:xfrm>
        <a:prstGeom xmlns:a="http://schemas.openxmlformats.org/drawingml/2006/main" prst="rect">
          <a:avLst/>
        </a:prstGeom>
        <a:solidFill xmlns:a="http://schemas.openxmlformats.org/drawingml/2006/main">
          <a:srgbClr val="7F8080"/>
        </a:solidFill>
      </cdr:spPr>
      <cdr:txBody>
        <a:bodyPr xmlns:a="http://schemas.openxmlformats.org/drawingml/2006/main" vertOverflow="clip" vert="horz" lIns="76200" tIns="0" rIns="76200" bIns="0" rtlCol="0" anchor="ctr"/>
        <a:lstStyle xmlns:a="http://schemas.openxmlformats.org/drawingml/2006/main"/>
        <a:p xmlns:a="http://schemas.openxmlformats.org/drawingml/2006/main">
          <a:pPr algn="l" eaLnBrk="1"/>
          <a:r>
            <a:rPr lang="en-US" sz="1400" b="1" dirty="0">
              <a:solidFill>
                <a:srgbClr val="FFFFFF"/>
              </a:solidFill>
              <a:latin typeface="+mn-lt"/>
            </a:rPr>
            <a:t>Labor Force and Labor Force Participation Rate in Minnesota</a:t>
          </a:r>
        </a:p>
      </cdr:txBody>
    </cdr:sp>
  </cdr:relSizeAnchor>
  <cdr:relSizeAnchor xmlns:cdr="http://schemas.openxmlformats.org/drawingml/2006/chartDrawing">
    <cdr:from>
      <cdr:x>0</cdr:x>
      <cdr:y>0.93933</cdr:y>
    </cdr:from>
    <cdr:to>
      <cdr:x>0.6497</cdr:x>
      <cdr:y>1</cdr:y>
    </cdr:to>
    <cdr:sp macro="" textlink="">
      <cdr:nvSpPr>
        <cdr:cNvPr id="4" name="txtBoxSourceLine">
          <a:extLst xmlns:a="http://schemas.openxmlformats.org/drawingml/2006/main">
            <a:ext uri="{FF2B5EF4-FFF2-40B4-BE49-F238E27FC236}">
              <a16:creationId xmlns:a16="http://schemas.microsoft.com/office/drawing/2014/main" id="{B47D23AB-E1CB-4B0B-9AF4-A597380AA19C}"/>
            </a:ext>
          </a:extLst>
        </cdr:cNvPr>
        <cdr:cNvSpPr txBox="1"/>
      </cdr:nvSpPr>
      <cdr:spPr>
        <a:xfrm xmlns:a="http://schemas.openxmlformats.org/drawingml/2006/main">
          <a:off x="0" y="2908300"/>
          <a:ext cx="2806700" cy="177800"/>
        </a:xfrm>
        <a:prstGeom xmlns:a="http://schemas.openxmlformats.org/drawingml/2006/main" prst="rect">
          <a:avLst/>
        </a:prstGeom>
      </cdr:spPr>
      <cdr:txBody>
        <a:bodyPr xmlns:a="http://schemas.openxmlformats.org/drawingml/2006/main" vertOverflow="clip" vert="horz" lIns="76200" tIns="0" rIns="76200" bIns="76200" rtlCol="0" anchor="b"/>
        <a:lstStyle xmlns:a="http://schemas.openxmlformats.org/drawingml/2006/main"/>
        <a:p xmlns:a="http://schemas.openxmlformats.org/drawingml/2006/main">
          <a:pPr algn="l" eaLnBrk="1"/>
          <a:r>
            <a:rPr lang="en-US" sz="600" b="0">
              <a:solidFill>
                <a:srgbClr val="000000"/>
              </a:solidFill>
              <a:latin typeface="Arial" panose="020B0604020202020204" pitchFamily="34" charset="0"/>
            </a:rPr>
            <a:t>Source: IHS Markit</a:t>
          </a:r>
        </a:p>
      </cdr:txBody>
    </cdr:sp>
  </cdr:relSizeAnchor>
  <cdr:relSizeAnchor xmlns:cdr="http://schemas.openxmlformats.org/drawingml/2006/chartDrawing">
    <cdr:from>
      <cdr:x>0</cdr:x>
      <cdr:y>0.125</cdr:y>
    </cdr:from>
    <cdr:to>
      <cdr:x>0.0588</cdr:x>
      <cdr:y>0.65278</cdr:y>
    </cdr:to>
    <cdr:sp macro="" textlink="">
      <cdr:nvSpPr>
        <cdr:cNvPr id="5" name="txtBoxPrimaryYAxisLabel">
          <a:extLst xmlns:a="http://schemas.openxmlformats.org/drawingml/2006/main">
            <a:ext uri="{FF2B5EF4-FFF2-40B4-BE49-F238E27FC236}">
              <a16:creationId xmlns:a16="http://schemas.microsoft.com/office/drawing/2014/main" id="{42EA9499-FE97-4766-BCD9-3476AB27A8B9}"/>
            </a:ext>
          </a:extLst>
        </cdr:cNvPr>
        <cdr:cNvSpPr txBox="1"/>
      </cdr:nvSpPr>
      <cdr:spPr>
        <a:xfrm xmlns:a="http://schemas.openxmlformats.org/drawingml/2006/main" rot="16200000">
          <a:off x="-646300" y="1012600"/>
          <a:ext cx="1546600" cy="254000"/>
        </a:xfrm>
        <a:prstGeom xmlns:a="http://schemas.openxmlformats.org/drawingml/2006/main" prst="rect">
          <a:avLst/>
        </a:prstGeom>
      </cdr:spPr>
      <cdr:txBody>
        <a:bodyPr xmlns:a="http://schemas.openxmlformats.org/drawingml/2006/main" vertOverflow="clip" vert="horz" lIns="76200" tIns="76200" rIns="76200" bIns="76200" rtlCol="0" anchor="t"/>
        <a:lstStyle xmlns:a="http://schemas.openxmlformats.org/drawingml/2006/main"/>
        <a:p xmlns:a="http://schemas.openxmlformats.org/drawingml/2006/main">
          <a:pPr algn="ctr" eaLnBrk="1"/>
          <a:r>
            <a:rPr lang="en-US" sz="800" b="1">
              <a:solidFill>
                <a:srgbClr val="000000"/>
              </a:solidFill>
              <a:latin typeface="Arial" panose="020B0604020202020204" pitchFamily="34" charset="0"/>
            </a:rPr>
            <a:t>Number</a:t>
          </a:r>
          <a:r>
            <a:rPr lang="en-US" sz="800" b="1" baseline="0">
              <a:solidFill>
                <a:srgbClr val="000000"/>
              </a:solidFill>
              <a:latin typeface="Arial" panose="020B0604020202020204" pitchFamily="34" charset="0"/>
            </a:rPr>
            <a:t> (thous)</a:t>
          </a:r>
          <a:endParaRPr lang="en-US" sz="800" b="1">
            <a:solidFill>
              <a:srgbClr val="000000"/>
            </a:solidFill>
            <a:latin typeface="Arial" panose="020B0604020202020204" pitchFamily="34" charset="0"/>
          </a:endParaRPr>
        </a:p>
      </cdr:txBody>
    </cdr:sp>
  </cdr:relSizeAnchor>
  <cdr:relSizeAnchor xmlns:cdr="http://schemas.openxmlformats.org/drawingml/2006/chartDrawing">
    <cdr:from>
      <cdr:x>0.9412</cdr:x>
      <cdr:y>0.11701</cdr:y>
    </cdr:from>
    <cdr:to>
      <cdr:x>1</cdr:x>
      <cdr:y>0.60241</cdr:y>
    </cdr:to>
    <cdr:sp macro="" textlink="">
      <cdr:nvSpPr>
        <cdr:cNvPr id="6" name="txtBoxSecondaryYAxisLabel">
          <a:extLst xmlns:a="http://schemas.openxmlformats.org/drawingml/2006/main">
            <a:ext uri="{FF2B5EF4-FFF2-40B4-BE49-F238E27FC236}">
              <a16:creationId xmlns:a16="http://schemas.microsoft.com/office/drawing/2014/main" id="{4EC05523-8012-4951-9F80-51185CC6FA4A}"/>
            </a:ext>
          </a:extLst>
        </cdr:cNvPr>
        <cdr:cNvSpPr txBox="1"/>
      </cdr:nvSpPr>
      <cdr:spPr>
        <a:xfrm xmlns:a="http://schemas.openxmlformats.org/drawingml/2006/main" rot="16200000">
          <a:off x="3481800" y="927100"/>
          <a:ext cx="1422400" cy="254000"/>
        </a:xfrm>
        <a:prstGeom xmlns:a="http://schemas.openxmlformats.org/drawingml/2006/main" prst="rect">
          <a:avLst/>
        </a:prstGeom>
      </cdr:spPr>
      <cdr:txBody>
        <a:bodyPr xmlns:a="http://schemas.openxmlformats.org/drawingml/2006/main" vertOverflow="clip" vert="horz" lIns="76200" tIns="76200" rIns="76200" bIns="76200" rtlCol="0" anchor="b"/>
        <a:lstStyle xmlns:a="http://schemas.openxmlformats.org/drawingml/2006/main"/>
        <a:p xmlns:a="http://schemas.openxmlformats.org/drawingml/2006/main">
          <a:pPr algn="ctr" eaLnBrk="1"/>
          <a:r>
            <a:rPr lang="en-US" sz="800" b="1">
              <a:solidFill>
                <a:srgbClr val="000000"/>
              </a:solidFill>
              <a:latin typeface="Arial" panose="020B0604020202020204" pitchFamily="34" charset="0"/>
            </a:rPr>
            <a:t>Percent</a:t>
          </a:r>
        </a:p>
      </cdr:txBody>
    </cdr:sp>
  </cdr:relSizeAnchor>
</c:userShapes>
</file>

<file path=ppt/drawings/drawing3.xml><?xml version="1.0" encoding="utf-8"?>
<c:userShapes xmlns:c="http://schemas.openxmlformats.org/drawingml/2006/chart">
  <cdr:relSizeAnchor xmlns:cdr="http://schemas.openxmlformats.org/drawingml/2006/chartDrawing">
    <cdr:from>
      <cdr:x>0.5133</cdr:x>
      <cdr:y>0.29498</cdr:y>
    </cdr:from>
    <cdr:to>
      <cdr:x>0.78685</cdr:x>
      <cdr:y>0.38456</cdr:y>
    </cdr:to>
    <cdr:sp macro="" textlink="">
      <cdr:nvSpPr>
        <cdr:cNvPr id="2" name="TextBox 1">
          <a:extLst xmlns:a="http://schemas.openxmlformats.org/drawingml/2006/main">
            <a:ext uri="{FF2B5EF4-FFF2-40B4-BE49-F238E27FC236}">
              <a16:creationId xmlns:a16="http://schemas.microsoft.com/office/drawing/2014/main" id="{805E1BFA-C2C4-4FB4-A851-AFB395724383}"/>
            </a:ext>
          </a:extLst>
        </cdr:cNvPr>
        <cdr:cNvSpPr txBox="1"/>
      </cdr:nvSpPr>
      <cdr:spPr>
        <a:xfrm xmlns:a="http://schemas.openxmlformats.org/drawingml/2006/main">
          <a:off x="4797584" y="1695633"/>
          <a:ext cx="2556769" cy="5149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rgbClr val="182752"/>
              </a:solidFill>
            </a:rPr>
            <a:t>Population – Age 65 &amp; Older</a:t>
          </a:r>
        </a:p>
      </cdr:txBody>
    </cdr:sp>
  </cdr:relSizeAnchor>
  <cdr:relSizeAnchor xmlns:cdr="http://schemas.openxmlformats.org/drawingml/2006/chartDrawing">
    <cdr:from>
      <cdr:x>0.51441</cdr:x>
      <cdr:y>0.69215</cdr:y>
    </cdr:from>
    <cdr:to>
      <cdr:x>0.78796</cdr:x>
      <cdr:y>0.78172</cdr:y>
    </cdr:to>
    <cdr:sp macro="" textlink="">
      <cdr:nvSpPr>
        <cdr:cNvPr id="3" name="TextBox 2">
          <a:extLst xmlns:a="http://schemas.openxmlformats.org/drawingml/2006/main">
            <a:ext uri="{FF2B5EF4-FFF2-40B4-BE49-F238E27FC236}">
              <a16:creationId xmlns:a16="http://schemas.microsoft.com/office/drawing/2014/main" id="{9210652F-EF7D-45A4-B758-65DF853290E9}"/>
            </a:ext>
          </a:extLst>
        </cdr:cNvPr>
        <cdr:cNvSpPr txBox="1"/>
      </cdr:nvSpPr>
      <cdr:spPr>
        <a:xfrm xmlns:a="http://schemas.openxmlformats.org/drawingml/2006/main">
          <a:off x="4807942" y="3978673"/>
          <a:ext cx="2556769" cy="5149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rgbClr val="182752"/>
              </a:solidFill>
            </a:rPr>
            <a:t>Population – Age 55 thru 64</a:t>
          </a:r>
        </a:p>
      </cdr:txBody>
    </cdr:sp>
  </cdr:relSizeAnchor>
  <cdr:relSizeAnchor xmlns:cdr="http://schemas.openxmlformats.org/drawingml/2006/chartDrawing">
    <cdr:from>
      <cdr:x>0.48366</cdr:x>
      <cdr:y>0.32432</cdr:y>
    </cdr:from>
    <cdr:to>
      <cdr:x>0.51634</cdr:x>
      <cdr:y>0.32432</cdr:y>
    </cdr:to>
    <cdr:cxnSp macro="">
      <cdr:nvCxnSpPr>
        <cdr:cNvPr id="5" name="Straight Connector 4">
          <a:extLst xmlns:a="http://schemas.openxmlformats.org/drawingml/2006/main">
            <a:ext uri="{FF2B5EF4-FFF2-40B4-BE49-F238E27FC236}">
              <a16:creationId xmlns:a16="http://schemas.microsoft.com/office/drawing/2014/main" id="{DBC89229-EAB2-49D6-B61A-0AB5DD623C39}"/>
            </a:ext>
          </a:extLst>
        </cdr:cNvPr>
        <cdr:cNvCxnSpPr/>
      </cdr:nvCxnSpPr>
      <cdr:spPr>
        <a:xfrm xmlns:a="http://schemas.openxmlformats.org/drawingml/2006/main">
          <a:off x="4520555" y="1864310"/>
          <a:ext cx="305484" cy="0"/>
        </a:xfrm>
        <a:prstGeom xmlns:a="http://schemas.openxmlformats.org/drawingml/2006/main" prst="line">
          <a:avLst/>
        </a:prstGeom>
        <a:ln xmlns:a="http://schemas.openxmlformats.org/drawingml/2006/main" w="28575">
          <a:solidFill>
            <a:srgbClr val="17275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0.48287</cdr:x>
      <cdr:y>0.72304</cdr:y>
    </cdr:from>
    <cdr:to>
      <cdr:x>0.51555</cdr:x>
      <cdr:y>0.72304</cdr:y>
    </cdr:to>
    <cdr:cxnSp macro="">
      <cdr:nvCxnSpPr>
        <cdr:cNvPr id="7" name="Straight Connector 6">
          <a:extLst xmlns:a="http://schemas.openxmlformats.org/drawingml/2006/main">
            <a:ext uri="{FF2B5EF4-FFF2-40B4-BE49-F238E27FC236}">
              <a16:creationId xmlns:a16="http://schemas.microsoft.com/office/drawing/2014/main" id="{347E4084-B54C-482B-B3C7-CDDD90864BC1}"/>
            </a:ext>
          </a:extLst>
        </cdr:cNvPr>
        <cdr:cNvCxnSpPr/>
      </cdr:nvCxnSpPr>
      <cdr:spPr>
        <a:xfrm xmlns:a="http://schemas.openxmlformats.org/drawingml/2006/main">
          <a:off x="4513157" y="4156228"/>
          <a:ext cx="305484" cy="0"/>
        </a:xfrm>
        <a:prstGeom xmlns:a="http://schemas.openxmlformats.org/drawingml/2006/main" prst="line">
          <a:avLst/>
        </a:prstGeom>
        <a:ln xmlns:a="http://schemas.openxmlformats.org/drawingml/2006/main" w="28575">
          <a:solidFill>
            <a:srgbClr val="C00000"/>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0.72431</cdr:x>
      <cdr:y>0.14513</cdr:y>
    </cdr:from>
    <cdr:to>
      <cdr:x>0.72611</cdr:x>
      <cdr:y>0.87886</cdr:y>
    </cdr:to>
    <cdr:cxnSp macro="">
      <cdr:nvCxnSpPr>
        <cdr:cNvPr id="3" name="Straight Connector 2">
          <a:extLst xmlns:a="http://schemas.openxmlformats.org/drawingml/2006/main">
            <a:ext uri="{FF2B5EF4-FFF2-40B4-BE49-F238E27FC236}">
              <a16:creationId xmlns:a16="http://schemas.microsoft.com/office/drawing/2014/main" id="{63EC23A0-E48E-4CE0-9EEA-922B8640127C}"/>
            </a:ext>
          </a:extLst>
        </cdr:cNvPr>
        <cdr:cNvCxnSpPr/>
      </cdr:nvCxnSpPr>
      <cdr:spPr>
        <a:xfrm xmlns:a="http://schemas.openxmlformats.org/drawingml/2006/main" flipH="1" flipV="1">
          <a:off x="6353340" y="571448"/>
          <a:ext cx="15747" cy="2889027"/>
        </a:xfrm>
        <a:prstGeom xmlns:a="http://schemas.openxmlformats.org/drawingml/2006/main" prst="line">
          <a:avLst/>
        </a:prstGeom>
        <a:ln xmlns:a="http://schemas.openxmlformats.org/drawingml/2006/main" w="28575">
          <a:solidFill>
            <a:schemeClr val="tx1">
              <a:lumMod val="85000"/>
              <a:lumOff val="15000"/>
            </a:schemeClr>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0.4983</cdr:x>
      <cdr:y>0.59487</cdr:y>
    </cdr:from>
    <cdr:to>
      <cdr:x>0.80097</cdr:x>
      <cdr:y>0.75487</cdr:y>
    </cdr:to>
    <cdr:sp macro="" textlink="">
      <cdr:nvSpPr>
        <cdr:cNvPr id="2" name="TextBox 1"/>
        <cdr:cNvSpPr txBox="1"/>
      </cdr:nvSpPr>
      <cdr:spPr>
        <a:xfrm xmlns:a="http://schemas.openxmlformats.org/drawingml/2006/main">
          <a:off x="4548752" y="2765849"/>
          <a:ext cx="2762924" cy="743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Minnesota gained </a:t>
          </a:r>
          <a:r>
            <a:rPr lang="en-US" sz="1400" b="1" dirty="0" smtClean="0"/>
            <a:t>32,500</a:t>
          </a:r>
          <a:r>
            <a:rPr lang="en-US" sz="1400" dirty="0" smtClean="0"/>
            <a:t> jobs in July (seasonally adjusted basis)</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85FB731-3EA2-5946-A38C-A5B0953829C0}" type="datetimeFigureOut">
              <a:rPr lang="en-US" smtClean="0"/>
              <a:t>9/9/2020</a:t>
            </a:fld>
            <a:endParaRPr lang="en-US"/>
          </a:p>
        </p:txBody>
      </p:sp>
      <p:sp>
        <p:nvSpPr>
          <p:cNvPr id="4" name="Slide Image Placeholder 3"/>
          <p:cNvSpPr>
            <a:spLocks noGrp="1" noRot="1" noChangeAspect="1"/>
          </p:cNvSpPr>
          <p:nvPr>
            <p:ph type="sldImg" idx="2"/>
          </p:nvPr>
        </p:nvSpPr>
        <p:spPr>
          <a:xfrm>
            <a:off x="714693" y="981460"/>
            <a:ext cx="55403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714693" y="4260929"/>
            <a:ext cx="5560060" cy="3993686"/>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0E71F9E-F6A3-854D-9564-B08B43861323}" type="slidenum">
              <a:rPr lang="en-US" smtClean="0"/>
              <a:t>‹#›</a:t>
            </a:fld>
            <a:endParaRPr lang="en-US"/>
          </a:p>
        </p:txBody>
      </p:sp>
    </p:spTree>
    <p:extLst>
      <p:ext uri="{BB962C8B-B14F-4D97-AF65-F5344CB8AC3E}">
        <p14:creationId xmlns:p14="http://schemas.microsoft.com/office/powerpoint/2010/main" val="1872494088"/>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Title Slide</a:t>
            </a:r>
          </a:p>
        </p:txBody>
      </p:sp>
      <p:sp>
        <p:nvSpPr>
          <p:cNvPr id="4" name="Slide Number Placeholder 3"/>
          <p:cNvSpPr>
            <a:spLocks noGrp="1"/>
          </p:cNvSpPr>
          <p:nvPr>
            <p:ph type="sldNum" sz="quarter" idx="5"/>
          </p:nvPr>
        </p:nvSpPr>
        <p:spPr/>
        <p:txBody>
          <a:bodyPr/>
          <a:lstStyle/>
          <a:p>
            <a:fld id="{50E71F9E-F6A3-854D-9564-B08B43861323}" type="slidenum">
              <a:rPr lang="en-US" smtClean="0"/>
              <a:t>1</a:t>
            </a:fld>
            <a:endParaRPr lang="en-US"/>
          </a:p>
        </p:txBody>
      </p:sp>
    </p:spTree>
    <p:extLst>
      <p:ext uri="{BB962C8B-B14F-4D97-AF65-F5344CB8AC3E}">
        <p14:creationId xmlns:p14="http://schemas.microsoft.com/office/powerpoint/2010/main" val="3220145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In fact, Minnesota only slightly trails its most innovative peers nationally.</a:t>
            </a:r>
          </a:p>
          <a:p>
            <a:endParaRPr lang="en-US" dirty="0"/>
          </a:p>
          <a:p>
            <a:r>
              <a:rPr lang="en-US" dirty="0"/>
              <a:t>Again, Minnesota is represented as the black line.</a:t>
            </a:r>
          </a:p>
        </p:txBody>
      </p:sp>
      <p:sp>
        <p:nvSpPr>
          <p:cNvPr id="4" name="Slide Number Placeholder 3"/>
          <p:cNvSpPr>
            <a:spLocks noGrp="1"/>
          </p:cNvSpPr>
          <p:nvPr>
            <p:ph type="sldNum" sz="quarter" idx="5"/>
          </p:nvPr>
        </p:nvSpPr>
        <p:spPr/>
        <p:txBody>
          <a:bodyPr/>
          <a:lstStyle/>
          <a:p>
            <a:fld id="{50E71F9E-F6A3-854D-9564-B08B43861323}" type="slidenum">
              <a:rPr lang="en-US" smtClean="0"/>
              <a:t>15</a:t>
            </a:fld>
            <a:endParaRPr lang="en-US"/>
          </a:p>
        </p:txBody>
      </p:sp>
    </p:spTree>
    <p:extLst>
      <p:ext uri="{BB962C8B-B14F-4D97-AF65-F5344CB8AC3E}">
        <p14:creationId xmlns:p14="http://schemas.microsoft.com/office/powerpoint/2010/main" val="2944539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71F9E-F6A3-854D-9564-B08B43861323}" type="slidenum">
              <a:rPr lang="en-US" smtClean="0"/>
              <a:t>16</a:t>
            </a:fld>
            <a:endParaRPr lang="en-US"/>
          </a:p>
        </p:txBody>
      </p:sp>
    </p:spTree>
    <p:extLst>
      <p:ext uri="{BB962C8B-B14F-4D97-AF65-F5344CB8AC3E}">
        <p14:creationId xmlns:p14="http://schemas.microsoft.com/office/powerpoint/2010/main" val="220964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a:xfrm>
            <a:off x="656942" y="4260929"/>
            <a:ext cx="5782359" cy="3993686"/>
          </a:xfrm>
        </p:spPr>
        <p:txBody>
          <a:bodyPr/>
          <a:lstStyle/>
          <a:p>
            <a:r>
              <a:rPr lang="en-US" dirty="0"/>
              <a:t>Overall, Minnesota’s economic growth story is more complicated.</a:t>
            </a:r>
          </a:p>
          <a:p>
            <a:endParaRPr lang="en-US" sz="1050" dirty="0"/>
          </a:p>
          <a:p>
            <a:r>
              <a:rPr lang="en-US" dirty="0"/>
              <a:t>For almost three decades, roughly from 1977 to 2004… Minnesota outperformed the U.S., transforming from a primarily ag, natural resources and manufacturing state, like its Midwestern neighbors, to become a larger, more innovation-driven economy with higher concentrations of jobs in healthcare, medical technology, corporate headquarters, high-tech manufacturing, insurance and financial services.  This transformation occurred primarily in Minnesota’s urban regions, particularly the Twin Cities, with smaller towns and rural areas not always experiencing that same kind of growth.</a:t>
            </a:r>
          </a:p>
          <a:p>
            <a:endParaRPr lang="en-US" sz="1050" dirty="0"/>
          </a:p>
          <a:p>
            <a:r>
              <a:rPr lang="en-US" dirty="0"/>
              <a:t>Comparing Minnesota’s Real GDP to the U.S. – indexed in this chart to 100 in 1977 – you’ll see Minnesota’s economy grew faster than the U.S. for nearly three decades… in a clear, extended, economic “winning streak.”</a:t>
            </a:r>
          </a:p>
        </p:txBody>
      </p:sp>
      <p:sp>
        <p:nvSpPr>
          <p:cNvPr id="4" name="Slide Number Placeholder 3"/>
          <p:cNvSpPr>
            <a:spLocks noGrp="1"/>
          </p:cNvSpPr>
          <p:nvPr>
            <p:ph type="sldNum" sz="quarter" idx="5"/>
          </p:nvPr>
        </p:nvSpPr>
        <p:spPr/>
        <p:txBody>
          <a:bodyPr/>
          <a:lstStyle/>
          <a:p>
            <a:fld id="{50E71F9E-F6A3-854D-9564-B08B43861323}" type="slidenum">
              <a:rPr lang="en-US" smtClean="0"/>
              <a:t>19</a:t>
            </a:fld>
            <a:endParaRPr lang="en-US"/>
          </a:p>
        </p:txBody>
      </p:sp>
    </p:spTree>
    <p:extLst>
      <p:ext uri="{BB962C8B-B14F-4D97-AF65-F5344CB8AC3E}">
        <p14:creationId xmlns:p14="http://schemas.microsoft.com/office/powerpoint/2010/main" val="177550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a:xfrm>
            <a:off x="714693" y="4260929"/>
            <a:ext cx="5560060" cy="3993686"/>
          </a:xfrm>
        </p:spPr>
        <p:txBody>
          <a:bodyPr/>
          <a:lstStyle/>
          <a:p>
            <a:r>
              <a:rPr lang="en-US" dirty="0"/>
              <a:t>It’s a bit of a different story since 2005, however.</a:t>
            </a:r>
          </a:p>
          <a:p>
            <a:endParaRPr lang="en-US" dirty="0"/>
          </a:p>
          <a:p>
            <a:r>
              <a:rPr lang="en-US" dirty="0"/>
              <a:t>This chart indexes Minnesota’s economy and the U.S. again to 100 – this time in 1997.</a:t>
            </a:r>
          </a:p>
          <a:p>
            <a:endParaRPr lang="en-US" dirty="0"/>
          </a:p>
          <a:p>
            <a:r>
              <a:rPr lang="en-US" dirty="0"/>
              <a:t>You’ll see that Minnesota’s economy – in terms of Real GDP – has been growing more slowly than the U.S. basically since 2005.</a:t>
            </a:r>
          </a:p>
          <a:p>
            <a:endParaRPr lang="en-US" dirty="0"/>
          </a:p>
          <a:p>
            <a:r>
              <a:rPr lang="en-US" dirty="0"/>
              <a:t>That’s a surprising fourteen years.</a:t>
            </a:r>
          </a:p>
        </p:txBody>
      </p:sp>
      <p:sp>
        <p:nvSpPr>
          <p:cNvPr id="4" name="Slide Number Placeholder 3"/>
          <p:cNvSpPr>
            <a:spLocks noGrp="1"/>
          </p:cNvSpPr>
          <p:nvPr>
            <p:ph type="sldNum" sz="quarter" idx="5"/>
          </p:nvPr>
        </p:nvSpPr>
        <p:spPr/>
        <p:txBody>
          <a:bodyPr/>
          <a:lstStyle/>
          <a:p>
            <a:fld id="{50E71F9E-F6A3-854D-9564-B08B43861323}" type="slidenum">
              <a:rPr lang="en-US" smtClean="0"/>
              <a:t>20</a:t>
            </a:fld>
            <a:endParaRPr lang="en-US"/>
          </a:p>
        </p:txBody>
      </p:sp>
    </p:spTree>
    <p:extLst>
      <p:ext uri="{BB962C8B-B14F-4D97-AF65-F5344CB8AC3E}">
        <p14:creationId xmlns:p14="http://schemas.microsoft.com/office/powerpoint/2010/main" val="2901181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a:xfrm>
            <a:off x="714693" y="4260928"/>
            <a:ext cx="5560060" cy="4209303"/>
          </a:xfrm>
        </p:spPr>
        <p:txBody>
          <a:bodyPr/>
          <a:lstStyle/>
          <a:p>
            <a:r>
              <a:rPr lang="en-US" dirty="0"/>
              <a:t>Job growth is particularly important to an economy – and, again, job growth in Minnesota has been strong.  </a:t>
            </a:r>
          </a:p>
          <a:p>
            <a:endParaRPr lang="en-US" sz="1050" dirty="0"/>
          </a:p>
          <a:p>
            <a:r>
              <a:rPr lang="en-US" dirty="0"/>
              <a:t>In fact, for almost three decades, Minnesota’s job growth outpaced the U.S.</a:t>
            </a:r>
          </a:p>
          <a:p>
            <a:endParaRPr lang="en-US" sz="1050" dirty="0"/>
          </a:p>
          <a:p>
            <a:r>
              <a:rPr lang="en-US" dirty="0"/>
              <a:t>This chart looks at annual job growth like a “box score.”  Did Minnesota win – growing jobs faster than the U.S.?  Or did we lose… growing jobs more slowly than the U.S. average?</a:t>
            </a:r>
          </a:p>
          <a:p>
            <a:endParaRPr lang="en-US" sz="1050" dirty="0"/>
          </a:p>
          <a:p>
            <a:r>
              <a:rPr lang="en-US" dirty="0"/>
              <a:t>In the 70s, 80s, and 90s… you’ll see Minnesota was on an extended “job growth win streak.”  </a:t>
            </a:r>
          </a:p>
          <a:p>
            <a:endParaRPr lang="en-US" sz="1050" dirty="0"/>
          </a:p>
          <a:p>
            <a:r>
              <a:rPr lang="en-US" dirty="0"/>
              <a:t>In 22 of those 30 years, jobs in Minnesota grew at a faster rate than the U.S.  </a:t>
            </a:r>
          </a:p>
          <a:p>
            <a:endParaRPr lang="en-US" sz="1050" dirty="0"/>
          </a:p>
          <a:p>
            <a:r>
              <a:rPr lang="en-US" dirty="0"/>
              <a:t>Six years we grew more slowly – and two years we tied.  </a:t>
            </a:r>
          </a:p>
          <a:p>
            <a:endParaRPr lang="en-US" sz="1050" dirty="0"/>
          </a:p>
          <a:p>
            <a:r>
              <a:rPr lang="en-US" dirty="0"/>
              <a:t>That’s a very enviable 22-6-2 record.</a:t>
            </a:r>
          </a:p>
        </p:txBody>
      </p:sp>
      <p:sp>
        <p:nvSpPr>
          <p:cNvPr id="4" name="Slide Number Placeholder 3"/>
          <p:cNvSpPr>
            <a:spLocks noGrp="1"/>
          </p:cNvSpPr>
          <p:nvPr>
            <p:ph type="sldNum" sz="quarter" idx="5"/>
          </p:nvPr>
        </p:nvSpPr>
        <p:spPr/>
        <p:txBody>
          <a:bodyPr/>
          <a:lstStyle/>
          <a:p>
            <a:fld id="{50E71F9E-F6A3-854D-9564-B08B43861323}" type="slidenum">
              <a:rPr lang="en-US" smtClean="0"/>
              <a:t>21</a:t>
            </a:fld>
            <a:endParaRPr lang="en-US"/>
          </a:p>
        </p:txBody>
      </p:sp>
    </p:spTree>
    <p:extLst>
      <p:ext uri="{BB962C8B-B14F-4D97-AF65-F5344CB8AC3E}">
        <p14:creationId xmlns:p14="http://schemas.microsoft.com/office/powerpoint/2010/main" val="408172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Since 2000, however, Minnesota has not done as well.  </a:t>
            </a:r>
          </a:p>
          <a:p>
            <a:endParaRPr lang="en-US" sz="1200" dirty="0"/>
          </a:p>
          <a:p>
            <a:r>
              <a:rPr lang="en-US" dirty="0"/>
              <a:t>Minnesota did seem to recover more quickly from the 2001 recession, and the 2008 great recession, from a job growth perspective.  </a:t>
            </a:r>
          </a:p>
          <a:p>
            <a:endParaRPr lang="en-US" sz="1200" dirty="0"/>
          </a:p>
          <a:p>
            <a:r>
              <a:rPr lang="en-US" dirty="0"/>
              <a:t>One reason could be the structure diversity of Minnesota’s economy – the number of important legs on Minnesota’s economic stool, if you will.  That no one sector in Minnesota’s economy was hurt dramatically by either recession… was clearly helpful.  Unlike the auto industry in Michigan, or real estate in Arizona, for example. </a:t>
            </a:r>
          </a:p>
          <a:p>
            <a:endParaRPr lang="en-US" sz="1100" dirty="0"/>
          </a:p>
          <a:p>
            <a:r>
              <a:rPr lang="en-US" dirty="0"/>
              <a:t>Beyond the two post-recession periods, however, our overall job growth won-lost record in the 21</a:t>
            </a:r>
            <a:r>
              <a:rPr lang="en-US" baseline="30000" dirty="0"/>
              <a:t>st</a:t>
            </a:r>
            <a:r>
              <a:rPr lang="en-US" dirty="0"/>
              <a:t> century is pretty dismal… </a:t>
            </a:r>
            <a:br>
              <a:rPr lang="en-US" dirty="0"/>
            </a:br>
            <a:r>
              <a:rPr lang="en-US" dirty="0"/>
              <a:t>at 5-13-1.</a:t>
            </a:r>
          </a:p>
        </p:txBody>
      </p:sp>
      <p:sp>
        <p:nvSpPr>
          <p:cNvPr id="4" name="Slide Number Placeholder 3"/>
          <p:cNvSpPr>
            <a:spLocks noGrp="1"/>
          </p:cNvSpPr>
          <p:nvPr>
            <p:ph type="sldNum" sz="quarter" idx="5"/>
          </p:nvPr>
        </p:nvSpPr>
        <p:spPr/>
        <p:txBody>
          <a:bodyPr/>
          <a:lstStyle/>
          <a:p>
            <a:fld id="{50E71F9E-F6A3-854D-9564-B08B43861323}" type="slidenum">
              <a:rPr lang="en-US" smtClean="0"/>
              <a:t>22</a:t>
            </a:fld>
            <a:endParaRPr lang="en-US"/>
          </a:p>
        </p:txBody>
      </p:sp>
    </p:spTree>
    <p:extLst>
      <p:ext uri="{BB962C8B-B14F-4D97-AF65-F5344CB8AC3E}">
        <p14:creationId xmlns:p14="http://schemas.microsoft.com/office/powerpoint/2010/main" val="205020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Labor force growth – like population growth – is also projected to </a:t>
            </a:r>
            <a:r>
              <a:rPr lang="en-US" i="1" dirty="0"/>
              <a:t>slow</a:t>
            </a:r>
            <a:r>
              <a:rPr lang="en-US" dirty="0"/>
              <a:t>.  Here in the red line.</a:t>
            </a:r>
          </a:p>
          <a:p>
            <a:endParaRPr lang="en-US" sz="1050" dirty="0"/>
          </a:p>
          <a:p>
            <a:r>
              <a:rPr lang="en-US" dirty="0"/>
              <a:t>This is an issue. </a:t>
            </a:r>
          </a:p>
          <a:p>
            <a:endParaRPr lang="en-US" sz="1050" dirty="0"/>
          </a:p>
          <a:p>
            <a:r>
              <a:rPr lang="en-US" dirty="0"/>
              <a:t>Population growth – the addition of more consumers – is important to  economic growth, as we’ve demonstrated.  </a:t>
            </a:r>
          </a:p>
          <a:p>
            <a:endParaRPr lang="en-US" sz="1000" dirty="0"/>
          </a:p>
          <a:p>
            <a:r>
              <a:rPr lang="en-US" dirty="0"/>
              <a:t>But growing the number of people available and willing to be employed producing goods and services is perhaps even more important to the vibrancy of our future economy.  </a:t>
            </a:r>
          </a:p>
          <a:p>
            <a:endParaRPr lang="en-US" dirty="0"/>
          </a:p>
          <a:p>
            <a:endParaRPr lang="en-US" sz="1050" dirty="0"/>
          </a:p>
          <a:p>
            <a:endParaRPr lang="en-US" sz="1400" dirty="0"/>
          </a:p>
          <a:p>
            <a:endParaRPr lang="en-US" dirty="0"/>
          </a:p>
        </p:txBody>
      </p:sp>
      <p:sp>
        <p:nvSpPr>
          <p:cNvPr id="4" name="Slide Number Placeholder 3"/>
          <p:cNvSpPr>
            <a:spLocks noGrp="1"/>
          </p:cNvSpPr>
          <p:nvPr>
            <p:ph type="sldNum" sz="quarter" idx="5"/>
          </p:nvPr>
        </p:nvSpPr>
        <p:spPr/>
        <p:txBody>
          <a:bodyPr/>
          <a:lstStyle/>
          <a:p>
            <a:fld id="{50E71F9E-F6A3-854D-9564-B08B43861323}" type="slidenum">
              <a:rPr lang="en-US" smtClean="0"/>
              <a:t>24</a:t>
            </a:fld>
            <a:endParaRPr lang="en-US"/>
          </a:p>
        </p:txBody>
      </p:sp>
    </p:spTree>
    <p:extLst>
      <p:ext uri="{BB962C8B-B14F-4D97-AF65-F5344CB8AC3E}">
        <p14:creationId xmlns:p14="http://schemas.microsoft.com/office/powerpoint/2010/main" val="203243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Minnesota is also a bit older than some states, and our aging population is a factor working against us.  </a:t>
            </a:r>
          </a:p>
          <a:p>
            <a:endParaRPr lang="en-US" dirty="0"/>
          </a:p>
          <a:p>
            <a:r>
              <a:rPr lang="en-US" dirty="0"/>
              <a:t>From a labor force perspective – and a public services perspective – it is going to be important to try to keep more of these people in the workforce as they age, obviously.  </a:t>
            </a:r>
          </a:p>
          <a:p>
            <a:endParaRPr lang="en-US" dirty="0"/>
          </a:p>
          <a:p>
            <a:r>
              <a:rPr lang="en-US" dirty="0"/>
              <a:t>That’s not an issue unique to Minnesota. But how effective we are at enticing older workers to remain or return to the workforce – and how encouraging we are to them once there – </a:t>
            </a:r>
            <a:r>
              <a:rPr lang="en-US" dirty="0" err="1"/>
              <a:t>ccould</a:t>
            </a:r>
            <a:r>
              <a:rPr lang="en-US" dirty="0"/>
              <a:t> be a difference-maker. </a:t>
            </a:r>
          </a:p>
        </p:txBody>
      </p:sp>
      <p:sp>
        <p:nvSpPr>
          <p:cNvPr id="4" name="Slide Number Placeholder 3"/>
          <p:cNvSpPr>
            <a:spLocks noGrp="1"/>
          </p:cNvSpPr>
          <p:nvPr>
            <p:ph type="sldNum" sz="quarter" idx="5"/>
          </p:nvPr>
        </p:nvSpPr>
        <p:spPr/>
        <p:txBody>
          <a:bodyPr/>
          <a:lstStyle/>
          <a:p>
            <a:fld id="{50E71F9E-F6A3-854D-9564-B08B43861323}" type="slidenum">
              <a:rPr lang="en-US" smtClean="0"/>
              <a:t>25</a:t>
            </a:fld>
            <a:endParaRPr lang="en-US"/>
          </a:p>
        </p:txBody>
      </p:sp>
    </p:spTree>
    <p:extLst>
      <p:ext uri="{BB962C8B-B14F-4D97-AF65-F5344CB8AC3E}">
        <p14:creationId xmlns:p14="http://schemas.microsoft.com/office/powerpoint/2010/main" val="406035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Relative to workforce, Minnesota’s proportion of workers ages 55+ has been growing, up nearly one percent per year each year since 2002.</a:t>
            </a:r>
          </a:p>
          <a:p>
            <a:endParaRPr lang="en-US" dirty="0"/>
          </a:p>
          <a:p>
            <a:r>
              <a:rPr lang="en-US" dirty="0"/>
              <a:t>The proportion of workers ages 30 to 54 declined almost six percent in the same period.</a:t>
            </a:r>
          </a:p>
          <a:p>
            <a:endParaRPr lang="en-US" dirty="0"/>
          </a:p>
          <a:p>
            <a:r>
              <a:rPr lang="en-US" dirty="0"/>
              <a:t>And, the proportion of Minnesota workers ages 45-54 has been declining since 2009.</a:t>
            </a:r>
          </a:p>
        </p:txBody>
      </p:sp>
      <p:sp>
        <p:nvSpPr>
          <p:cNvPr id="4" name="Slide Number Placeholder 3"/>
          <p:cNvSpPr>
            <a:spLocks noGrp="1"/>
          </p:cNvSpPr>
          <p:nvPr>
            <p:ph type="sldNum" sz="quarter" idx="5"/>
          </p:nvPr>
        </p:nvSpPr>
        <p:spPr/>
        <p:txBody>
          <a:bodyPr/>
          <a:lstStyle/>
          <a:p>
            <a:fld id="{50E71F9E-F6A3-854D-9564-B08B43861323}" type="slidenum">
              <a:rPr lang="en-US" smtClean="0"/>
              <a:t>26</a:t>
            </a:fld>
            <a:endParaRPr lang="en-US"/>
          </a:p>
        </p:txBody>
      </p:sp>
    </p:spTree>
    <p:extLst>
      <p:ext uri="{BB962C8B-B14F-4D97-AF65-F5344CB8AC3E}">
        <p14:creationId xmlns:p14="http://schemas.microsoft.com/office/powerpoint/2010/main" val="252943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a:xfrm>
            <a:off x="714693" y="4260929"/>
            <a:ext cx="5560060" cy="3993686"/>
          </a:xfrm>
        </p:spPr>
        <p:txBody>
          <a:bodyPr/>
          <a:lstStyle/>
          <a:p>
            <a:r>
              <a:rPr lang="en-US" dirty="0"/>
              <a:t>Population growth has three parts: Babies… the so-called “natural rate of increase (births subtracting deaths), domestic migration (the number of Americans moving here, minus the number of Minnesotans moving away), and International migration (the number of immigrants and new Americans arriving from other countries, minus those who move away).</a:t>
            </a:r>
          </a:p>
          <a:p>
            <a:endParaRPr lang="en-US" sz="1050" dirty="0"/>
          </a:p>
          <a:p>
            <a:r>
              <a:rPr lang="en-US" dirty="0"/>
              <a:t>As you can see, international migration has been adding to our population, in blue, while domestic migration, in red, has largely been subtracting.  We’ve seen some improvement the past few years, but it’s clear net domestic migration remains an issue. </a:t>
            </a:r>
          </a:p>
          <a:p>
            <a:endParaRPr lang="en-US" sz="1050" dirty="0"/>
          </a:p>
          <a:p>
            <a:r>
              <a:rPr lang="en-US" dirty="0"/>
              <a:t>Where Minnesota performs better… is in attracting new residents from other countries.  So population-wise, continuing to be a welcoming place for new residents is actually a growth strategy for Minnesota’s economy.</a:t>
            </a:r>
          </a:p>
          <a:p>
            <a:endParaRPr lang="en-US" sz="1400" dirty="0"/>
          </a:p>
          <a:p>
            <a:endParaRPr lang="en-US" sz="1400" dirty="0"/>
          </a:p>
          <a:p>
            <a:endParaRPr lang="en-US" sz="1400" dirty="0"/>
          </a:p>
        </p:txBody>
      </p:sp>
      <p:sp>
        <p:nvSpPr>
          <p:cNvPr id="4" name="Slide Number Placeholder 3"/>
          <p:cNvSpPr>
            <a:spLocks noGrp="1"/>
          </p:cNvSpPr>
          <p:nvPr>
            <p:ph type="sldNum" sz="quarter" idx="5"/>
          </p:nvPr>
        </p:nvSpPr>
        <p:spPr/>
        <p:txBody>
          <a:bodyPr/>
          <a:lstStyle/>
          <a:p>
            <a:fld id="{50E71F9E-F6A3-854D-9564-B08B43861323}" type="slidenum">
              <a:rPr lang="en-US" smtClean="0"/>
              <a:t>27</a:t>
            </a:fld>
            <a:endParaRPr lang="en-US"/>
          </a:p>
        </p:txBody>
      </p:sp>
    </p:spTree>
    <p:extLst>
      <p:ext uri="{BB962C8B-B14F-4D97-AF65-F5344CB8AC3E}">
        <p14:creationId xmlns:p14="http://schemas.microsoft.com/office/powerpoint/2010/main" val="266557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774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Domestically, the formula has long been that Minnesota attracts new residents from neighboring Midwestern states… offsetting the loss of Minnesotans to other states, primarily in the Southeast and Southwest.</a:t>
            </a:r>
          </a:p>
          <a:p>
            <a:endParaRPr lang="en-US" dirty="0"/>
          </a:p>
          <a:p>
            <a:r>
              <a:rPr lang="en-US" dirty="0"/>
              <a:t>At least that used to be the formula.  </a:t>
            </a:r>
          </a:p>
          <a:p>
            <a:endParaRPr lang="en-US" dirty="0"/>
          </a:p>
          <a:p>
            <a:r>
              <a:rPr lang="en-US" dirty="0"/>
              <a:t>More recently, we’ve seen population gains from our Midwest neighbors decelerate, while population losses to the Southwest and Southeast – and to western states and the West Coast – have accelerated.  </a:t>
            </a:r>
          </a:p>
        </p:txBody>
      </p:sp>
      <p:sp>
        <p:nvSpPr>
          <p:cNvPr id="4" name="Slide Number Placeholder 3"/>
          <p:cNvSpPr>
            <a:spLocks noGrp="1"/>
          </p:cNvSpPr>
          <p:nvPr>
            <p:ph type="sldNum" sz="quarter" idx="5"/>
          </p:nvPr>
        </p:nvSpPr>
        <p:spPr/>
        <p:txBody>
          <a:bodyPr/>
          <a:lstStyle/>
          <a:p>
            <a:fld id="{50E71F9E-F6A3-854D-9564-B08B43861323}" type="slidenum">
              <a:rPr lang="en-US" smtClean="0"/>
              <a:t>28</a:t>
            </a:fld>
            <a:endParaRPr lang="en-US"/>
          </a:p>
        </p:txBody>
      </p:sp>
    </p:spTree>
    <p:extLst>
      <p:ext uri="{BB962C8B-B14F-4D97-AF65-F5344CB8AC3E}">
        <p14:creationId xmlns:p14="http://schemas.microsoft.com/office/powerpoint/2010/main" val="3904496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That combination has meant Minnesota is – and has been – trailing key state peers and certainly the national leaders in tech growth – both jobs and output.</a:t>
            </a:r>
          </a:p>
          <a:p>
            <a:endParaRPr lang="en-US" dirty="0"/>
          </a:p>
          <a:p>
            <a:r>
              <a:rPr lang="en-US" dirty="0"/>
              <a:t>The red line here is Minnesota.  </a:t>
            </a:r>
          </a:p>
          <a:p>
            <a:endParaRPr lang="en-US" dirty="0"/>
          </a:p>
          <a:p>
            <a:r>
              <a:rPr lang="en-US" dirty="0"/>
              <a:t>The purple line is Washington.  The blue line is North Carolina and the green line is </a:t>
            </a:r>
            <a:r>
              <a:rPr lang="en-US" dirty="0" err="1"/>
              <a:t>Colorada</a:t>
            </a:r>
            <a:r>
              <a:rPr lang="en-US" dirty="0"/>
              <a:t>.  The U.S. average is in gray.</a:t>
            </a:r>
          </a:p>
          <a:p>
            <a:endParaRPr lang="en-US" dirty="0"/>
          </a:p>
        </p:txBody>
      </p:sp>
      <p:sp>
        <p:nvSpPr>
          <p:cNvPr id="4" name="Slide Number Placeholder 3"/>
          <p:cNvSpPr>
            <a:spLocks noGrp="1"/>
          </p:cNvSpPr>
          <p:nvPr>
            <p:ph type="sldNum" sz="quarter" idx="10"/>
          </p:nvPr>
        </p:nvSpPr>
        <p:spPr/>
        <p:txBody>
          <a:bodyPr/>
          <a:lstStyle/>
          <a:p>
            <a:fld id="{325CF229-855D-4FEC-9CCF-8BB978425FEF}" type="slidenum">
              <a:rPr lang="en-US" smtClean="0"/>
              <a:t>34</a:t>
            </a:fld>
            <a:endParaRPr lang="en-US"/>
          </a:p>
        </p:txBody>
      </p:sp>
    </p:spTree>
    <p:extLst>
      <p:ext uri="{BB962C8B-B14F-4D97-AF65-F5344CB8AC3E}">
        <p14:creationId xmlns:p14="http://schemas.microsoft.com/office/powerpoint/2010/main" val="3345040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In fact, the Twin Cities metro is near the bottom of the top 100 metros in tech industry growth – at 94</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50E71F9E-F6A3-854D-9564-B08B43861323}" type="slidenum">
              <a:rPr lang="en-US" smtClean="0"/>
              <a:t>35</a:t>
            </a:fld>
            <a:endParaRPr lang="en-US"/>
          </a:p>
        </p:txBody>
      </p:sp>
    </p:spTree>
    <p:extLst>
      <p:ext uri="{BB962C8B-B14F-4D97-AF65-F5344CB8AC3E}">
        <p14:creationId xmlns:p14="http://schemas.microsoft.com/office/powerpoint/2010/main" val="328246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a:xfrm>
            <a:off x="714693" y="4260929"/>
            <a:ext cx="5560060" cy="4084174"/>
          </a:xfrm>
        </p:spPr>
        <p:txBody>
          <a:bodyPr/>
          <a:lstStyle/>
          <a:p>
            <a:r>
              <a:rPr lang="en-US" dirty="0"/>
              <a:t>So how are we doing on productivity?  </a:t>
            </a:r>
          </a:p>
          <a:p>
            <a:endParaRPr lang="en-US" sz="1050" dirty="0"/>
          </a:p>
          <a:p>
            <a:r>
              <a:rPr lang="en-US" dirty="0"/>
              <a:t>Well, results on that front are not entirely encouraging either.</a:t>
            </a:r>
          </a:p>
          <a:p>
            <a:endParaRPr lang="en-US" sz="1050" dirty="0"/>
          </a:p>
          <a:p>
            <a:r>
              <a:rPr lang="en-US" dirty="0"/>
              <a:t>Productivity growth in Minnesota averaged 1.3 percent per year from 1990 to 2018 – quite strong – but those numbers were front-end loaded by innovations like the PC, cell phone and Internet.  </a:t>
            </a:r>
          </a:p>
          <a:p>
            <a:endParaRPr lang="en-US" sz="1050" dirty="0"/>
          </a:p>
          <a:p>
            <a:r>
              <a:rPr lang="en-US" dirty="0"/>
              <a:t>Since 2010, however, productivity gains have been averaging .5 percent per year.  </a:t>
            </a:r>
          </a:p>
          <a:p>
            <a:r>
              <a:rPr lang="en-US" sz="1050" dirty="0"/>
              <a:t/>
            </a:r>
            <a:br>
              <a:rPr lang="en-US" sz="1050" dirty="0"/>
            </a:br>
            <a:r>
              <a:rPr lang="en-US" dirty="0"/>
              <a:t>We did better in 2017, and quite a lot better in 2018 - outpacing the U.S. in productivity growth both years.</a:t>
            </a:r>
          </a:p>
          <a:p>
            <a:endParaRPr lang="en-US" sz="1050" dirty="0"/>
          </a:p>
          <a:p>
            <a:r>
              <a:rPr lang="en-US" dirty="0"/>
              <a:t>With only modest population growth projections, however, getting to reasonable economic growth is likely going to require significant productivity growth.  Which seems like a tall order.   </a:t>
            </a:r>
          </a:p>
          <a:p>
            <a:endParaRPr lang="en-US" dirty="0"/>
          </a:p>
        </p:txBody>
      </p:sp>
      <p:sp>
        <p:nvSpPr>
          <p:cNvPr id="4" name="Slide Number Placeholder 3"/>
          <p:cNvSpPr>
            <a:spLocks noGrp="1"/>
          </p:cNvSpPr>
          <p:nvPr>
            <p:ph type="sldNum" sz="quarter" idx="5"/>
          </p:nvPr>
        </p:nvSpPr>
        <p:spPr/>
        <p:txBody>
          <a:bodyPr/>
          <a:lstStyle/>
          <a:p>
            <a:fld id="{50E71F9E-F6A3-854D-9564-B08B43861323}" type="slidenum">
              <a:rPr lang="en-US" smtClean="0"/>
              <a:t>36</a:t>
            </a:fld>
            <a:endParaRPr lang="en-US"/>
          </a:p>
        </p:txBody>
      </p:sp>
    </p:spTree>
    <p:extLst>
      <p:ext uri="{BB962C8B-B14F-4D97-AF65-F5344CB8AC3E}">
        <p14:creationId xmlns:p14="http://schemas.microsoft.com/office/powerpoint/2010/main" val="1631528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71F9E-F6A3-854D-9564-B08B43861323}" type="slidenum">
              <a:rPr lang="en-US" smtClean="0"/>
              <a:t>43</a:t>
            </a:fld>
            <a:endParaRPr lang="en-US"/>
          </a:p>
        </p:txBody>
      </p:sp>
    </p:spTree>
    <p:extLst>
      <p:ext uri="{BB962C8B-B14F-4D97-AF65-F5344CB8AC3E}">
        <p14:creationId xmlns:p14="http://schemas.microsoft.com/office/powerpoint/2010/main" val="2767373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71F9E-F6A3-854D-9564-B08B43861323}" type="slidenum">
              <a:rPr lang="en-US" smtClean="0"/>
              <a:t>50</a:t>
            </a:fld>
            <a:endParaRPr lang="en-US"/>
          </a:p>
        </p:txBody>
      </p:sp>
    </p:spTree>
    <p:extLst>
      <p:ext uri="{BB962C8B-B14F-4D97-AF65-F5344CB8AC3E}">
        <p14:creationId xmlns:p14="http://schemas.microsoft.com/office/powerpoint/2010/main" val="3958695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41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6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So here is Minnesota:2030 Insight Number One: </a:t>
            </a:r>
          </a:p>
          <a:p>
            <a:endParaRPr lang="en-US" sz="1050" dirty="0"/>
          </a:p>
          <a:p>
            <a:r>
              <a:rPr lang="en-US" dirty="0"/>
              <a:t>Population and Labor Force growth is KEY.</a:t>
            </a:r>
          </a:p>
          <a:p>
            <a:r>
              <a:rPr lang="en-US" b="1" dirty="0"/>
              <a:t>Both are important to Minnesota’s Future Economic Growth.</a:t>
            </a:r>
          </a:p>
          <a:p>
            <a:endParaRPr lang="en-US" sz="1050" dirty="0"/>
          </a:p>
          <a:p>
            <a:r>
              <a:rPr lang="en-US" dirty="0"/>
              <a:t>Population growth projected to be about half a percent per year.</a:t>
            </a:r>
          </a:p>
          <a:p>
            <a:r>
              <a:rPr lang="en-US" dirty="0"/>
              <a:t>Labor force growth is also projected to be about half a percent per year.</a:t>
            </a:r>
          </a:p>
          <a:p>
            <a:endParaRPr lang="en-US" sz="1050" dirty="0"/>
          </a:p>
          <a:p>
            <a:r>
              <a:rPr lang="en-US" dirty="0"/>
              <a:t>Minnesota’s labor force participation rate is already highest or second highest in the country (70.3 percent - Nov. 2019), so we can’t expect too much more on that front.  </a:t>
            </a:r>
          </a:p>
          <a:p>
            <a:endParaRPr lang="en-US" sz="1050" dirty="0"/>
          </a:p>
          <a:p>
            <a:r>
              <a:rPr lang="en-US" dirty="0"/>
              <a:t>Therefore, growing our future labor force will require population growth - Strengthening Net Domestic Migration and Encouraging/Welcoming International Migration – as well concerted efforts to keep older workers in the workforce, and do a better job educating and engaging young people.  </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26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013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So here is Minnesota:2030 Insight Number One: </a:t>
            </a:r>
          </a:p>
          <a:p>
            <a:endParaRPr lang="en-US" sz="1050" dirty="0"/>
          </a:p>
          <a:p>
            <a:r>
              <a:rPr lang="en-US" dirty="0"/>
              <a:t>Population and Labor Force growth is KEY.</a:t>
            </a:r>
          </a:p>
          <a:p>
            <a:r>
              <a:rPr lang="en-US" b="1" dirty="0"/>
              <a:t>Both are important to Minnesota’s Future Economic Growth.</a:t>
            </a:r>
          </a:p>
          <a:p>
            <a:endParaRPr lang="en-US" sz="1050" dirty="0"/>
          </a:p>
          <a:p>
            <a:r>
              <a:rPr lang="en-US" dirty="0"/>
              <a:t>Population growth projected to be about half a percent per year.</a:t>
            </a:r>
          </a:p>
          <a:p>
            <a:r>
              <a:rPr lang="en-US" dirty="0"/>
              <a:t>Labor force growth is also projected to be about half a percent per year.</a:t>
            </a:r>
          </a:p>
          <a:p>
            <a:endParaRPr lang="en-US" sz="1050" dirty="0"/>
          </a:p>
          <a:p>
            <a:r>
              <a:rPr lang="en-US" dirty="0"/>
              <a:t>Minnesota’s labor force participation rate is already highest or second highest in the country (70.3 percent - Nov. 2019), so we can’t expect too much more on that front.  </a:t>
            </a:r>
          </a:p>
          <a:p>
            <a:endParaRPr lang="en-US" sz="1050" dirty="0"/>
          </a:p>
          <a:p>
            <a:r>
              <a:rPr lang="en-US" dirty="0"/>
              <a:t>Therefore, growing our future labor force will require population growth - Strengthening Net Domestic Migration and Encouraging/Welcoming International Migration – as well concerted efforts to keep older workers in the workforce, and do a better job educating and engaging young people.  </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23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So here is Minnesota:2030 Insight Number One: </a:t>
            </a:r>
          </a:p>
          <a:p>
            <a:endParaRPr lang="en-US" sz="1050" dirty="0"/>
          </a:p>
          <a:p>
            <a:r>
              <a:rPr lang="en-US" dirty="0"/>
              <a:t>Population and Labor Force growth is KEY.</a:t>
            </a:r>
          </a:p>
          <a:p>
            <a:r>
              <a:rPr lang="en-US" b="1" dirty="0"/>
              <a:t>Both are important to Minnesota’s Future Economic Growth.</a:t>
            </a:r>
          </a:p>
          <a:p>
            <a:endParaRPr lang="en-US" sz="1050" dirty="0"/>
          </a:p>
          <a:p>
            <a:r>
              <a:rPr lang="en-US" dirty="0"/>
              <a:t>Population growth projected to be about half a percent per year.</a:t>
            </a:r>
          </a:p>
          <a:p>
            <a:r>
              <a:rPr lang="en-US" dirty="0"/>
              <a:t>Labor force growth is also projected to be about half a percent per year.</a:t>
            </a:r>
          </a:p>
          <a:p>
            <a:endParaRPr lang="en-US" sz="1050" dirty="0"/>
          </a:p>
          <a:p>
            <a:r>
              <a:rPr lang="en-US" dirty="0"/>
              <a:t>Minnesota’s labor force participation rate is already highest or second highest in the country (70.3 percent - Nov. 2019), so we can’t expect too much more on that front.  </a:t>
            </a:r>
          </a:p>
          <a:p>
            <a:endParaRPr lang="en-US" sz="1050" dirty="0"/>
          </a:p>
          <a:p>
            <a:r>
              <a:rPr lang="en-US" dirty="0"/>
              <a:t>Therefore, growing our future labor force will require population growth - Strengthening Net Domestic Migration and Encouraging/Welcoming International Migration – as well concerted efforts to keep older workers in the workforce, and do a better job educating and engaging young people.  </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71F9E-F6A3-854D-9564-B08B43861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93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sz="1600" dirty="0" smtClean="0"/>
              <a:t>So here is Minnesota:2030 Insight Number One: </a:t>
            </a:r>
          </a:p>
          <a:p>
            <a:endParaRPr lang="en-US" sz="1600" dirty="0" smtClean="0"/>
          </a:p>
          <a:p>
            <a:r>
              <a:rPr lang="en-US" sz="1600" dirty="0" smtClean="0"/>
              <a:t>Population and Labor Force growth is KEY.</a:t>
            </a:r>
          </a:p>
          <a:p>
            <a:r>
              <a:rPr lang="en-US" sz="1600" b="1" dirty="0" smtClean="0"/>
              <a:t>Both are important to Minnesota’s Future Economic Growth.</a:t>
            </a:r>
          </a:p>
          <a:p>
            <a:endParaRPr lang="en-US" sz="1600" dirty="0" smtClean="0"/>
          </a:p>
          <a:p>
            <a:r>
              <a:rPr lang="en-US" sz="1600" dirty="0" smtClean="0"/>
              <a:t>Population growth projected to be about half a percent per year.</a:t>
            </a:r>
          </a:p>
          <a:p>
            <a:r>
              <a:rPr lang="en-US" sz="1600" dirty="0" smtClean="0"/>
              <a:t>Labor force growth is also projected to be about half a percent per year.</a:t>
            </a:r>
          </a:p>
          <a:p>
            <a:endParaRPr lang="en-US" sz="1600" dirty="0" smtClean="0"/>
          </a:p>
          <a:p>
            <a:r>
              <a:rPr lang="en-US" sz="1600" dirty="0" smtClean="0"/>
              <a:t>Minnesota’s labor force participation rate is already highest or second highest in the country (70.3 percent - Nov. 2019), so we can’t expect too much more on that front.  </a:t>
            </a:r>
          </a:p>
          <a:p>
            <a:endParaRPr lang="en-US" sz="1600" dirty="0" smtClean="0"/>
          </a:p>
          <a:p>
            <a:r>
              <a:rPr lang="en-US" sz="1600" dirty="0" smtClean="0"/>
              <a:t>Therefore, growing our future labor force will require population growth - Strengthening Net Domestic Migration and Encouraging/Welcoming International Migration – as well concerted efforts to keep older workers in the workforce, and do a better job educating and engaging young people.  </a:t>
            </a:r>
          </a:p>
          <a:p>
            <a:endParaRPr lang="en-US" dirty="0"/>
          </a:p>
        </p:txBody>
      </p:sp>
      <p:sp>
        <p:nvSpPr>
          <p:cNvPr id="4" name="Slide Number Placeholder 3"/>
          <p:cNvSpPr>
            <a:spLocks noGrp="1"/>
          </p:cNvSpPr>
          <p:nvPr>
            <p:ph type="sldNum" sz="quarter" idx="10"/>
          </p:nvPr>
        </p:nvSpPr>
        <p:spPr/>
        <p:txBody>
          <a:bodyPr/>
          <a:lstStyle/>
          <a:p>
            <a:fld id="{50E71F9E-F6A3-854D-9564-B08B43861323}" type="slidenum">
              <a:rPr lang="en-US" smtClean="0"/>
              <a:t>13</a:t>
            </a:fld>
            <a:endParaRPr lang="en-US"/>
          </a:p>
        </p:txBody>
      </p:sp>
    </p:spTree>
    <p:extLst>
      <p:ext uri="{BB962C8B-B14F-4D97-AF65-F5344CB8AC3E}">
        <p14:creationId xmlns:p14="http://schemas.microsoft.com/office/powerpoint/2010/main" val="81339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981075"/>
            <a:ext cx="5540375" cy="3117850"/>
          </a:xfrm>
        </p:spPr>
      </p:sp>
      <p:sp>
        <p:nvSpPr>
          <p:cNvPr id="3" name="Notes Placeholder 2"/>
          <p:cNvSpPr>
            <a:spLocks noGrp="1"/>
          </p:cNvSpPr>
          <p:nvPr>
            <p:ph type="body" idx="1"/>
          </p:nvPr>
        </p:nvSpPr>
        <p:spPr/>
        <p:txBody>
          <a:bodyPr/>
          <a:lstStyle/>
          <a:p>
            <a:r>
              <a:rPr lang="en-US" dirty="0"/>
              <a:t>The other exponential driver of economic growth and productivity for Minnesota is innovation.</a:t>
            </a:r>
          </a:p>
          <a:p>
            <a:endParaRPr lang="en-US" dirty="0"/>
          </a:p>
          <a:p>
            <a:r>
              <a:rPr lang="en-US" dirty="0"/>
              <a:t>Advances like the computer revolution of the 60s and 70s.  Or the personal computer.  Or the information age and the growth of the Internet – create major opportunity.</a:t>
            </a:r>
          </a:p>
          <a:p>
            <a:endParaRPr lang="en-US" dirty="0"/>
          </a:p>
          <a:p>
            <a:r>
              <a:rPr lang="en-US" dirty="0"/>
              <a:t>And innovation is a core Minnesota strength dating to that original computer revolution of the 60 and 70s, and companies such as Control Data, Unisys and Cray Research.  And earlier, on the strengths of companies like 3M.</a:t>
            </a:r>
          </a:p>
          <a:p>
            <a:endParaRPr lang="en-US" dirty="0"/>
          </a:p>
          <a:p>
            <a:r>
              <a:rPr lang="en-US" dirty="0"/>
              <a:t>This chart shows patents registered per 1,000 people over roughly 50 years – and, as you can see, Minnesota – in the black line – has been the clear innovation hub of the upper Midwest.</a:t>
            </a:r>
          </a:p>
        </p:txBody>
      </p:sp>
      <p:sp>
        <p:nvSpPr>
          <p:cNvPr id="4" name="Slide Number Placeholder 3"/>
          <p:cNvSpPr>
            <a:spLocks noGrp="1"/>
          </p:cNvSpPr>
          <p:nvPr>
            <p:ph type="sldNum" sz="quarter" idx="5"/>
          </p:nvPr>
        </p:nvSpPr>
        <p:spPr/>
        <p:txBody>
          <a:bodyPr/>
          <a:lstStyle/>
          <a:p>
            <a:fld id="{50E71F9E-F6A3-854D-9564-B08B43861323}" type="slidenum">
              <a:rPr lang="en-US" smtClean="0"/>
              <a:t>14</a:t>
            </a:fld>
            <a:endParaRPr lang="en-US"/>
          </a:p>
        </p:txBody>
      </p:sp>
    </p:spTree>
    <p:extLst>
      <p:ext uri="{BB962C8B-B14F-4D97-AF65-F5344CB8AC3E}">
        <p14:creationId xmlns:p14="http://schemas.microsoft.com/office/powerpoint/2010/main" val="62723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64542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531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461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67504" y="1873116"/>
            <a:ext cx="4694285" cy="3482655"/>
          </a:xfrm>
          <a:prstGeom prst="rect">
            <a:avLst/>
          </a:prstGeom>
        </p:spPr>
      </p:pic>
      <p:sp>
        <p:nvSpPr>
          <p:cNvPr id="4" name="Rectangle 3"/>
          <p:cNvSpPr/>
          <p:nvPr userDrawn="1"/>
        </p:nvSpPr>
        <p:spPr>
          <a:xfrm>
            <a:off x="0" y="0"/>
            <a:ext cx="12192000" cy="243068"/>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0" y="6614932"/>
            <a:ext cx="12192000" cy="243068"/>
          </a:xfrm>
          <a:prstGeom prst="rect">
            <a:avLst/>
          </a:prstGeom>
          <a:solidFill>
            <a:srgbClr val="CA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296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1" y="657569"/>
            <a:ext cx="7866927" cy="1718074"/>
          </a:xfrm>
        </p:spPr>
        <p:txBody>
          <a:bodyPr anchor="b"/>
          <a:lstStyle>
            <a:lvl1pPr algn="l">
              <a:lnSpc>
                <a:spcPct val="80000"/>
              </a:lnSpc>
              <a:defRPr sz="5400"/>
            </a:lvl1pPr>
          </a:lstStyle>
          <a:p>
            <a:r>
              <a:rPr lang="en-US" dirty="0"/>
              <a:t>Click to edit Master title style</a:t>
            </a:r>
          </a:p>
        </p:txBody>
      </p:sp>
      <p:sp>
        <p:nvSpPr>
          <p:cNvPr id="6" name="Subtitle 2"/>
          <p:cNvSpPr>
            <a:spLocks noGrp="1"/>
          </p:cNvSpPr>
          <p:nvPr>
            <p:ph type="subTitle" idx="1"/>
          </p:nvPr>
        </p:nvSpPr>
        <p:spPr>
          <a:xfrm>
            <a:off x="962759" y="2464888"/>
            <a:ext cx="7818567" cy="2222859"/>
          </a:xfrm>
        </p:spPr>
        <p:txBody>
          <a:bodyPr>
            <a:normAutofit/>
          </a:bodyP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68150" y="5335925"/>
            <a:ext cx="2248751" cy="1223824"/>
          </a:xfrm>
          <a:prstGeom prst="rect">
            <a:avLst/>
          </a:prstGeom>
        </p:spPr>
      </p:pic>
    </p:spTree>
    <p:extLst>
      <p:ext uri="{BB962C8B-B14F-4D97-AF65-F5344CB8AC3E}">
        <p14:creationId xmlns:p14="http://schemas.microsoft.com/office/powerpoint/2010/main" val="76403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12192000" cy="1388962"/>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266221"/>
            <a:ext cx="10515600" cy="1041721"/>
          </a:xfrm>
        </p:spPr>
        <p:txBody>
          <a:bodyPr>
            <a:normAutofit/>
          </a:bodyPr>
          <a:lstStyle>
            <a:lvl1pPr>
              <a:lnSpc>
                <a:spcPct val="80000"/>
              </a:lnSpc>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1701479"/>
            <a:ext cx="10515600" cy="4282632"/>
          </a:xfrm>
        </p:spPr>
        <p:txBody>
          <a:bodyPr>
            <a:normAutofit/>
          </a:bodyPr>
          <a:lstStyle>
            <a:lvl1pPr>
              <a:defRPr sz="2400">
                <a:solidFill>
                  <a:srgbClr val="002060"/>
                </a:solidFill>
              </a:defRPr>
            </a:lvl1pPr>
            <a:lvl2pPr>
              <a:defRPr sz="2400">
                <a:solidFill>
                  <a:srgbClr val="002060"/>
                </a:solidFill>
              </a:defRPr>
            </a:lvl2pPr>
            <a:lvl3pPr>
              <a:defRPr sz="2400">
                <a:solidFill>
                  <a:srgbClr val="002060"/>
                </a:solidFill>
              </a:defRPr>
            </a:lvl3pPr>
            <a:lvl4pPr>
              <a:defRPr sz="2400">
                <a:solidFill>
                  <a:srgbClr val="002060"/>
                </a:solidFill>
              </a:defRPr>
            </a:lvl4pPr>
            <a:lvl5pP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F009BD55-F5FE-4453-A6D7-52E3C3DECED2}"/>
              </a:ext>
            </a:extLst>
          </p:cNvPr>
          <p:cNvPicPr>
            <a:picLocks noChangeAspect="1"/>
          </p:cNvPicPr>
          <p:nvPr userDrawn="1"/>
        </p:nvPicPr>
        <p:blipFill>
          <a:blip r:embed="rId2"/>
          <a:stretch>
            <a:fillRect/>
          </a:stretch>
        </p:blipFill>
        <p:spPr>
          <a:xfrm>
            <a:off x="10187738" y="5351206"/>
            <a:ext cx="1906495" cy="138896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243068"/>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0" y="6614932"/>
            <a:ext cx="12192000" cy="243068"/>
          </a:xfrm>
          <a:prstGeom prst="rect">
            <a:avLst/>
          </a:prstGeom>
          <a:solidFill>
            <a:srgbClr val="CA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681A0844-0C79-4ED3-BC6A-8B296BBCBDCA}"/>
              </a:ext>
            </a:extLst>
          </p:cNvPr>
          <p:cNvPicPr>
            <a:picLocks noChangeAspect="1"/>
          </p:cNvPicPr>
          <p:nvPr userDrawn="1"/>
        </p:nvPicPr>
        <p:blipFill>
          <a:blip r:embed="rId2"/>
          <a:stretch>
            <a:fillRect/>
          </a:stretch>
        </p:blipFill>
        <p:spPr>
          <a:xfrm>
            <a:off x="3144724" y="1820121"/>
            <a:ext cx="5917573" cy="3185255"/>
          </a:xfrm>
          <a:prstGeom prst="rect">
            <a:avLst/>
          </a:prstGeom>
        </p:spPr>
      </p:pic>
    </p:spTree>
    <p:extLst>
      <p:ext uri="{BB962C8B-B14F-4D97-AF65-F5344CB8AC3E}">
        <p14:creationId xmlns:p14="http://schemas.microsoft.com/office/powerpoint/2010/main" val="2340109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nec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1" y="657569"/>
            <a:ext cx="7866927" cy="1718074"/>
          </a:xfrm>
        </p:spPr>
        <p:txBody>
          <a:bodyPr anchor="b"/>
          <a:lstStyle>
            <a:lvl1pPr algn="l">
              <a:lnSpc>
                <a:spcPct val="80000"/>
              </a:lnSpc>
              <a:defRPr sz="5400"/>
            </a:lvl1pPr>
          </a:lstStyle>
          <a:p>
            <a:r>
              <a:rPr lang="en-US" dirty="0"/>
              <a:t>Click to edit Master title style</a:t>
            </a:r>
          </a:p>
        </p:txBody>
      </p:sp>
      <p:sp>
        <p:nvSpPr>
          <p:cNvPr id="6" name="Subtitle 2"/>
          <p:cNvSpPr>
            <a:spLocks noGrp="1"/>
          </p:cNvSpPr>
          <p:nvPr>
            <p:ph type="subTitle" idx="1"/>
          </p:nvPr>
        </p:nvSpPr>
        <p:spPr>
          <a:xfrm>
            <a:off x="962759" y="2464888"/>
            <a:ext cx="7818567" cy="2222859"/>
          </a:xfrm>
        </p:spPr>
        <p:txBody>
          <a:bodyPr>
            <a:normAutofit/>
          </a:bodyP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C1DF01AD-060F-476D-8435-085150347E66}"/>
              </a:ext>
            </a:extLst>
          </p:cNvPr>
          <p:cNvPicPr>
            <a:picLocks noChangeAspect="1"/>
          </p:cNvPicPr>
          <p:nvPr userDrawn="1"/>
        </p:nvPicPr>
        <p:blipFill>
          <a:blip r:embed="rId3"/>
          <a:stretch>
            <a:fillRect/>
          </a:stretch>
        </p:blipFill>
        <p:spPr>
          <a:xfrm>
            <a:off x="9723422" y="5522432"/>
            <a:ext cx="2122204" cy="1142320"/>
          </a:xfrm>
          <a:prstGeom prst="rect">
            <a:avLst/>
          </a:prstGeom>
        </p:spPr>
      </p:pic>
    </p:spTree>
    <p:extLst>
      <p:ext uri="{BB962C8B-B14F-4D97-AF65-F5344CB8AC3E}">
        <p14:creationId xmlns:p14="http://schemas.microsoft.com/office/powerpoint/2010/main" val="389366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1" y="657569"/>
            <a:ext cx="7866927" cy="1718074"/>
          </a:xfrm>
        </p:spPr>
        <p:txBody>
          <a:bodyPr anchor="b"/>
          <a:lstStyle>
            <a:lvl1pPr algn="l">
              <a:lnSpc>
                <a:spcPct val="80000"/>
              </a:lnSpc>
              <a:defRPr sz="5400"/>
            </a:lvl1pPr>
          </a:lstStyle>
          <a:p>
            <a:r>
              <a:rPr lang="en-US" dirty="0"/>
              <a:t>Click to edit Master title style</a:t>
            </a:r>
          </a:p>
        </p:txBody>
      </p:sp>
      <p:sp>
        <p:nvSpPr>
          <p:cNvPr id="6" name="Subtitle 2"/>
          <p:cNvSpPr>
            <a:spLocks noGrp="1"/>
          </p:cNvSpPr>
          <p:nvPr>
            <p:ph type="subTitle" idx="1"/>
          </p:nvPr>
        </p:nvSpPr>
        <p:spPr>
          <a:xfrm>
            <a:off x="962759" y="2464888"/>
            <a:ext cx="7818567" cy="2222859"/>
          </a:xfrm>
        </p:spPr>
        <p:txBody>
          <a:bodyPr>
            <a:normAutofit/>
          </a:bodyP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556BFD0A-7053-4AC3-AB13-C4DD73A71125}"/>
              </a:ext>
            </a:extLst>
          </p:cNvPr>
          <p:cNvPicPr>
            <a:picLocks noChangeAspect="1"/>
          </p:cNvPicPr>
          <p:nvPr userDrawn="1"/>
        </p:nvPicPr>
        <p:blipFill>
          <a:blip r:embed="rId3"/>
          <a:stretch>
            <a:fillRect/>
          </a:stretch>
        </p:blipFill>
        <p:spPr>
          <a:xfrm>
            <a:off x="9723422" y="5522432"/>
            <a:ext cx="2122204" cy="1142320"/>
          </a:xfrm>
          <a:prstGeom prst="rect">
            <a:avLst/>
          </a:prstGeom>
        </p:spPr>
      </p:pic>
    </p:spTree>
    <p:extLst>
      <p:ext uri="{BB962C8B-B14F-4D97-AF65-F5344CB8AC3E}">
        <p14:creationId xmlns:p14="http://schemas.microsoft.com/office/powerpoint/2010/main" val="3850287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07942"/>
          </a:xfrm>
        </p:spPr>
        <p:txBody>
          <a:bodyPr>
            <a:normAutofit/>
          </a:bodyPr>
          <a:lstStyle>
            <a:lvl1pPr>
              <a:lnSpc>
                <a:spcPct val="80000"/>
              </a:lnSpc>
              <a:defRPr sz="3600">
                <a:solidFill>
                  <a:schemeClr val="bg1"/>
                </a:solidFill>
                <a:latin typeface="Gotham Black"/>
              </a:defRPr>
            </a:lvl1pPr>
          </a:lstStyle>
          <a:p>
            <a:r>
              <a:rPr lang="en-US" dirty="0"/>
              <a:t>Click to edit Master title style</a:t>
            </a:r>
          </a:p>
        </p:txBody>
      </p:sp>
      <p:pic>
        <p:nvPicPr>
          <p:cNvPr id="6" name="Picture 5">
            <a:extLst>
              <a:ext uri="{FF2B5EF4-FFF2-40B4-BE49-F238E27FC236}">
                <a16:creationId xmlns:a16="http://schemas.microsoft.com/office/drawing/2014/main" id="{F009BD55-F5FE-4453-A6D7-52E3C3DECED2}"/>
              </a:ext>
            </a:extLst>
          </p:cNvPr>
          <p:cNvPicPr>
            <a:picLocks noChangeAspect="1"/>
          </p:cNvPicPr>
          <p:nvPr userDrawn="1"/>
        </p:nvPicPr>
        <p:blipFill>
          <a:blip r:embed="rId2"/>
          <a:stretch>
            <a:fillRect/>
          </a:stretch>
        </p:blipFill>
        <p:spPr>
          <a:xfrm>
            <a:off x="10187738" y="5351206"/>
            <a:ext cx="1906495" cy="1388962"/>
          </a:xfrm>
          <a:prstGeom prst="rect">
            <a:avLst/>
          </a:prstGeom>
        </p:spPr>
      </p:pic>
    </p:spTree>
    <p:extLst>
      <p:ext uri="{BB962C8B-B14F-4D97-AF65-F5344CB8AC3E}">
        <p14:creationId xmlns:p14="http://schemas.microsoft.com/office/powerpoint/2010/main" val="134068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284"/>
            <a:ext cx="10515600" cy="1325563"/>
          </a:xfrm>
        </p:spPr>
        <p:txBody>
          <a:bodyPr/>
          <a:lstStyle/>
          <a:p>
            <a:r>
              <a:rPr lang="en-US" dirty="0"/>
              <a:t>Click to edit Master title style</a:t>
            </a:r>
          </a:p>
        </p:txBody>
      </p:sp>
      <p:sp>
        <p:nvSpPr>
          <p:cNvPr id="3" name="Content Placeholder 2"/>
          <p:cNvSpPr>
            <a:spLocks noGrp="1"/>
          </p:cNvSpPr>
          <p:nvPr>
            <p:ph idx="1"/>
          </p:nvPr>
        </p:nvSpPr>
        <p:spPr>
          <a:xfrm>
            <a:off x="838200" y="2603784"/>
            <a:ext cx="10515600" cy="3339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p:cNvSpPr/>
          <p:nvPr userDrawn="1"/>
        </p:nvSpPr>
        <p:spPr>
          <a:xfrm>
            <a:off x="0" y="0"/>
            <a:ext cx="12192000" cy="365125"/>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750"/>
          <a:stretch/>
        </p:blipFill>
        <p:spPr>
          <a:xfrm>
            <a:off x="0" y="0"/>
            <a:ext cx="12198096" cy="111239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2467" y="5257800"/>
            <a:ext cx="1449533" cy="1087150"/>
          </a:xfrm>
          <a:prstGeom prst="rect">
            <a:avLst/>
          </a:prstGeom>
        </p:spPr>
      </p:pic>
    </p:spTree>
    <p:extLst>
      <p:ext uri="{BB962C8B-B14F-4D97-AF65-F5344CB8AC3E}">
        <p14:creationId xmlns:p14="http://schemas.microsoft.com/office/powerpoint/2010/main" val="372525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9E1A9F54-4FDE-43A5-AC96-3A5304E33A4A}"/>
              </a:ext>
            </a:extLst>
          </p:cNvPr>
          <p:cNvSpPr/>
          <p:nvPr userDrawn="1"/>
        </p:nvSpPr>
        <p:spPr>
          <a:xfrm>
            <a:off x="0" y="0"/>
            <a:ext cx="12192000" cy="1388962"/>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a:extLst>
              <a:ext uri="{FF2B5EF4-FFF2-40B4-BE49-F238E27FC236}">
                <a16:creationId xmlns:a16="http://schemas.microsoft.com/office/drawing/2014/main" id="{2CC8AA6A-7157-4A2C-9B2C-5FABB25B24E5}"/>
              </a:ext>
            </a:extLst>
          </p:cNvPr>
          <p:cNvPicPr>
            <a:picLocks noChangeAspect="1"/>
          </p:cNvPicPr>
          <p:nvPr userDrawn="1"/>
        </p:nvPicPr>
        <p:blipFill>
          <a:blip r:embed="rId2"/>
          <a:stretch>
            <a:fillRect/>
          </a:stretch>
        </p:blipFill>
        <p:spPr>
          <a:xfrm>
            <a:off x="10149838" y="5383515"/>
            <a:ext cx="1937657" cy="1382779"/>
          </a:xfrm>
          <a:prstGeom prst="rect">
            <a:avLst/>
          </a:prstGeom>
        </p:spPr>
      </p:pic>
    </p:spTree>
    <p:extLst>
      <p:ext uri="{BB962C8B-B14F-4D97-AF65-F5344CB8AC3E}">
        <p14:creationId xmlns:p14="http://schemas.microsoft.com/office/powerpoint/2010/main" val="3318487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8096" cy="6863144"/>
          </a:xfrm>
          <a:prstGeom prst="rect">
            <a:avLst/>
          </a:prstGeom>
        </p:spPr>
      </p:pic>
    </p:spTree>
    <p:extLst>
      <p:ext uri="{BB962C8B-B14F-4D97-AF65-F5344CB8AC3E}">
        <p14:creationId xmlns:p14="http://schemas.microsoft.com/office/powerpoint/2010/main" val="132163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conom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9808" cy="6852854"/>
          </a:xfrm>
          <a:prstGeom prst="rect">
            <a:avLst/>
          </a:prstGeom>
        </p:spPr>
      </p:pic>
    </p:spTree>
    <p:extLst>
      <p:ext uri="{BB962C8B-B14F-4D97-AF65-F5344CB8AC3E}">
        <p14:creationId xmlns:p14="http://schemas.microsoft.com/office/powerpoint/2010/main" val="248731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for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952" cy="6857999"/>
          </a:xfrm>
          <a:prstGeom prst="rect">
            <a:avLst/>
          </a:prstGeom>
        </p:spPr>
      </p:pic>
    </p:spTree>
    <p:extLst>
      <p:ext uri="{BB962C8B-B14F-4D97-AF65-F5344CB8AC3E}">
        <p14:creationId xmlns:p14="http://schemas.microsoft.com/office/powerpoint/2010/main" val="113584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ershi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952" cy="6857999"/>
          </a:xfrm>
          <a:prstGeom prst="rect">
            <a:avLst/>
          </a:prstGeom>
        </p:spPr>
      </p:pic>
    </p:spTree>
    <p:extLst>
      <p:ext uri="{BB962C8B-B14F-4D97-AF65-F5344CB8AC3E}">
        <p14:creationId xmlns:p14="http://schemas.microsoft.com/office/powerpoint/2010/main" val="1628393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E67C83-E195-4A68-83ED-A2C598BD9D2B}"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383156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E67C83-E195-4A68-83ED-A2C598BD9D2B}"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361170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E67C83-E195-4A68-83ED-A2C598BD9D2B}"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2464223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E67C83-E195-4A68-83ED-A2C598BD9D2B}"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72731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E67C83-E195-4A68-83ED-A2C598BD9D2B}" type="datetimeFigureOut">
              <a:rPr lang="en-US" smtClean="0"/>
              <a:t>9/9/2020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2126153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E67C83-E195-4A68-83ED-A2C598BD9D2B}" type="datetimeFigureOut">
              <a:rPr lang="en-US" smtClean="0"/>
              <a:t>9/9/2020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266158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7738D924-3646-4E16-9212-EE2F166DF2C8}"/>
              </a:ext>
            </a:extLst>
          </p:cNvPr>
          <p:cNvSpPr/>
          <p:nvPr userDrawn="1"/>
        </p:nvSpPr>
        <p:spPr>
          <a:xfrm>
            <a:off x="0" y="0"/>
            <a:ext cx="12192000" cy="6858000"/>
          </a:xfrm>
          <a:prstGeom prst="rect">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a:extLst>
              <a:ext uri="{FF2B5EF4-FFF2-40B4-BE49-F238E27FC236}">
                <a16:creationId xmlns:a16="http://schemas.microsoft.com/office/drawing/2014/main" id="{87F99FC5-A539-46E5-B41F-A0E7F68AC167}"/>
              </a:ext>
            </a:extLst>
          </p:cNvPr>
          <p:cNvPicPr>
            <a:picLocks noChangeAspect="1"/>
          </p:cNvPicPr>
          <p:nvPr userDrawn="1"/>
        </p:nvPicPr>
        <p:blipFill>
          <a:blip r:embed="rId2">
            <a:alphaModFix amt="7000"/>
            <a:extLst>
              <a:ext uri="{28A0092B-C50C-407E-A947-70E740481C1C}">
                <a14:useLocalDpi xmlns:a14="http://schemas.microsoft.com/office/drawing/2010/main"/>
              </a:ext>
            </a:extLst>
          </a:blip>
          <a:stretch>
            <a:fillRect/>
          </a:stretch>
        </p:blipFill>
        <p:spPr>
          <a:xfrm rot="21170193">
            <a:off x="191231" y="-432897"/>
            <a:ext cx="11500887" cy="9681641"/>
          </a:xfrm>
          <a:prstGeom prst="rect">
            <a:avLst/>
          </a:prstGeom>
        </p:spPr>
      </p:pic>
      <p:pic>
        <p:nvPicPr>
          <p:cNvPr id="9" name="Picture 8">
            <a:extLst>
              <a:ext uri="{FF2B5EF4-FFF2-40B4-BE49-F238E27FC236}">
                <a16:creationId xmlns:a16="http://schemas.microsoft.com/office/drawing/2014/main" id="{6B3CBA5A-14CE-4DD2-B5C5-25D1D27816B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016562"/>
            <a:ext cx="467335" cy="13159042"/>
          </a:xfrm>
          <a:prstGeom prst="rect">
            <a:avLst/>
          </a:prstGeom>
        </p:spPr>
      </p:pic>
    </p:spTree>
    <p:extLst>
      <p:ext uri="{BB962C8B-B14F-4D97-AF65-F5344CB8AC3E}">
        <p14:creationId xmlns:p14="http://schemas.microsoft.com/office/powerpoint/2010/main" val="2704535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67C83-E195-4A68-83ED-A2C598BD9D2B}" type="datetimeFigureOut">
              <a:rPr lang="en-US" smtClean="0"/>
              <a:t>9/9/2020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1620191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E67C83-E195-4A68-83ED-A2C598BD9D2B}"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131594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E67C83-E195-4A68-83ED-A2C598BD9D2B}"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710889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E67C83-E195-4A68-83ED-A2C598BD9D2B}"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3223145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E67C83-E195-4A68-83ED-A2C598BD9D2B}"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8371E-AC28-48CC-AC61-E7780F588EB3}" type="slidenum">
              <a:rPr lang="en-US" smtClean="0"/>
              <a:t>‹#›</a:t>
            </a:fld>
            <a:endParaRPr lang="en-US"/>
          </a:p>
        </p:txBody>
      </p:sp>
    </p:spTree>
    <p:extLst>
      <p:ext uri="{BB962C8B-B14F-4D97-AF65-F5344CB8AC3E}">
        <p14:creationId xmlns:p14="http://schemas.microsoft.com/office/powerpoint/2010/main" val="2845359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704370"/>
            <a:ext cx="6125256" cy="3333510"/>
          </a:xfrm>
          <a:prstGeom prst="rect">
            <a:avLst/>
          </a:prstGeom>
        </p:spPr>
      </p:pic>
      <p:sp>
        <p:nvSpPr>
          <p:cNvPr id="4" name="Rectangle 3"/>
          <p:cNvSpPr/>
          <p:nvPr userDrawn="1"/>
        </p:nvSpPr>
        <p:spPr>
          <a:xfrm>
            <a:off x="0" y="0"/>
            <a:ext cx="12192000" cy="243068"/>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0" y="6614932"/>
            <a:ext cx="12192000" cy="243068"/>
          </a:xfrm>
          <a:prstGeom prst="rect">
            <a:avLst/>
          </a:prstGeom>
          <a:solidFill>
            <a:srgbClr val="CA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86646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apito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1" y="657569"/>
            <a:ext cx="7866927" cy="1718074"/>
          </a:xfrm>
        </p:spPr>
        <p:txBody>
          <a:bodyPr anchor="b"/>
          <a:lstStyle>
            <a:lvl1pPr algn="l">
              <a:lnSpc>
                <a:spcPct val="80000"/>
              </a:lnSpc>
              <a:defRPr sz="5400"/>
            </a:lvl1pPr>
          </a:lstStyle>
          <a:p>
            <a:r>
              <a:rPr lang="en-US" dirty="0"/>
              <a:t>Click to edit Master title style</a:t>
            </a:r>
          </a:p>
        </p:txBody>
      </p:sp>
      <p:sp>
        <p:nvSpPr>
          <p:cNvPr id="3" name="Subtitle 2"/>
          <p:cNvSpPr>
            <a:spLocks noGrp="1"/>
          </p:cNvSpPr>
          <p:nvPr>
            <p:ph type="subTitle" idx="1"/>
          </p:nvPr>
        </p:nvSpPr>
        <p:spPr>
          <a:xfrm>
            <a:off x="962759" y="2464888"/>
            <a:ext cx="7818567" cy="2222859"/>
          </a:xfrm>
        </p:spPr>
        <p:txBody>
          <a:bodyPr>
            <a:normAutofit/>
          </a:bodyP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150" y="5335925"/>
            <a:ext cx="2248751" cy="1223824"/>
          </a:xfrm>
          <a:prstGeom prst="rect">
            <a:avLst/>
          </a:prstGeom>
        </p:spPr>
      </p:pic>
    </p:spTree>
    <p:extLst>
      <p:ext uri="{BB962C8B-B14F-4D97-AF65-F5344CB8AC3E}">
        <p14:creationId xmlns:p14="http://schemas.microsoft.com/office/powerpoint/2010/main" val="1039342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nec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1" y="657569"/>
            <a:ext cx="7866927" cy="1718074"/>
          </a:xfrm>
        </p:spPr>
        <p:txBody>
          <a:bodyPr anchor="b"/>
          <a:lstStyle>
            <a:lvl1pPr algn="l">
              <a:lnSpc>
                <a:spcPct val="80000"/>
              </a:lnSpc>
              <a:defRPr sz="5400"/>
            </a:lvl1pPr>
          </a:lstStyle>
          <a:p>
            <a:r>
              <a:rPr lang="en-US" dirty="0"/>
              <a:t>Click to edit Master title style</a:t>
            </a:r>
          </a:p>
        </p:txBody>
      </p:sp>
      <p:sp>
        <p:nvSpPr>
          <p:cNvPr id="6" name="Subtitle 2"/>
          <p:cNvSpPr>
            <a:spLocks noGrp="1"/>
          </p:cNvSpPr>
          <p:nvPr>
            <p:ph type="subTitle" idx="1"/>
          </p:nvPr>
        </p:nvSpPr>
        <p:spPr>
          <a:xfrm>
            <a:off x="962759" y="2464888"/>
            <a:ext cx="7818567" cy="2222859"/>
          </a:xfrm>
        </p:spPr>
        <p:txBody>
          <a:bodyPr>
            <a:normAutofit/>
          </a:bodyP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150" y="5335925"/>
            <a:ext cx="2248751" cy="1223824"/>
          </a:xfrm>
          <a:prstGeom prst="rect">
            <a:avLst/>
          </a:prstGeom>
        </p:spPr>
      </p:pic>
    </p:spTree>
    <p:extLst>
      <p:ext uri="{BB962C8B-B14F-4D97-AF65-F5344CB8AC3E}">
        <p14:creationId xmlns:p14="http://schemas.microsoft.com/office/powerpoint/2010/main" val="1496839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1" y="657569"/>
            <a:ext cx="7866927" cy="1718074"/>
          </a:xfrm>
        </p:spPr>
        <p:txBody>
          <a:bodyPr anchor="b"/>
          <a:lstStyle>
            <a:lvl1pPr algn="l">
              <a:lnSpc>
                <a:spcPct val="80000"/>
              </a:lnSpc>
              <a:defRPr sz="5400"/>
            </a:lvl1pPr>
          </a:lstStyle>
          <a:p>
            <a:r>
              <a:rPr lang="en-US" dirty="0"/>
              <a:t>Click to edit Master title style</a:t>
            </a:r>
          </a:p>
        </p:txBody>
      </p:sp>
      <p:sp>
        <p:nvSpPr>
          <p:cNvPr id="6" name="Subtitle 2"/>
          <p:cNvSpPr>
            <a:spLocks noGrp="1"/>
          </p:cNvSpPr>
          <p:nvPr>
            <p:ph type="subTitle" idx="1"/>
          </p:nvPr>
        </p:nvSpPr>
        <p:spPr>
          <a:xfrm>
            <a:off x="962759" y="2464888"/>
            <a:ext cx="7818567" cy="2222859"/>
          </a:xfrm>
        </p:spPr>
        <p:txBody>
          <a:bodyPr>
            <a:normAutofit/>
          </a:bodyP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150" y="5335925"/>
            <a:ext cx="2248751" cy="1223824"/>
          </a:xfrm>
          <a:prstGeom prst="rect">
            <a:avLst/>
          </a:prstGeom>
        </p:spPr>
      </p:pic>
    </p:spTree>
    <p:extLst>
      <p:ext uri="{BB962C8B-B14F-4D97-AF65-F5344CB8AC3E}">
        <p14:creationId xmlns:p14="http://schemas.microsoft.com/office/powerpoint/2010/main" val="1465407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rot="21170193">
            <a:off x="191231" y="-432897"/>
            <a:ext cx="11500887" cy="9681641"/>
          </a:xfrm>
          <a:prstGeom prst="rect">
            <a:avLst/>
          </a:prstGeom>
        </p:spPr>
      </p:pic>
      <p:sp>
        <p:nvSpPr>
          <p:cNvPr id="2" name="Title 1"/>
          <p:cNvSpPr>
            <a:spLocks noGrp="1"/>
          </p:cNvSpPr>
          <p:nvPr>
            <p:ph type="title"/>
          </p:nvPr>
        </p:nvSpPr>
        <p:spPr>
          <a:xfrm>
            <a:off x="2020185" y="1782504"/>
            <a:ext cx="9060647" cy="1807701"/>
          </a:xfrm>
        </p:spPr>
        <p:txBody>
          <a:bodyPr anchor="b"/>
          <a:lstStyle>
            <a:lvl1pPr>
              <a:lnSpc>
                <a:spcPct val="80000"/>
              </a:lnSpc>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006638" y="3657833"/>
            <a:ext cx="9199543" cy="1500187"/>
          </a:xfrm>
        </p:spPr>
        <p:txBody>
          <a:bodyPr/>
          <a:lstStyle>
            <a:lvl1pPr marL="0" indent="0">
              <a:buNone/>
              <a:defRPr sz="2400" cap="all" baseline="0">
                <a:solidFill>
                  <a:srgbClr val="CAC8C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6562"/>
            <a:ext cx="467335" cy="13159042"/>
          </a:xfrm>
          <a:prstGeom prst="rect">
            <a:avLst/>
          </a:prstGeom>
        </p:spPr>
      </p:pic>
    </p:spTree>
    <p:extLst>
      <p:ext uri="{BB962C8B-B14F-4D97-AF65-F5344CB8AC3E}">
        <p14:creationId xmlns:p14="http://schemas.microsoft.com/office/powerpoint/2010/main" val="20862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976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1388962"/>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266221"/>
            <a:ext cx="10515600" cy="1041721"/>
          </a:xfrm>
        </p:spPr>
        <p:txBody>
          <a:bodyPr/>
          <a:lstStyle>
            <a:lvl1pPr>
              <a:lnSpc>
                <a:spcPct val="80000"/>
              </a:lnSpc>
              <a:defRPr sz="3200"/>
            </a:lvl1pPr>
          </a:lstStyle>
          <a:p>
            <a:r>
              <a:rPr lang="en-US" dirty="0"/>
              <a:t>Click to edit Master title style</a:t>
            </a:r>
          </a:p>
        </p:txBody>
      </p:sp>
      <p:sp>
        <p:nvSpPr>
          <p:cNvPr id="3" name="Content Placeholder 2"/>
          <p:cNvSpPr>
            <a:spLocks noGrp="1"/>
          </p:cNvSpPr>
          <p:nvPr>
            <p:ph idx="1"/>
          </p:nvPr>
        </p:nvSpPr>
        <p:spPr>
          <a:xfrm>
            <a:off x="838200" y="1701479"/>
            <a:ext cx="10515600" cy="4282632"/>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7969" y="5522688"/>
            <a:ext cx="2160808" cy="1175963"/>
          </a:xfrm>
          <a:prstGeom prst="rect">
            <a:avLst/>
          </a:prstGeom>
        </p:spPr>
      </p:pic>
    </p:spTree>
    <p:extLst>
      <p:ext uri="{BB962C8B-B14F-4D97-AF65-F5344CB8AC3E}">
        <p14:creationId xmlns:p14="http://schemas.microsoft.com/office/powerpoint/2010/main" val="1272731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76525-FDD8-4E48-BC79-7A335695095C}"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2176435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76525-FDD8-4E48-BC79-7A335695095C}"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235281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376525-FDD8-4E48-BC79-7A335695095C}"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585757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76525-FDD8-4E48-BC79-7A335695095C}"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668694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76525-FDD8-4E48-BC79-7A335695095C}" type="datetimeFigureOut">
              <a:rPr lang="en-US" smtClean="0"/>
              <a:t>9/9/2020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1730453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76525-FDD8-4E48-BC79-7A335695095C}" type="datetimeFigureOut">
              <a:rPr lang="en-US" smtClean="0"/>
              <a:t>9/9/2020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1712373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76525-FDD8-4E48-BC79-7A335695095C}" type="datetimeFigureOut">
              <a:rPr lang="en-US" smtClean="0"/>
              <a:t>9/9/2020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3062463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76525-FDD8-4E48-BC79-7A335695095C}"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2689224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76525-FDD8-4E48-BC79-7A335695095C}"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403702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02526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76525-FDD8-4E48-BC79-7A335695095C}"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1238075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76525-FDD8-4E48-BC79-7A335695095C}"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94361-F71C-470C-A05D-3B5B79E54C30}" type="slidenum">
              <a:rPr lang="en-US" smtClean="0"/>
              <a:t>‹#›</a:t>
            </a:fld>
            <a:endParaRPr lang="en-US"/>
          </a:p>
        </p:txBody>
      </p:sp>
    </p:spTree>
    <p:extLst>
      <p:ext uri="{BB962C8B-B14F-4D97-AF65-F5344CB8AC3E}">
        <p14:creationId xmlns:p14="http://schemas.microsoft.com/office/powerpoint/2010/main" val="1140626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12192000" cy="1388962"/>
          </a:xfrm>
          <a:prstGeom prst="rect">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266221"/>
            <a:ext cx="10515600" cy="1041721"/>
          </a:xfrm>
        </p:spPr>
        <p:txBody>
          <a:bodyPr>
            <a:normAutofit/>
          </a:bodyPr>
          <a:lstStyle>
            <a:lvl1pPr>
              <a:lnSpc>
                <a:spcPct val="80000"/>
              </a:lnSpc>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1701479"/>
            <a:ext cx="10515600" cy="4282632"/>
          </a:xfrm>
        </p:spPr>
        <p:txBody>
          <a:bodyPr>
            <a:normAutofit/>
          </a:bodyPr>
          <a:lstStyle>
            <a:lvl1pPr>
              <a:defRPr sz="2400">
                <a:solidFill>
                  <a:srgbClr val="002060"/>
                </a:solidFill>
              </a:defRPr>
            </a:lvl1pPr>
            <a:lvl2pPr>
              <a:defRPr sz="2400">
                <a:solidFill>
                  <a:srgbClr val="002060"/>
                </a:solidFill>
              </a:defRPr>
            </a:lvl2pPr>
            <a:lvl3pPr>
              <a:defRPr sz="2400">
                <a:solidFill>
                  <a:srgbClr val="002060"/>
                </a:solidFill>
              </a:defRPr>
            </a:lvl3pPr>
            <a:lvl4pPr>
              <a:defRPr sz="2400">
                <a:solidFill>
                  <a:srgbClr val="002060"/>
                </a:solidFill>
              </a:defRPr>
            </a:lvl4pPr>
            <a:lvl5pPr>
              <a:defRPr sz="240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F009BD55-F5FE-4453-A6D7-52E3C3DECED2}"/>
              </a:ext>
            </a:extLst>
          </p:cNvPr>
          <p:cNvPicPr>
            <a:picLocks noChangeAspect="1"/>
          </p:cNvPicPr>
          <p:nvPr userDrawn="1"/>
        </p:nvPicPr>
        <p:blipFill>
          <a:blip r:embed="rId2"/>
          <a:stretch>
            <a:fillRect/>
          </a:stretch>
        </p:blipFill>
        <p:spPr>
          <a:xfrm>
            <a:off x="10187738" y="5351206"/>
            <a:ext cx="1906495" cy="1388962"/>
          </a:xfrm>
          <a:prstGeom prst="rect">
            <a:avLst/>
          </a:prstGeom>
        </p:spPr>
      </p:pic>
    </p:spTree>
    <p:extLst>
      <p:ext uri="{BB962C8B-B14F-4D97-AF65-F5344CB8AC3E}">
        <p14:creationId xmlns:p14="http://schemas.microsoft.com/office/powerpoint/2010/main" val="273223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288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739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160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604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244952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65" r:id="rId12"/>
    <p:sldLayoutId id="2147483664" r:id="rId13"/>
    <p:sldLayoutId id="2147483657" r:id="rId14"/>
    <p:sldLayoutId id="2147483668" r:id="rId15"/>
    <p:sldLayoutId id="2147483670" r:id="rId16"/>
    <p:sldLayoutId id="2147483671" r:id="rId17"/>
    <p:sldLayoutId id="214748372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826156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67C83-E195-4A68-83ED-A2C598BD9D2B}" type="datetimeFigureOut">
              <a:rPr lang="en-US" smtClean="0"/>
              <a:t>9/9/2020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8371E-AC28-48CC-AC61-E7780F588EB3}" type="slidenum">
              <a:rPr lang="en-US" smtClean="0"/>
              <a:t>‹#›</a:t>
            </a:fld>
            <a:endParaRPr lang="en-US"/>
          </a:p>
        </p:txBody>
      </p:sp>
    </p:spTree>
    <p:extLst>
      <p:ext uri="{BB962C8B-B14F-4D97-AF65-F5344CB8AC3E}">
        <p14:creationId xmlns:p14="http://schemas.microsoft.com/office/powerpoint/2010/main" val="23674772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464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xStyles>
    <p:titleStyle>
      <a:lvl1pPr algn="l" defTabSz="914400" rtl="0" eaLnBrk="1" fontAlgn="b" latinLnBrk="0" hangingPunct="1">
        <a:lnSpc>
          <a:spcPct val="90000"/>
        </a:lnSpc>
        <a:spcBef>
          <a:spcPct val="0"/>
        </a:spcBef>
        <a:buNone/>
        <a:defRPr sz="4000" kern="1200" cap="all" baseline="0">
          <a:solidFill>
            <a:srgbClr val="57A5BA"/>
          </a:solidFill>
          <a:latin typeface="+mj-lt"/>
          <a:ea typeface="+mj-ea"/>
          <a:cs typeface="+mj-cs"/>
        </a:defRPr>
      </a:lvl1pPr>
    </p:titleStyle>
    <p:bodyStyle>
      <a:lvl1pPr marL="0" indent="-228600" algn="l" defTabSz="914400" rtl="0" eaLnBrk="1" latinLnBrk="0" hangingPunct="1">
        <a:lnSpc>
          <a:spcPct val="90000"/>
        </a:lnSpc>
        <a:spcBef>
          <a:spcPts val="1600"/>
        </a:spcBef>
        <a:buFont typeface="Arial" panose="020B0604020202020204" pitchFamily="34" charset="0"/>
        <a:buChar char="•"/>
        <a:defRPr sz="2400" kern="120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76525-FDD8-4E48-BC79-7A335695095C}" type="datetimeFigureOut">
              <a:rPr lang="en-US" smtClean="0"/>
              <a:t>9/9/2020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94361-F71C-470C-A05D-3B5B79E54C30}" type="slidenum">
              <a:rPr lang="en-US" smtClean="0"/>
              <a:t>‹#›</a:t>
            </a:fld>
            <a:endParaRPr lang="en-US"/>
          </a:p>
        </p:txBody>
      </p:sp>
    </p:spTree>
    <p:extLst>
      <p:ext uri="{BB962C8B-B14F-4D97-AF65-F5344CB8AC3E}">
        <p14:creationId xmlns:p14="http://schemas.microsoft.com/office/powerpoint/2010/main" val="116129687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7.JPG"/><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mnchamber.com/blog/economic-dashboard-minnesotas-recovery" TargetMode="External"/><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0" y="526366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39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3918" y="1950978"/>
            <a:ext cx="3830522" cy="4251701"/>
          </a:xfrm>
          <a:prstGeom prst="rect">
            <a:avLst/>
          </a:prstGeom>
          <a:ln>
            <a:solidFill>
              <a:schemeClr val="bg1">
                <a:lumMod val="85000"/>
              </a:schemeClr>
            </a:solidFill>
          </a:ln>
        </p:spPr>
      </p:pic>
      <p:sp>
        <p:nvSpPr>
          <p:cNvPr id="5"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Competing views on Minnesota’s Economy</a:t>
            </a:r>
            <a:endParaRPr lang="en-US" sz="2700" b="1" dirty="0">
              <a:solidFill>
                <a:schemeClr val="bg1"/>
              </a:solidFill>
              <a:latin typeface="Gotham Black" pitchFamily="50" charset="0"/>
            </a:endParaRPr>
          </a:p>
        </p:txBody>
      </p:sp>
      <p:pic>
        <p:nvPicPr>
          <p:cNvPr id="8" name="Picture 7"/>
          <p:cNvPicPr>
            <a:picLocks noChangeAspect="1"/>
          </p:cNvPicPr>
          <p:nvPr/>
        </p:nvPicPr>
        <p:blipFill>
          <a:blip r:embed="rId3"/>
          <a:stretch>
            <a:fillRect/>
          </a:stretch>
        </p:blipFill>
        <p:spPr>
          <a:xfrm>
            <a:off x="4669524" y="1629198"/>
            <a:ext cx="7168485" cy="3296120"/>
          </a:xfrm>
          <a:prstGeom prst="rect">
            <a:avLst/>
          </a:prstGeom>
          <a:ln>
            <a:solidFill>
              <a:schemeClr val="bg1">
                <a:lumMod val="85000"/>
              </a:schemeClr>
            </a:solidFill>
          </a:ln>
        </p:spPr>
      </p:pic>
      <p:sp>
        <p:nvSpPr>
          <p:cNvPr id="9" name="TextBox 8"/>
          <p:cNvSpPr txBox="1"/>
          <p:nvPr/>
        </p:nvSpPr>
        <p:spPr>
          <a:xfrm>
            <a:off x="9841569" y="2771889"/>
            <a:ext cx="2164080" cy="2327910"/>
          </a:xfrm>
          <a:prstGeom prst="rect">
            <a:avLst/>
          </a:prstGeom>
          <a:solidFill>
            <a:schemeClr val="bg1"/>
          </a:solidFill>
        </p:spPr>
        <p:txBody>
          <a:bodyPr wrap="square" rtlCol="0">
            <a:spAutoFit/>
          </a:bodyPr>
          <a:lstStyle/>
          <a:p>
            <a:endParaRPr lang="en-US" dirty="0"/>
          </a:p>
        </p:txBody>
      </p:sp>
      <p:pic>
        <p:nvPicPr>
          <p:cNvPr id="10" name="Picture 9"/>
          <p:cNvPicPr>
            <a:picLocks noChangeAspect="1"/>
          </p:cNvPicPr>
          <p:nvPr/>
        </p:nvPicPr>
        <p:blipFill>
          <a:blip r:embed="rId4"/>
          <a:stretch>
            <a:fillRect/>
          </a:stretch>
        </p:blipFill>
        <p:spPr>
          <a:xfrm>
            <a:off x="4669524" y="5346017"/>
            <a:ext cx="4785221" cy="1227622"/>
          </a:xfrm>
          <a:prstGeom prst="rect">
            <a:avLst/>
          </a:prstGeom>
          <a:ln>
            <a:solidFill>
              <a:schemeClr val="bg1">
                <a:lumMod val="85000"/>
              </a:schemeClr>
            </a:solidFill>
          </a:ln>
        </p:spPr>
      </p:pic>
    </p:spTree>
    <p:extLst>
      <p:ext uri="{BB962C8B-B14F-4D97-AF65-F5344CB8AC3E}">
        <p14:creationId xmlns:p14="http://schemas.microsoft.com/office/powerpoint/2010/main" val="89110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Minnesota Has A Highly Developed Economy</a:t>
            </a:r>
            <a:endParaRPr lang="en-US" sz="2700" b="1" dirty="0">
              <a:solidFill>
                <a:schemeClr val="bg1"/>
              </a:solidFill>
              <a:latin typeface="Gotham Black" pitchFamily="50" charset="0"/>
            </a:endParaRPr>
          </a:p>
        </p:txBody>
      </p:sp>
      <p:sp>
        <p:nvSpPr>
          <p:cNvPr id="9" name="Oval 8"/>
          <p:cNvSpPr/>
          <p:nvPr/>
        </p:nvSpPr>
        <p:spPr>
          <a:xfrm>
            <a:off x="422458" y="1828802"/>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1</a:t>
            </a:r>
            <a:endParaRPr lang="en-US" sz="2200" b="1" dirty="0"/>
          </a:p>
        </p:txBody>
      </p:sp>
      <p:sp>
        <p:nvSpPr>
          <p:cNvPr id="10" name="Oval 9"/>
          <p:cNvSpPr/>
          <p:nvPr/>
        </p:nvSpPr>
        <p:spPr>
          <a:xfrm>
            <a:off x="422458" y="2529592"/>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2</a:t>
            </a:r>
          </a:p>
        </p:txBody>
      </p:sp>
      <p:sp>
        <p:nvSpPr>
          <p:cNvPr id="12" name="Oval 11"/>
          <p:cNvSpPr/>
          <p:nvPr/>
        </p:nvSpPr>
        <p:spPr>
          <a:xfrm>
            <a:off x="422458" y="3184912"/>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3</a:t>
            </a:r>
            <a:endParaRPr lang="en-US" sz="2200" b="1" dirty="0"/>
          </a:p>
        </p:txBody>
      </p:sp>
      <p:sp>
        <p:nvSpPr>
          <p:cNvPr id="13" name="Oval 12"/>
          <p:cNvSpPr/>
          <p:nvPr/>
        </p:nvSpPr>
        <p:spPr>
          <a:xfrm>
            <a:off x="422458" y="3832239"/>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4</a:t>
            </a:r>
            <a:endParaRPr lang="en-US" sz="2200" b="1" dirty="0"/>
          </a:p>
        </p:txBody>
      </p:sp>
      <p:sp>
        <p:nvSpPr>
          <p:cNvPr id="14" name="Oval 13"/>
          <p:cNvSpPr/>
          <p:nvPr/>
        </p:nvSpPr>
        <p:spPr>
          <a:xfrm>
            <a:off x="422458" y="4479566"/>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5</a:t>
            </a:r>
            <a:endParaRPr lang="en-US" sz="2200" b="1" dirty="0"/>
          </a:p>
        </p:txBody>
      </p:sp>
      <p:sp>
        <p:nvSpPr>
          <p:cNvPr id="15" name="Oval 14"/>
          <p:cNvSpPr/>
          <p:nvPr/>
        </p:nvSpPr>
        <p:spPr>
          <a:xfrm>
            <a:off x="421819" y="5126893"/>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7</a:t>
            </a:r>
            <a:endParaRPr lang="en-US" sz="2200" b="1" dirty="0"/>
          </a:p>
        </p:txBody>
      </p:sp>
      <p:sp>
        <p:nvSpPr>
          <p:cNvPr id="16" name="Oval 15"/>
          <p:cNvSpPr/>
          <p:nvPr/>
        </p:nvSpPr>
        <p:spPr>
          <a:xfrm>
            <a:off x="422458" y="5766227"/>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8</a:t>
            </a:r>
            <a:endParaRPr lang="en-US" sz="2200" b="1" dirty="0"/>
          </a:p>
        </p:txBody>
      </p:sp>
      <p:sp>
        <p:nvSpPr>
          <p:cNvPr id="17" name="TextBox 16"/>
          <p:cNvSpPr txBox="1"/>
          <p:nvPr/>
        </p:nvSpPr>
        <p:spPr>
          <a:xfrm>
            <a:off x="9968459" y="5336498"/>
            <a:ext cx="2223541" cy="1521502"/>
          </a:xfrm>
          <a:prstGeom prst="rect">
            <a:avLst/>
          </a:prstGeom>
          <a:solidFill>
            <a:schemeClr val="bg1"/>
          </a:solidFill>
        </p:spPr>
        <p:txBody>
          <a:bodyPr wrap="square" rtlCol="0">
            <a:spAutoFit/>
          </a:bodyPr>
          <a:lstStyle/>
          <a:p>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73987086"/>
              </p:ext>
            </p:extLst>
          </p:nvPr>
        </p:nvGraphicFramePr>
        <p:xfrm>
          <a:off x="1109049" y="1843791"/>
          <a:ext cx="10515600" cy="4646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58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Minnesota’s per capita income rose above U.S. levels in 1973 and has stayed there ever since</a:t>
            </a:r>
            <a:endParaRPr lang="en-US" sz="2700" b="1" dirty="0">
              <a:solidFill>
                <a:schemeClr val="bg1"/>
              </a:solidFill>
              <a:latin typeface="Gotham Black" pitchFamily="50" charset="0"/>
            </a:endParaRPr>
          </a:p>
        </p:txBody>
      </p:sp>
      <p:graphicFrame>
        <p:nvGraphicFramePr>
          <p:cNvPr id="7" name="Chart 6"/>
          <p:cNvGraphicFramePr/>
          <p:nvPr>
            <p:extLst>
              <p:ext uri="{D42A27DB-BD31-4B8C-83A1-F6EECF244321}">
                <p14:modId xmlns:p14="http://schemas.microsoft.com/office/powerpoint/2010/main" val="48461544"/>
              </p:ext>
            </p:extLst>
          </p:nvPr>
        </p:nvGraphicFramePr>
        <p:xfrm>
          <a:off x="1084881" y="1689315"/>
          <a:ext cx="8911525" cy="48509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0061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3484060-AA7E-4D8F-8F28-D7179060DB70}"/>
              </a:ext>
            </a:extLst>
          </p:cNvPr>
          <p:cNvGraphicFramePr/>
          <p:nvPr>
            <p:extLst>
              <p:ext uri="{D42A27DB-BD31-4B8C-83A1-F6EECF244321}">
                <p14:modId xmlns:p14="http://schemas.microsoft.com/office/powerpoint/2010/main" val="3483059012"/>
              </p:ext>
            </p:extLst>
          </p:nvPr>
        </p:nvGraphicFramePr>
        <p:xfrm>
          <a:off x="263472" y="1658319"/>
          <a:ext cx="5594888" cy="471148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856922" y="5284922"/>
            <a:ext cx="2335078" cy="1425844"/>
          </a:xfrm>
          <a:prstGeom prst="rect">
            <a:avLst/>
          </a:prstGeom>
          <a:solidFill>
            <a:schemeClr val="bg1"/>
          </a:solidFill>
        </p:spPr>
        <p:txBody>
          <a:bodyPr wrap="square" rtlCol="0">
            <a:spAutoFit/>
          </a:bodyPr>
          <a:lstStyle/>
          <a:p>
            <a:endParaRPr lang="en-US" dirty="0"/>
          </a:p>
        </p:txBody>
      </p:sp>
      <p:graphicFrame>
        <p:nvGraphicFramePr>
          <p:cNvPr id="5" name="Chart 4"/>
          <p:cNvGraphicFramePr/>
          <p:nvPr>
            <p:extLst>
              <p:ext uri="{D42A27DB-BD31-4B8C-83A1-F6EECF244321}">
                <p14:modId xmlns:p14="http://schemas.microsoft.com/office/powerpoint/2010/main" val="3903512192"/>
              </p:ext>
            </p:extLst>
          </p:nvPr>
        </p:nvGraphicFramePr>
        <p:xfrm>
          <a:off x="6230319" y="1658319"/>
          <a:ext cx="5734373" cy="471148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a:spLocks noGrp="1"/>
          </p:cNvSpPr>
          <p:nvPr>
            <p:ph type="title"/>
          </p:nvPr>
        </p:nvSpPr>
        <p:spPr>
          <a:xfrm>
            <a:off x="546652" y="221236"/>
            <a:ext cx="11645347" cy="1041721"/>
          </a:xfrm>
        </p:spPr>
        <p:txBody>
          <a:bodyPr>
            <a:noAutofit/>
          </a:bodyPr>
          <a:lstStyle/>
          <a:p>
            <a:r>
              <a:rPr lang="en-US" sz="3200" dirty="0">
                <a:solidFill>
                  <a:schemeClr val="bg1"/>
                </a:solidFill>
                <a:latin typeface="Gotham Black"/>
              </a:rPr>
              <a:t>Minnesota </a:t>
            </a:r>
            <a:r>
              <a:rPr lang="en-US" sz="3200" dirty="0" smtClean="0">
                <a:solidFill>
                  <a:schemeClr val="bg1"/>
                </a:solidFill>
                <a:latin typeface="Gotham Black"/>
              </a:rPr>
              <a:t>has structurally higher employment rates than the U.S.</a:t>
            </a:r>
            <a:endParaRPr lang="en-US" sz="3200" dirty="0">
              <a:solidFill>
                <a:schemeClr val="bg1"/>
              </a:solidFill>
              <a:latin typeface="Gotham Black"/>
            </a:endParaRPr>
          </a:p>
        </p:txBody>
      </p:sp>
    </p:spTree>
    <p:extLst>
      <p:ext uri="{BB962C8B-B14F-4D97-AF65-F5344CB8AC3E}">
        <p14:creationId xmlns:p14="http://schemas.microsoft.com/office/powerpoint/2010/main" val="1446011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674" y="221236"/>
            <a:ext cx="11095788" cy="1041721"/>
          </a:xfrm>
        </p:spPr>
        <p:txBody>
          <a:bodyPr>
            <a:noAutofit/>
          </a:bodyPr>
          <a:lstStyle/>
          <a:p>
            <a:r>
              <a:rPr lang="en-US" sz="3200" dirty="0">
                <a:solidFill>
                  <a:schemeClr val="bg1"/>
                </a:solidFill>
                <a:latin typeface="Gotham Black"/>
              </a:rPr>
              <a:t>Minnesota is the innovation hub of the upper Midwest</a:t>
            </a:r>
          </a:p>
        </p:txBody>
      </p:sp>
      <p:sp>
        <p:nvSpPr>
          <p:cNvPr id="5" name="TextBox 4">
            <a:extLst>
              <a:ext uri="{FF2B5EF4-FFF2-40B4-BE49-F238E27FC236}">
                <a16:creationId xmlns:a16="http://schemas.microsoft.com/office/drawing/2014/main" id="{155E3716-7EAC-48CD-9119-12AF9F264CC6}"/>
              </a:ext>
            </a:extLst>
          </p:cNvPr>
          <p:cNvSpPr txBox="1"/>
          <p:nvPr/>
        </p:nvSpPr>
        <p:spPr>
          <a:xfrm>
            <a:off x="477522" y="6501161"/>
            <a:ext cx="4996478" cy="276999"/>
          </a:xfrm>
          <a:prstGeom prst="rect">
            <a:avLst/>
          </a:prstGeom>
          <a:noFill/>
        </p:spPr>
        <p:txBody>
          <a:bodyPr wrap="square" rtlCol="0" anchor="t">
            <a:spAutoFit/>
          </a:bodyPr>
          <a:lstStyle/>
          <a:p>
            <a:r>
              <a:rPr lang="en-US" sz="1200" dirty="0">
                <a:solidFill>
                  <a:srgbClr val="1F3864"/>
                </a:solidFill>
                <a:latin typeface="Calibri"/>
                <a:cs typeface="Calibri"/>
              </a:rPr>
              <a:t>Source: Minnesota Chamber Foundation, U.S. Patent and Trademark Office</a:t>
            </a:r>
          </a:p>
        </p:txBody>
      </p:sp>
      <p:graphicFrame>
        <p:nvGraphicFramePr>
          <p:cNvPr id="6" name="Chart 5"/>
          <p:cNvGraphicFramePr>
            <a:graphicFrameLocks/>
          </p:cNvGraphicFramePr>
          <p:nvPr>
            <p:extLst>
              <p:ext uri="{D42A27DB-BD31-4B8C-83A1-F6EECF244321}">
                <p14:modId xmlns:p14="http://schemas.microsoft.com/office/powerpoint/2010/main" val="3271390724"/>
              </p:ext>
            </p:extLst>
          </p:nvPr>
        </p:nvGraphicFramePr>
        <p:xfrm>
          <a:off x="1290292" y="1561171"/>
          <a:ext cx="8863361" cy="47466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313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652" y="221236"/>
            <a:ext cx="11645347" cy="1041721"/>
          </a:xfrm>
        </p:spPr>
        <p:txBody>
          <a:bodyPr>
            <a:noAutofit/>
          </a:bodyPr>
          <a:lstStyle/>
          <a:p>
            <a:r>
              <a:rPr lang="en-US" sz="3200" dirty="0">
                <a:solidFill>
                  <a:schemeClr val="bg1"/>
                </a:solidFill>
                <a:latin typeface="Gotham Black"/>
              </a:rPr>
              <a:t>Minnesota trails only slightly its most innovative peers</a:t>
            </a:r>
          </a:p>
        </p:txBody>
      </p:sp>
      <p:sp>
        <p:nvSpPr>
          <p:cNvPr id="5" name="TextBox 4">
            <a:extLst>
              <a:ext uri="{FF2B5EF4-FFF2-40B4-BE49-F238E27FC236}">
                <a16:creationId xmlns:a16="http://schemas.microsoft.com/office/drawing/2014/main" id="{324BF561-1D68-46E4-91D9-354ABF747077}"/>
              </a:ext>
            </a:extLst>
          </p:cNvPr>
          <p:cNvSpPr txBox="1"/>
          <p:nvPr/>
        </p:nvSpPr>
        <p:spPr>
          <a:xfrm>
            <a:off x="546652" y="6334306"/>
            <a:ext cx="5013796" cy="276999"/>
          </a:xfrm>
          <a:prstGeom prst="rect">
            <a:avLst/>
          </a:prstGeom>
          <a:noFill/>
        </p:spPr>
        <p:txBody>
          <a:bodyPr wrap="square" rtlCol="0" anchor="t">
            <a:spAutoFit/>
          </a:bodyPr>
          <a:lstStyle/>
          <a:p>
            <a:r>
              <a:rPr lang="en-US" sz="1200" dirty="0">
                <a:solidFill>
                  <a:srgbClr val="1F3864"/>
                </a:solidFill>
                <a:latin typeface="Calibri"/>
                <a:cs typeface="Calibri"/>
              </a:rPr>
              <a:t>Source: Minnesota Chamber Foundation, U.S. Patent and Trademark Office</a:t>
            </a:r>
          </a:p>
        </p:txBody>
      </p:sp>
      <p:graphicFrame>
        <p:nvGraphicFramePr>
          <p:cNvPr id="6" name="Chart 5"/>
          <p:cNvGraphicFramePr>
            <a:graphicFrameLocks/>
          </p:cNvGraphicFramePr>
          <p:nvPr>
            <p:extLst>
              <p:ext uri="{D42A27DB-BD31-4B8C-83A1-F6EECF244321}">
                <p14:modId xmlns:p14="http://schemas.microsoft.com/office/powerpoint/2010/main" val="4082426527"/>
              </p:ext>
            </p:extLst>
          </p:nvPr>
        </p:nvGraphicFramePr>
        <p:xfrm>
          <a:off x="1213971" y="1555117"/>
          <a:ext cx="9155151" cy="4520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7475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6652" y="221236"/>
            <a:ext cx="11645347" cy="1041721"/>
          </a:xfrm>
        </p:spPr>
        <p:txBody>
          <a:bodyPr>
            <a:noAutofit/>
          </a:bodyPr>
          <a:lstStyle/>
          <a:p>
            <a:r>
              <a:rPr lang="en-US" sz="3200" dirty="0" smtClean="0">
                <a:solidFill>
                  <a:schemeClr val="bg1"/>
                </a:solidFill>
                <a:latin typeface="Gotham Black"/>
              </a:rPr>
              <a:t>Minnesota’s specialized sectors are stacked toward higher wage activities</a:t>
            </a:r>
            <a:endParaRPr lang="en-US" sz="3200" dirty="0">
              <a:solidFill>
                <a:schemeClr val="bg1"/>
              </a:solidFill>
              <a:latin typeface="Gotham Black"/>
            </a:endParaRPr>
          </a:p>
        </p:txBody>
      </p:sp>
      <p:graphicFrame>
        <p:nvGraphicFramePr>
          <p:cNvPr id="5" name="Table 4"/>
          <p:cNvGraphicFramePr>
            <a:graphicFrameLocks noGrp="1"/>
          </p:cNvGraphicFramePr>
          <p:nvPr>
            <p:extLst>
              <p:ext uri="{D42A27DB-BD31-4B8C-83A1-F6EECF244321}">
                <p14:modId xmlns:p14="http://schemas.microsoft.com/office/powerpoint/2010/main" val="24573414"/>
              </p:ext>
            </p:extLst>
          </p:nvPr>
        </p:nvGraphicFramePr>
        <p:xfrm>
          <a:off x="546652" y="1604392"/>
          <a:ext cx="8400081" cy="5116830"/>
        </p:xfrm>
        <a:graphic>
          <a:graphicData uri="http://schemas.openxmlformats.org/drawingml/2006/table">
            <a:tbl>
              <a:tblPr/>
              <a:tblGrid>
                <a:gridCol w="5649612">
                  <a:extLst>
                    <a:ext uri="{9D8B030D-6E8A-4147-A177-3AD203B41FA5}">
                      <a16:colId xmlns:a16="http://schemas.microsoft.com/office/drawing/2014/main" val="2551203242"/>
                    </a:ext>
                  </a:extLst>
                </a:gridCol>
                <a:gridCol w="1189392">
                  <a:extLst>
                    <a:ext uri="{9D8B030D-6E8A-4147-A177-3AD203B41FA5}">
                      <a16:colId xmlns:a16="http://schemas.microsoft.com/office/drawing/2014/main" val="2185693497"/>
                    </a:ext>
                  </a:extLst>
                </a:gridCol>
                <a:gridCol w="1561077">
                  <a:extLst>
                    <a:ext uri="{9D8B030D-6E8A-4147-A177-3AD203B41FA5}">
                      <a16:colId xmlns:a16="http://schemas.microsoft.com/office/drawing/2014/main" val="912178206"/>
                    </a:ext>
                  </a:extLst>
                </a:gridCol>
              </a:tblGrid>
              <a:tr h="206416">
                <a:tc>
                  <a:txBody>
                    <a:bodyPr/>
                    <a:lstStyle/>
                    <a:p>
                      <a:pPr algn="l" fontAlgn="b"/>
                      <a:r>
                        <a:rPr lang="en-US" sz="1400" b="1" i="0" u="none" strike="noStrike">
                          <a:effectLst/>
                          <a:latin typeface="Calibri" panose="020F0502020204030204" pitchFamily="34" charset="0"/>
                        </a:rPr>
                        <a:t>Industry</a:t>
                      </a:r>
                    </a:p>
                  </a:txBody>
                  <a:tcPr marL="9525" marR="9525" marT="9525" marB="0" anchor="b">
                    <a:lnL>
                      <a:noFill/>
                    </a:lnL>
                    <a:lnR>
                      <a:noFill/>
                    </a:lnR>
                    <a:lnT>
                      <a:noFill/>
                    </a:lnT>
                    <a:lnB>
                      <a:noFill/>
                    </a:lnB>
                  </a:tcPr>
                </a:tc>
                <a:tc>
                  <a:txBody>
                    <a:bodyPr/>
                    <a:lstStyle/>
                    <a:p>
                      <a:pPr algn="ctr" fontAlgn="b"/>
                      <a:r>
                        <a:rPr lang="en-US" sz="1400" b="1" i="0" u="none" strike="noStrike" dirty="0">
                          <a:effectLst/>
                          <a:latin typeface="Calibri" panose="020F0502020204030204" pitchFamily="34" charset="0"/>
                        </a:rPr>
                        <a:t>LQ</a:t>
                      </a:r>
                    </a:p>
                  </a:txBody>
                  <a:tcPr marL="9525" marR="9525" marT="9525" marB="0" anchor="b">
                    <a:lnL>
                      <a:noFill/>
                    </a:lnL>
                    <a:lnR>
                      <a:noFill/>
                    </a:lnR>
                    <a:lnT>
                      <a:noFill/>
                    </a:lnT>
                    <a:lnB>
                      <a:noFill/>
                    </a:lnB>
                  </a:tcPr>
                </a:tc>
                <a:tc>
                  <a:txBody>
                    <a:bodyPr/>
                    <a:lstStyle/>
                    <a:p>
                      <a:pPr algn="ctr" fontAlgn="b"/>
                      <a:r>
                        <a:rPr lang="en-US" sz="1400" b="1" i="0" u="none" strike="noStrike">
                          <a:effectLst/>
                          <a:latin typeface="Calibri" panose="020F0502020204030204" pitchFamily="34" charset="0"/>
                        </a:rPr>
                        <a:t>Avg Ann Wages</a:t>
                      </a:r>
                    </a:p>
                  </a:txBody>
                  <a:tcPr marL="9525" marR="9525" marT="9525" marB="0" anchor="b">
                    <a:lnL>
                      <a:noFill/>
                    </a:lnL>
                    <a:lnR>
                      <a:noFill/>
                    </a:lnR>
                    <a:lnT>
                      <a:noFill/>
                    </a:lnT>
                    <a:lnB>
                      <a:noFill/>
                    </a:lnB>
                  </a:tcPr>
                </a:tc>
                <a:extLst>
                  <a:ext uri="{0D108BD9-81ED-4DB2-BD59-A6C34878D82A}">
                    <a16:rowId xmlns:a16="http://schemas.microsoft.com/office/drawing/2014/main" val="347899038"/>
                  </a:ext>
                </a:extLst>
              </a:tr>
              <a:tr h="206416">
                <a:tc>
                  <a:txBody>
                    <a:bodyPr/>
                    <a:lstStyle/>
                    <a:p>
                      <a:pPr algn="l" fontAlgn="b"/>
                      <a:r>
                        <a:rPr lang="en-US" sz="1400" b="0" i="0" u="none" strike="noStrike">
                          <a:effectLst/>
                          <a:latin typeface="Calibri" panose="020F0502020204030204" pitchFamily="34" charset="0"/>
                        </a:rPr>
                        <a:t>Management of Companies and Enterprises</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1.77</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$125,823</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3993018820"/>
                  </a:ext>
                </a:extLst>
              </a:tr>
              <a:tr h="206416">
                <a:tc>
                  <a:txBody>
                    <a:bodyPr/>
                    <a:lstStyle/>
                    <a:p>
                      <a:pPr algn="l" fontAlgn="b"/>
                      <a:r>
                        <a:rPr lang="en-US" sz="1400" b="0" i="0" u="none" strike="noStrike">
                          <a:effectLst/>
                          <a:latin typeface="Calibri" panose="020F0502020204030204" pitchFamily="34" charset="0"/>
                        </a:rPr>
                        <a:t>Finance and Insurance</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1.22</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$106,825</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80922547"/>
                  </a:ext>
                </a:extLst>
              </a:tr>
              <a:tr h="206416">
                <a:tc>
                  <a:txBody>
                    <a:bodyPr/>
                    <a:lstStyle/>
                    <a:p>
                      <a:pPr algn="l" fontAlgn="b"/>
                      <a:r>
                        <a:rPr lang="en-US" sz="1400" b="0" i="0" u="none" strike="noStrike">
                          <a:effectLst/>
                          <a:latin typeface="Calibri" panose="020F0502020204030204" pitchFamily="34" charset="0"/>
                        </a:rPr>
                        <a:t>Utilities</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dirty="0">
                          <a:effectLst/>
                          <a:latin typeface="Calibri" panose="020F0502020204030204" pitchFamily="34" charset="0"/>
                        </a:rPr>
                        <a:t>1.11</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$105,435</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3829890567"/>
                  </a:ext>
                </a:extLst>
              </a:tr>
              <a:tr h="206416">
                <a:tc>
                  <a:txBody>
                    <a:bodyPr/>
                    <a:lstStyle/>
                    <a:p>
                      <a:pPr algn="l" fontAlgn="b"/>
                      <a:r>
                        <a:rPr lang="en-US" sz="1400" b="0" i="0" u="none" strike="noStrike">
                          <a:effectLst/>
                          <a:latin typeface="Calibri" panose="020F0502020204030204" pitchFamily="34" charset="0"/>
                        </a:rPr>
                        <a:t>Mining, Quarrying, and Oil and Gas Extraction</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0.43</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$92,493</a:t>
                      </a:r>
                    </a:p>
                  </a:txBody>
                  <a:tcPr marL="9525" marR="9525" marT="9525" marB="0" anchor="b">
                    <a:lnL>
                      <a:noFill/>
                    </a:lnL>
                    <a:lnR>
                      <a:noFill/>
                    </a:lnR>
                    <a:lnT>
                      <a:noFill/>
                    </a:lnT>
                    <a:lnB>
                      <a:noFill/>
                    </a:lnB>
                  </a:tcPr>
                </a:tc>
                <a:extLst>
                  <a:ext uri="{0D108BD9-81ED-4DB2-BD59-A6C34878D82A}">
                    <a16:rowId xmlns:a16="http://schemas.microsoft.com/office/drawing/2014/main" val="1400856139"/>
                  </a:ext>
                </a:extLst>
              </a:tr>
              <a:tr h="206416">
                <a:tc>
                  <a:txBody>
                    <a:bodyPr/>
                    <a:lstStyle/>
                    <a:p>
                      <a:pPr algn="l" fontAlgn="b"/>
                      <a:r>
                        <a:rPr lang="en-US" sz="1400" b="0" i="0" u="none" strike="noStrike">
                          <a:effectLst/>
                          <a:latin typeface="Calibri" panose="020F0502020204030204" pitchFamily="34" charset="0"/>
                        </a:rPr>
                        <a:t>Professional, Scientific, and Technical Services</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0.89</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$92,003</a:t>
                      </a:r>
                    </a:p>
                  </a:txBody>
                  <a:tcPr marL="9525" marR="9525" marT="9525" marB="0" anchor="b">
                    <a:lnL>
                      <a:noFill/>
                    </a:lnL>
                    <a:lnR>
                      <a:noFill/>
                    </a:lnR>
                    <a:lnT>
                      <a:noFill/>
                    </a:lnT>
                    <a:lnB>
                      <a:noFill/>
                    </a:lnB>
                  </a:tcPr>
                </a:tc>
                <a:extLst>
                  <a:ext uri="{0D108BD9-81ED-4DB2-BD59-A6C34878D82A}">
                    <a16:rowId xmlns:a16="http://schemas.microsoft.com/office/drawing/2014/main" val="2845582191"/>
                  </a:ext>
                </a:extLst>
              </a:tr>
              <a:tr h="206416">
                <a:tc>
                  <a:txBody>
                    <a:bodyPr/>
                    <a:lstStyle/>
                    <a:p>
                      <a:pPr algn="l" fontAlgn="b"/>
                      <a:r>
                        <a:rPr lang="en-US" sz="1400" b="0" i="0" u="none" strike="noStrike">
                          <a:effectLst/>
                          <a:latin typeface="Calibri" panose="020F0502020204030204" pitchFamily="34" charset="0"/>
                        </a:rPr>
                        <a:t>Wholesale Trade</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1.14</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dirty="0">
                          <a:effectLst/>
                          <a:latin typeface="Calibri" panose="020F0502020204030204" pitchFamily="34" charset="0"/>
                        </a:rPr>
                        <a:t>$85,042</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521472597"/>
                  </a:ext>
                </a:extLst>
              </a:tr>
              <a:tr h="206416">
                <a:tc>
                  <a:txBody>
                    <a:bodyPr/>
                    <a:lstStyle/>
                    <a:p>
                      <a:pPr algn="l" fontAlgn="b"/>
                      <a:r>
                        <a:rPr lang="en-US" sz="1400" b="0" i="0" u="none" strike="noStrike">
                          <a:effectLst/>
                          <a:latin typeface="Calibri" panose="020F0502020204030204" pitchFamily="34" charset="0"/>
                        </a:rPr>
                        <a:t>Information</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0.9</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$76,930</a:t>
                      </a:r>
                    </a:p>
                  </a:txBody>
                  <a:tcPr marL="9525" marR="9525" marT="9525" marB="0" anchor="b">
                    <a:lnL>
                      <a:noFill/>
                    </a:lnL>
                    <a:lnR>
                      <a:noFill/>
                    </a:lnR>
                    <a:lnT>
                      <a:noFill/>
                    </a:lnT>
                    <a:lnB>
                      <a:noFill/>
                    </a:lnB>
                  </a:tcPr>
                </a:tc>
                <a:extLst>
                  <a:ext uri="{0D108BD9-81ED-4DB2-BD59-A6C34878D82A}">
                    <a16:rowId xmlns:a16="http://schemas.microsoft.com/office/drawing/2014/main" val="2358117668"/>
                  </a:ext>
                </a:extLst>
              </a:tr>
              <a:tr h="206416">
                <a:tc>
                  <a:txBody>
                    <a:bodyPr/>
                    <a:lstStyle/>
                    <a:p>
                      <a:pPr algn="l" fontAlgn="b"/>
                      <a:r>
                        <a:rPr lang="en-US" sz="1400" b="0" i="0" u="none" strike="noStrike">
                          <a:effectLst/>
                          <a:latin typeface="Calibri" panose="020F0502020204030204" pitchFamily="34" charset="0"/>
                        </a:rPr>
                        <a:t>Manufacturing</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1.29</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dirty="0">
                          <a:effectLst/>
                          <a:latin typeface="Calibri" panose="020F0502020204030204" pitchFamily="34" charset="0"/>
                        </a:rPr>
                        <a:t>$67,196</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2252769078"/>
                  </a:ext>
                </a:extLst>
              </a:tr>
              <a:tr h="206416">
                <a:tc>
                  <a:txBody>
                    <a:bodyPr/>
                    <a:lstStyle/>
                    <a:p>
                      <a:pPr algn="l" fontAlgn="b"/>
                      <a:r>
                        <a:rPr lang="en-US" sz="1400" b="0" i="0" u="none" strike="noStrike">
                          <a:effectLst/>
                          <a:latin typeface="Calibri" panose="020F0502020204030204" pitchFamily="34" charset="0"/>
                        </a:rPr>
                        <a:t>Construction</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0.88</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$63,158</a:t>
                      </a:r>
                    </a:p>
                  </a:txBody>
                  <a:tcPr marL="9525" marR="9525" marT="9525" marB="0" anchor="b">
                    <a:lnL>
                      <a:noFill/>
                    </a:lnL>
                    <a:lnR>
                      <a:noFill/>
                    </a:lnR>
                    <a:lnT>
                      <a:noFill/>
                    </a:lnT>
                    <a:lnB>
                      <a:noFill/>
                    </a:lnB>
                  </a:tcPr>
                </a:tc>
                <a:extLst>
                  <a:ext uri="{0D108BD9-81ED-4DB2-BD59-A6C34878D82A}">
                    <a16:rowId xmlns:a16="http://schemas.microsoft.com/office/drawing/2014/main" val="393587454"/>
                  </a:ext>
                </a:extLst>
              </a:tr>
              <a:tr h="206416">
                <a:tc>
                  <a:txBody>
                    <a:bodyPr/>
                    <a:lstStyle/>
                    <a:p>
                      <a:pPr algn="l" fontAlgn="b"/>
                      <a:r>
                        <a:rPr lang="en-US" sz="1400" b="0" i="0" u="none" strike="noStrike">
                          <a:effectLst/>
                          <a:latin typeface="Calibri" panose="020F0502020204030204" pitchFamily="34" charset="0"/>
                        </a:rPr>
                        <a:t>Public Administration</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0.93</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$59,052</a:t>
                      </a:r>
                    </a:p>
                  </a:txBody>
                  <a:tcPr marL="9525" marR="9525" marT="9525" marB="0" anchor="b">
                    <a:lnL>
                      <a:noFill/>
                    </a:lnL>
                    <a:lnR>
                      <a:noFill/>
                    </a:lnR>
                    <a:lnT>
                      <a:noFill/>
                    </a:lnT>
                    <a:lnB>
                      <a:noFill/>
                    </a:lnB>
                  </a:tcPr>
                </a:tc>
                <a:extLst>
                  <a:ext uri="{0D108BD9-81ED-4DB2-BD59-A6C34878D82A}">
                    <a16:rowId xmlns:a16="http://schemas.microsoft.com/office/drawing/2014/main" val="3019891753"/>
                  </a:ext>
                </a:extLst>
              </a:tr>
              <a:tr h="206416">
                <a:tc>
                  <a:txBody>
                    <a:bodyPr/>
                    <a:lstStyle/>
                    <a:p>
                      <a:pPr algn="l" fontAlgn="b"/>
                      <a:r>
                        <a:rPr lang="en-US" sz="1400" b="1" i="0" u="none" strike="noStrike">
                          <a:solidFill>
                            <a:srgbClr val="FFFFFF"/>
                          </a:solidFill>
                          <a:effectLst/>
                          <a:latin typeface="Calibri" panose="020F0502020204030204" pitchFamily="34" charset="0"/>
                        </a:rPr>
                        <a:t>Total - All Industries</a:t>
                      </a:r>
                    </a:p>
                  </a:txBody>
                  <a:tcPr marL="9525" marR="9525" marT="9525" marB="0" anchor="b">
                    <a:lnL>
                      <a:noFill/>
                    </a:lnL>
                    <a:lnR>
                      <a:noFill/>
                    </a:lnR>
                    <a:lnT>
                      <a:noFill/>
                    </a:lnT>
                    <a:lnB>
                      <a:noFill/>
                    </a:lnB>
                    <a:solidFill>
                      <a:srgbClr val="808080"/>
                    </a:solidFill>
                  </a:tcPr>
                </a:tc>
                <a:tc>
                  <a:txBody>
                    <a:bodyPr/>
                    <a:lstStyle/>
                    <a:p>
                      <a:pPr algn="ctr" fontAlgn="b"/>
                      <a:r>
                        <a:rPr lang="en-US" sz="1400" b="1" i="0" u="none" strike="noStrike">
                          <a:solidFill>
                            <a:srgbClr val="FFFFFF"/>
                          </a:solidFill>
                          <a:effectLst/>
                          <a:latin typeface="Calibri" panose="020F0502020204030204" pitchFamily="34" charset="0"/>
                        </a:rPr>
                        <a:t>1</a:t>
                      </a:r>
                    </a:p>
                  </a:txBody>
                  <a:tcPr marL="9525" marR="9525" marT="9525" marB="0" anchor="b">
                    <a:lnL>
                      <a:noFill/>
                    </a:lnL>
                    <a:lnR>
                      <a:noFill/>
                    </a:lnR>
                    <a:lnT>
                      <a:noFill/>
                    </a:lnT>
                    <a:lnB>
                      <a:noFill/>
                    </a:lnB>
                    <a:solidFill>
                      <a:srgbClr val="808080"/>
                    </a:solidFill>
                  </a:tcPr>
                </a:tc>
                <a:tc>
                  <a:txBody>
                    <a:bodyPr/>
                    <a:lstStyle/>
                    <a:p>
                      <a:pPr algn="ctr" fontAlgn="b"/>
                      <a:r>
                        <a:rPr lang="en-US" sz="1400" b="1" i="0" u="none" strike="noStrike">
                          <a:solidFill>
                            <a:srgbClr val="FFFFFF"/>
                          </a:solidFill>
                          <a:effectLst/>
                          <a:latin typeface="Calibri" panose="020F0502020204030204" pitchFamily="34" charset="0"/>
                        </a:rPr>
                        <a:t>$57,709</a:t>
                      </a:r>
                    </a:p>
                  </a:txBody>
                  <a:tcPr marL="9525" marR="9525" marT="9525" marB="0" anchor="b">
                    <a:lnL>
                      <a:noFill/>
                    </a:lnL>
                    <a:lnR>
                      <a:noFill/>
                    </a:lnR>
                    <a:lnT>
                      <a:noFill/>
                    </a:lnT>
                    <a:lnB>
                      <a:noFill/>
                    </a:lnB>
                    <a:solidFill>
                      <a:srgbClr val="808080"/>
                    </a:solidFill>
                  </a:tcPr>
                </a:tc>
                <a:extLst>
                  <a:ext uri="{0D108BD9-81ED-4DB2-BD59-A6C34878D82A}">
                    <a16:rowId xmlns:a16="http://schemas.microsoft.com/office/drawing/2014/main" val="1252521593"/>
                  </a:ext>
                </a:extLst>
              </a:tr>
              <a:tr h="206416">
                <a:tc>
                  <a:txBody>
                    <a:bodyPr/>
                    <a:lstStyle/>
                    <a:p>
                      <a:pPr algn="l" fontAlgn="b"/>
                      <a:r>
                        <a:rPr lang="en-US" sz="1400" b="0" i="0" u="none" strike="noStrike">
                          <a:effectLst/>
                          <a:latin typeface="Calibri" panose="020F0502020204030204" pitchFamily="34" charset="0"/>
                        </a:rPr>
                        <a:t>Transportation and Warehousing</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0.88</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$54,663</a:t>
                      </a:r>
                    </a:p>
                  </a:txBody>
                  <a:tcPr marL="9525" marR="9525" marT="9525" marB="0" anchor="b">
                    <a:lnL>
                      <a:noFill/>
                    </a:lnL>
                    <a:lnR>
                      <a:noFill/>
                    </a:lnR>
                    <a:lnT>
                      <a:noFill/>
                    </a:lnT>
                    <a:lnB>
                      <a:noFill/>
                    </a:lnB>
                  </a:tcPr>
                </a:tc>
                <a:extLst>
                  <a:ext uri="{0D108BD9-81ED-4DB2-BD59-A6C34878D82A}">
                    <a16:rowId xmlns:a16="http://schemas.microsoft.com/office/drawing/2014/main" val="4230263779"/>
                  </a:ext>
                </a:extLst>
              </a:tr>
              <a:tr h="206416">
                <a:tc>
                  <a:txBody>
                    <a:bodyPr/>
                    <a:lstStyle/>
                    <a:p>
                      <a:pPr algn="l" fontAlgn="b"/>
                      <a:r>
                        <a:rPr lang="en-US" sz="1400" b="0" i="0" u="none" strike="noStrike">
                          <a:effectLst/>
                          <a:latin typeface="Calibri" panose="020F0502020204030204" pitchFamily="34" charset="0"/>
                        </a:rPr>
                        <a:t>Real Estate and Rental and Leasing</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0.8</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$54,424</a:t>
                      </a:r>
                    </a:p>
                  </a:txBody>
                  <a:tcPr marL="9525" marR="9525" marT="9525" marB="0" anchor="b">
                    <a:lnL>
                      <a:noFill/>
                    </a:lnL>
                    <a:lnR>
                      <a:noFill/>
                    </a:lnR>
                    <a:lnT>
                      <a:noFill/>
                    </a:lnT>
                    <a:lnB>
                      <a:noFill/>
                    </a:lnB>
                  </a:tcPr>
                </a:tc>
                <a:extLst>
                  <a:ext uri="{0D108BD9-81ED-4DB2-BD59-A6C34878D82A}">
                    <a16:rowId xmlns:a16="http://schemas.microsoft.com/office/drawing/2014/main" val="36787804"/>
                  </a:ext>
                </a:extLst>
              </a:tr>
              <a:tr h="206416">
                <a:tc>
                  <a:txBody>
                    <a:bodyPr/>
                    <a:lstStyle/>
                    <a:p>
                      <a:pPr algn="l" fontAlgn="b"/>
                      <a:r>
                        <a:rPr lang="en-US" sz="1400" b="0" i="0" u="none" strike="noStrike">
                          <a:effectLst/>
                          <a:latin typeface="Calibri" panose="020F0502020204030204" pitchFamily="34" charset="0"/>
                        </a:rPr>
                        <a:t>Health Care and Social Assistance</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1.15</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$53,910</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1387966588"/>
                  </a:ext>
                </a:extLst>
              </a:tr>
              <a:tr h="206416">
                <a:tc>
                  <a:txBody>
                    <a:bodyPr/>
                    <a:lstStyle/>
                    <a:p>
                      <a:pPr algn="l" fontAlgn="b"/>
                      <a:r>
                        <a:rPr lang="en-US" sz="1400" b="0" i="0" u="none" strike="noStrike">
                          <a:effectLst/>
                          <a:latin typeface="Calibri" panose="020F0502020204030204" pitchFamily="34" charset="0"/>
                        </a:rPr>
                        <a:t>Educational Services</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0.93</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$48,898</a:t>
                      </a:r>
                    </a:p>
                  </a:txBody>
                  <a:tcPr marL="9525" marR="9525" marT="9525" marB="0" anchor="b">
                    <a:lnL>
                      <a:noFill/>
                    </a:lnL>
                    <a:lnR>
                      <a:noFill/>
                    </a:lnR>
                    <a:lnT>
                      <a:noFill/>
                    </a:lnT>
                    <a:lnB>
                      <a:noFill/>
                    </a:lnB>
                  </a:tcPr>
                </a:tc>
                <a:extLst>
                  <a:ext uri="{0D108BD9-81ED-4DB2-BD59-A6C34878D82A}">
                    <a16:rowId xmlns:a16="http://schemas.microsoft.com/office/drawing/2014/main" val="2469109776"/>
                  </a:ext>
                </a:extLst>
              </a:tr>
              <a:tr h="206416">
                <a:tc>
                  <a:txBody>
                    <a:bodyPr/>
                    <a:lstStyle/>
                    <a:p>
                      <a:pPr algn="l" fontAlgn="b"/>
                      <a:r>
                        <a:rPr lang="en-US" sz="1400" b="0" i="0" u="none" strike="noStrike">
                          <a:effectLst/>
                          <a:latin typeface="Calibri" panose="020F0502020204030204" pitchFamily="34" charset="0"/>
                        </a:rPr>
                        <a:t>Agriculture, Forestry, Fishing and Hunting</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a:effectLst/>
                          <a:latin typeface="Calibri" panose="020F0502020204030204" pitchFamily="34" charset="0"/>
                        </a:rPr>
                        <a:t>1.22</a:t>
                      </a:r>
                    </a:p>
                  </a:txBody>
                  <a:tcPr marL="9525" marR="9525" marT="9525" marB="0" anchor="b">
                    <a:lnL>
                      <a:noFill/>
                    </a:lnL>
                    <a:lnR>
                      <a:noFill/>
                    </a:lnR>
                    <a:lnT>
                      <a:noFill/>
                    </a:lnT>
                    <a:lnB>
                      <a:noFill/>
                    </a:lnB>
                    <a:solidFill>
                      <a:srgbClr val="D6DCE4"/>
                    </a:solidFill>
                  </a:tcPr>
                </a:tc>
                <a:tc>
                  <a:txBody>
                    <a:bodyPr/>
                    <a:lstStyle/>
                    <a:p>
                      <a:pPr algn="ctr" fontAlgn="b"/>
                      <a:r>
                        <a:rPr lang="en-US" sz="1400" b="0" i="0" u="none" strike="noStrike" dirty="0">
                          <a:effectLst/>
                          <a:latin typeface="Calibri" panose="020F0502020204030204" pitchFamily="34" charset="0"/>
                        </a:rPr>
                        <a:t>$47,178</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306773847"/>
                  </a:ext>
                </a:extLst>
              </a:tr>
              <a:tr h="206416">
                <a:tc>
                  <a:txBody>
                    <a:bodyPr/>
                    <a:lstStyle/>
                    <a:p>
                      <a:pPr algn="l" fontAlgn="b"/>
                      <a:r>
                        <a:rPr lang="en-US" sz="1400" b="0" i="0" u="none" strike="noStrike">
                          <a:effectLst/>
                          <a:latin typeface="Calibri" panose="020F0502020204030204" pitchFamily="34" charset="0"/>
                        </a:rPr>
                        <a:t>Administrative and Support and Waste Management and Remediation Services</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0.72</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$40,463</a:t>
                      </a:r>
                    </a:p>
                  </a:txBody>
                  <a:tcPr marL="9525" marR="9525" marT="9525" marB="0" anchor="b">
                    <a:lnL>
                      <a:noFill/>
                    </a:lnL>
                    <a:lnR>
                      <a:noFill/>
                    </a:lnR>
                    <a:lnT>
                      <a:noFill/>
                    </a:lnT>
                    <a:lnB>
                      <a:noFill/>
                    </a:lnB>
                  </a:tcPr>
                </a:tc>
                <a:extLst>
                  <a:ext uri="{0D108BD9-81ED-4DB2-BD59-A6C34878D82A}">
                    <a16:rowId xmlns:a16="http://schemas.microsoft.com/office/drawing/2014/main" val="2674759887"/>
                  </a:ext>
                </a:extLst>
              </a:tr>
              <a:tr h="206416">
                <a:tc>
                  <a:txBody>
                    <a:bodyPr/>
                    <a:lstStyle/>
                    <a:p>
                      <a:pPr algn="l" fontAlgn="b"/>
                      <a:r>
                        <a:rPr lang="en-US" sz="1400" b="0" i="0" u="none" strike="noStrike">
                          <a:effectLst/>
                          <a:latin typeface="Calibri" panose="020F0502020204030204" pitchFamily="34" charset="0"/>
                        </a:rPr>
                        <a:t>Arts, Entertainment, and Recreation</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$34,681</a:t>
                      </a:r>
                    </a:p>
                  </a:txBody>
                  <a:tcPr marL="9525" marR="9525" marT="9525" marB="0" anchor="b">
                    <a:lnL>
                      <a:noFill/>
                    </a:lnL>
                    <a:lnR>
                      <a:noFill/>
                    </a:lnR>
                    <a:lnT>
                      <a:noFill/>
                    </a:lnT>
                    <a:lnB>
                      <a:noFill/>
                    </a:lnB>
                  </a:tcPr>
                </a:tc>
                <a:extLst>
                  <a:ext uri="{0D108BD9-81ED-4DB2-BD59-A6C34878D82A}">
                    <a16:rowId xmlns:a16="http://schemas.microsoft.com/office/drawing/2014/main" val="2542028585"/>
                  </a:ext>
                </a:extLst>
              </a:tr>
              <a:tr h="206416">
                <a:tc>
                  <a:txBody>
                    <a:bodyPr/>
                    <a:lstStyle/>
                    <a:p>
                      <a:pPr algn="l" fontAlgn="b"/>
                      <a:r>
                        <a:rPr lang="en-US" sz="1400" b="0" i="0" u="none" strike="noStrike">
                          <a:effectLst/>
                          <a:latin typeface="Calibri" panose="020F0502020204030204" pitchFamily="34" charset="0"/>
                        </a:rPr>
                        <a:t>Retail Trade</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0.97</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$31,240</a:t>
                      </a:r>
                    </a:p>
                  </a:txBody>
                  <a:tcPr marL="9525" marR="9525" marT="9525" marB="0" anchor="b">
                    <a:lnL>
                      <a:noFill/>
                    </a:lnL>
                    <a:lnR>
                      <a:noFill/>
                    </a:lnR>
                    <a:lnT>
                      <a:noFill/>
                    </a:lnT>
                    <a:lnB>
                      <a:noFill/>
                    </a:lnB>
                  </a:tcPr>
                </a:tc>
                <a:extLst>
                  <a:ext uri="{0D108BD9-81ED-4DB2-BD59-A6C34878D82A}">
                    <a16:rowId xmlns:a16="http://schemas.microsoft.com/office/drawing/2014/main" val="3311345030"/>
                  </a:ext>
                </a:extLst>
              </a:tr>
              <a:tr h="206416">
                <a:tc>
                  <a:txBody>
                    <a:bodyPr/>
                    <a:lstStyle/>
                    <a:p>
                      <a:pPr algn="l" fontAlgn="b"/>
                      <a:r>
                        <a:rPr lang="en-US" sz="1400" b="0" i="0" u="none" strike="noStrike">
                          <a:effectLst/>
                          <a:latin typeface="Calibri" panose="020F0502020204030204" pitchFamily="34" charset="0"/>
                        </a:rPr>
                        <a:t>Other Services (except Public Administration)</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$31,132</a:t>
                      </a:r>
                    </a:p>
                  </a:txBody>
                  <a:tcPr marL="9525" marR="9525" marT="9525" marB="0" anchor="b">
                    <a:lnL>
                      <a:noFill/>
                    </a:lnL>
                    <a:lnR>
                      <a:noFill/>
                    </a:lnR>
                    <a:lnT>
                      <a:noFill/>
                    </a:lnT>
                    <a:lnB>
                      <a:noFill/>
                    </a:lnB>
                  </a:tcPr>
                </a:tc>
                <a:extLst>
                  <a:ext uri="{0D108BD9-81ED-4DB2-BD59-A6C34878D82A}">
                    <a16:rowId xmlns:a16="http://schemas.microsoft.com/office/drawing/2014/main" val="1011909132"/>
                  </a:ext>
                </a:extLst>
              </a:tr>
              <a:tr h="206416">
                <a:tc>
                  <a:txBody>
                    <a:bodyPr/>
                    <a:lstStyle/>
                    <a:p>
                      <a:pPr algn="l" fontAlgn="b"/>
                      <a:r>
                        <a:rPr lang="en-US" sz="1400" b="0" i="0" u="none" strike="noStrike">
                          <a:effectLst/>
                          <a:latin typeface="Calibri" panose="020F0502020204030204" pitchFamily="34" charset="0"/>
                        </a:rPr>
                        <a:t>Accommodation and Food Services</a:t>
                      </a:r>
                    </a:p>
                  </a:txBody>
                  <a:tcPr marL="9525" marR="9525" marT="9525" marB="0" anchor="b">
                    <a:lnL>
                      <a:noFill/>
                    </a:lnL>
                    <a:lnR>
                      <a:noFill/>
                    </a:lnR>
                    <a:lnT>
                      <a:noFill/>
                    </a:lnT>
                    <a:lnB>
                      <a:noFill/>
                    </a:lnB>
                  </a:tcPr>
                </a:tc>
                <a:tc>
                  <a:txBody>
                    <a:bodyPr/>
                    <a:lstStyle/>
                    <a:p>
                      <a:pPr algn="ctr" fontAlgn="b"/>
                      <a:r>
                        <a:rPr lang="en-US" sz="1400" b="0" i="0" u="none" strike="noStrike">
                          <a:effectLst/>
                          <a:latin typeface="Calibri" panose="020F0502020204030204" pitchFamily="34" charset="0"/>
                        </a:rPr>
                        <a:t>0.85</a:t>
                      </a:r>
                    </a:p>
                  </a:txBody>
                  <a:tcPr marL="9525" marR="9525" marT="9525" marB="0" anchor="b">
                    <a:lnL>
                      <a:noFill/>
                    </a:lnL>
                    <a:lnR>
                      <a:noFill/>
                    </a:lnR>
                    <a:lnT>
                      <a:noFill/>
                    </a:lnT>
                    <a:lnB>
                      <a:noFill/>
                    </a:lnB>
                  </a:tcPr>
                </a:tc>
                <a:tc>
                  <a:txBody>
                    <a:bodyPr/>
                    <a:lstStyle/>
                    <a:p>
                      <a:pPr algn="ctr" fontAlgn="b"/>
                      <a:r>
                        <a:rPr lang="en-US" sz="1400" b="0" i="0" u="none" strike="noStrike" dirty="0">
                          <a:effectLst/>
                          <a:latin typeface="Calibri" panose="020F0502020204030204" pitchFamily="34" charset="0"/>
                        </a:rPr>
                        <a:t>$20,624</a:t>
                      </a:r>
                    </a:p>
                  </a:txBody>
                  <a:tcPr marL="9525" marR="9525" marT="9525" marB="0" anchor="b">
                    <a:lnL>
                      <a:noFill/>
                    </a:lnL>
                    <a:lnR>
                      <a:noFill/>
                    </a:lnR>
                    <a:lnT>
                      <a:noFill/>
                    </a:lnT>
                    <a:lnB>
                      <a:noFill/>
                    </a:lnB>
                  </a:tcPr>
                </a:tc>
                <a:extLst>
                  <a:ext uri="{0D108BD9-81ED-4DB2-BD59-A6C34878D82A}">
                    <a16:rowId xmlns:a16="http://schemas.microsoft.com/office/drawing/2014/main" val="1631306521"/>
                  </a:ext>
                </a:extLst>
              </a:tr>
            </a:tbl>
          </a:graphicData>
        </a:graphic>
      </p:graphicFrame>
      <p:cxnSp>
        <p:nvCxnSpPr>
          <p:cNvPr id="9" name="Straight Arrow Connector 8"/>
          <p:cNvCxnSpPr/>
          <p:nvPr/>
        </p:nvCxnSpPr>
        <p:spPr>
          <a:xfrm>
            <a:off x="9548735" y="3518230"/>
            <a:ext cx="14990" cy="1289154"/>
          </a:xfrm>
          <a:prstGeom prst="straightConnector1">
            <a:avLst/>
          </a:prstGeom>
          <a:ln w="76200">
            <a:solidFill>
              <a:srgbClr val="18275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73587" y="3745390"/>
            <a:ext cx="2278504" cy="584775"/>
          </a:xfrm>
          <a:prstGeom prst="rect">
            <a:avLst/>
          </a:prstGeom>
          <a:noFill/>
        </p:spPr>
        <p:txBody>
          <a:bodyPr wrap="square" rtlCol="0">
            <a:spAutoFit/>
          </a:bodyPr>
          <a:lstStyle/>
          <a:p>
            <a:r>
              <a:rPr lang="en-US" sz="1600" b="1" i="1" dirty="0" smtClean="0"/>
              <a:t>Average Industry Wages in Minnesota</a:t>
            </a:r>
            <a:endParaRPr lang="en-US" sz="1600" b="1" i="1" dirty="0"/>
          </a:p>
        </p:txBody>
      </p:sp>
      <p:sp>
        <p:nvSpPr>
          <p:cNvPr id="12" name="TextBox 11"/>
          <p:cNvSpPr txBox="1"/>
          <p:nvPr/>
        </p:nvSpPr>
        <p:spPr>
          <a:xfrm>
            <a:off x="9263921" y="2195010"/>
            <a:ext cx="509666" cy="369332"/>
          </a:xfrm>
          <a:prstGeom prst="rect">
            <a:avLst/>
          </a:prstGeom>
          <a:solidFill>
            <a:schemeClr val="tx2">
              <a:lumMod val="20000"/>
              <a:lumOff val="80000"/>
            </a:schemeClr>
          </a:solidFill>
        </p:spPr>
        <p:txBody>
          <a:bodyPr wrap="square" rtlCol="0">
            <a:spAutoFit/>
          </a:bodyPr>
          <a:lstStyle/>
          <a:p>
            <a:endParaRPr lang="en-US" dirty="0"/>
          </a:p>
        </p:txBody>
      </p:sp>
      <p:sp>
        <p:nvSpPr>
          <p:cNvPr id="13" name="TextBox 12"/>
          <p:cNvSpPr txBox="1"/>
          <p:nvPr/>
        </p:nvSpPr>
        <p:spPr>
          <a:xfrm>
            <a:off x="9773587" y="2161408"/>
            <a:ext cx="2278504" cy="584775"/>
          </a:xfrm>
          <a:prstGeom prst="rect">
            <a:avLst/>
          </a:prstGeom>
          <a:noFill/>
        </p:spPr>
        <p:txBody>
          <a:bodyPr wrap="square" rtlCol="0">
            <a:spAutoFit/>
          </a:bodyPr>
          <a:lstStyle/>
          <a:p>
            <a:r>
              <a:rPr lang="en-US" sz="1600" b="1" i="1" dirty="0" smtClean="0"/>
              <a:t>MN employment share &gt; U.S. </a:t>
            </a:r>
            <a:r>
              <a:rPr lang="en-US" sz="1600" b="1" i="1" dirty="0" err="1" smtClean="0"/>
              <a:t>ave</a:t>
            </a:r>
            <a:endParaRPr lang="en-US" sz="1600" b="1" i="1" dirty="0"/>
          </a:p>
        </p:txBody>
      </p:sp>
    </p:spTree>
    <p:extLst>
      <p:ext uri="{BB962C8B-B14F-4D97-AF65-F5344CB8AC3E}">
        <p14:creationId xmlns:p14="http://schemas.microsoft.com/office/powerpoint/2010/main" val="4201172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1678"/>
            <a:ext cx="10515600" cy="679867"/>
          </a:xfrm>
        </p:spPr>
        <p:txBody>
          <a:bodyPr>
            <a:normAutofit/>
          </a:bodyPr>
          <a:lstStyle/>
          <a:p>
            <a:pPr algn="ctr"/>
            <a:r>
              <a:rPr lang="en-US" sz="2200" b="1" dirty="0" smtClean="0">
                <a:solidFill>
                  <a:schemeClr val="accent1">
                    <a:lumMod val="50000"/>
                  </a:schemeClr>
                </a:solidFill>
                <a:latin typeface="+mn-lt"/>
              </a:rPr>
              <a:t>Minnesota is a national and global hub for medical innovation</a:t>
            </a:r>
            <a:endParaRPr lang="en-US" sz="2200" b="1" dirty="0">
              <a:solidFill>
                <a:schemeClr val="accent1">
                  <a:lumMod val="50000"/>
                </a:schemeClr>
              </a:solidFill>
              <a:latin typeface="+mn-lt"/>
            </a:endParaRPr>
          </a:p>
        </p:txBody>
      </p:sp>
      <p:sp>
        <p:nvSpPr>
          <p:cNvPr id="4" name="Oval 3"/>
          <p:cNvSpPr/>
          <p:nvPr/>
        </p:nvSpPr>
        <p:spPr>
          <a:xfrm>
            <a:off x="649877" y="1344904"/>
            <a:ext cx="3133167" cy="3191934"/>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37930" y="1815164"/>
            <a:ext cx="255234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487,612</a:t>
            </a: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200" b="0" i="1" u="none" strike="noStrike" kern="1200" cap="none" spc="0" normalizeH="0" baseline="0" noProof="0" dirty="0" smtClean="0">
                <a:ln>
                  <a:noFill/>
                </a:ln>
                <a:solidFill>
                  <a:prstClr val="white"/>
                </a:solidFill>
                <a:effectLst/>
                <a:uLnTx/>
                <a:uFillTx/>
                <a:latin typeface="Calibri" panose="020F0502020204030204"/>
                <a:ea typeface="+mn-ea"/>
                <a:cs typeface="+mn-cs"/>
              </a:rPr>
              <a:t>Minnesotans work in healthcare or medical related industries</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64174" y="3078656"/>
            <a:ext cx="25523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16%</a:t>
            </a: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200" b="0" i="1" u="none" strike="noStrike" kern="1200" cap="none" spc="0" normalizeH="0" baseline="0" noProof="0" dirty="0" smtClean="0">
                <a:ln>
                  <a:noFill/>
                </a:ln>
                <a:solidFill>
                  <a:prstClr val="white"/>
                </a:solidFill>
                <a:effectLst/>
                <a:uLnTx/>
                <a:uFillTx/>
                <a:latin typeface="Calibri" panose="020F0502020204030204"/>
                <a:ea typeface="+mn-ea"/>
                <a:cs typeface="+mn-cs"/>
              </a:rPr>
              <a:t>share of total state employment</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64174" y="4678597"/>
            <a:ext cx="2666532"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This doesn’t include healthcare related software companies, social assistance, or diversified manufacturers that make medical goods but may get classified under a different industry.</a:t>
            </a:r>
            <a:endParaRPr kumimoji="0" lang="en-US" sz="120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aphicFrame>
        <p:nvGraphicFramePr>
          <p:cNvPr id="8" name="Chart 7"/>
          <p:cNvGraphicFramePr>
            <a:graphicFrameLocks/>
          </p:cNvGraphicFramePr>
          <p:nvPr>
            <p:extLst/>
          </p:nvPr>
        </p:nvGraphicFramePr>
        <p:xfrm>
          <a:off x="4390583" y="1834581"/>
          <a:ext cx="5027606" cy="44586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8907496" y="1834582"/>
          <a:ext cx="2850777" cy="445864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flipH="1">
            <a:off x="4238245" y="1143299"/>
            <a:ext cx="13447" cy="540959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2007040" y="1143299"/>
            <a:ext cx="13447" cy="540959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745098" y="3247932"/>
            <a:ext cx="22619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(Minnesota has 22% more hospital workers than the U.S. average)</a:t>
            </a:r>
            <a:endParaRPr kumimoji="0" lang="en-US" sz="11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4" name="TextBox 13"/>
          <p:cNvSpPr txBox="1"/>
          <p:nvPr/>
        </p:nvSpPr>
        <p:spPr>
          <a:xfrm>
            <a:off x="8961845" y="6077781"/>
            <a:ext cx="27420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(Minnesota has nearly 10 times the national average of medical device manufacturing)</a:t>
            </a:r>
            <a:endParaRPr kumimoji="0" lang="en-US" sz="11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7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5467"/>
            <a:ext cx="10515600" cy="4351338"/>
          </a:xfrm>
        </p:spPr>
        <p:txBody>
          <a:bodyPr>
            <a:normAutofit/>
          </a:bodyPr>
          <a:lstStyle/>
          <a:p>
            <a:pPr marL="0" indent="0">
              <a:buNone/>
            </a:pPr>
            <a:r>
              <a:rPr lang="en-US" sz="3200" b="1" i="1" dirty="0" smtClean="0">
                <a:solidFill>
                  <a:srgbClr val="182752"/>
                </a:solidFill>
              </a:rPr>
              <a:t>Minnesota’s economic growth as measured by…</a:t>
            </a:r>
            <a:br>
              <a:rPr lang="en-US" sz="3200" b="1" i="1" dirty="0" smtClean="0">
                <a:solidFill>
                  <a:srgbClr val="182752"/>
                </a:solidFill>
              </a:rPr>
            </a:br>
            <a:endParaRPr lang="en-US" sz="3200" b="1" i="1" dirty="0" smtClean="0">
              <a:solidFill>
                <a:srgbClr val="182752"/>
              </a:solidFill>
            </a:endParaRPr>
          </a:p>
          <a:p>
            <a:pPr marL="514350" indent="-514350">
              <a:buFont typeface="+mj-lt"/>
              <a:buAutoNum type="arabicPeriod"/>
            </a:pPr>
            <a:r>
              <a:rPr lang="en-US" sz="3200" dirty="0" smtClean="0">
                <a:solidFill>
                  <a:srgbClr val="182752"/>
                </a:solidFill>
              </a:rPr>
              <a:t>Real GDP</a:t>
            </a:r>
          </a:p>
          <a:p>
            <a:pPr marL="514350" indent="-514350">
              <a:buFont typeface="+mj-lt"/>
              <a:buAutoNum type="arabicPeriod"/>
            </a:pPr>
            <a:r>
              <a:rPr lang="en-US" sz="3200" dirty="0" smtClean="0">
                <a:solidFill>
                  <a:srgbClr val="182752"/>
                </a:solidFill>
              </a:rPr>
              <a:t>Employment Growth</a:t>
            </a:r>
          </a:p>
          <a:p>
            <a:pPr marL="514350" indent="-514350">
              <a:buFont typeface="+mj-lt"/>
              <a:buAutoNum type="arabicPeriod"/>
            </a:pPr>
            <a:r>
              <a:rPr lang="en-US" sz="3200" dirty="0" smtClean="0">
                <a:solidFill>
                  <a:srgbClr val="182752"/>
                </a:solidFill>
              </a:rPr>
              <a:t>Per Capita Income</a:t>
            </a:r>
          </a:p>
          <a:p>
            <a:pPr marL="0" indent="0">
              <a:buNone/>
            </a:pPr>
            <a:endParaRPr lang="en-US" sz="3200" dirty="0" smtClean="0">
              <a:solidFill>
                <a:srgbClr val="182752"/>
              </a:solidFill>
            </a:endParaRPr>
          </a:p>
          <a:p>
            <a:pPr marL="0" indent="0">
              <a:buNone/>
            </a:pPr>
            <a:endParaRPr lang="en-US" sz="3200" dirty="0">
              <a:solidFill>
                <a:srgbClr val="182752"/>
              </a:solidFill>
            </a:endParaRPr>
          </a:p>
          <a:p>
            <a:pPr marL="514350" indent="-514350">
              <a:buFont typeface="+mj-lt"/>
              <a:buAutoNum type="arabicPeriod"/>
            </a:pPr>
            <a:endParaRPr lang="en-US" sz="3200" dirty="0" smtClean="0">
              <a:solidFill>
                <a:srgbClr val="182752"/>
              </a:solidFill>
            </a:endParaRPr>
          </a:p>
        </p:txBody>
      </p:sp>
      <p:sp>
        <p:nvSpPr>
          <p:cNvPr id="4"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Evidence of Minnesota’s Slow Economic Growth</a:t>
            </a:r>
            <a:endParaRPr lang="en-US" sz="2700" b="1" dirty="0">
              <a:solidFill>
                <a:schemeClr val="bg1"/>
              </a:solidFill>
              <a:latin typeface="Gotham Black" pitchFamily="50" charset="0"/>
            </a:endParaRPr>
          </a:p>
        </p:txBody>
      </p:sp>
    </p:spTree>
    <p:extLst>
      <p:ext uri="{BB962C8B-B14F-4D97-AF65-F5344CB8AC3E}">
        <p14:creationId xmlns:p14="http://schemas.microsoft.com/office/powerpoint/2010/main" val="2229242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D380E7-8D1E-4FE8-8922-69230627CC8E}"/>
              </a:ext>
            </a:extLst>
          </p:cNvPr>
          <p:cNvSpPr>
            <a:spLocks noGrp="1"/>
          </p:cNvSpPr>
          <p:nvPr>
            <p:ph type="title"/>
          </p:nvPr>
        </p:nvSpPr>
        <p:spPr>
          <a:xfrm>
            <a:off x="486972" y="269370"/>
            <a:ext cx="11114478" cy="1011759"/>
          </a:xfrm>
        </p:spPr>
        <p:txBody>
          <a:bodyPr>
            <a:normAutofit fontScale="90000"/>
          </a:bodyPr>
          <a:lstStyle/>
          <a:p>
            <a:r>
              <a:rPr lang="en-US" sz="3200" dirty="0">
                <a:solidFill>
                  <a:schemeClr val="bg1"/>
                </a:solidFill>
                <a:latin typeface="Gotham Black"/>
                <a:cs typeface="Arial"/>
              </a:rPr>
              <a:t>Minnesota out-performed the U.S. economy for almost </a:t>
            </a:r>
            <a:br>
              <a:rPr lang="en-US" sz="3200" dirty="0">
                <a:solidFill>
                  <a:schemeClr val="bg1"/>
                </a:solidFill>
                <a:latin typeface="Gotham Black"/>
                <a:cs typeface="Arial"/>
              </a:rPr>
            </a:br>
            <a:r>
              <a:rPr lang="en-US" sz="3200" dirty="0">
                <a:solidFill>
                  <a:schemeClr val="bg1"/>
                </a:solidFill>
                <a:latin typeface="Gotham Black"/>
                <a:cs typeface="Arial"/>
              </a:rPr>
              <a:t>three decades… from 1977 to 2004</a:t>
            </a:r>
          </a:p>
        </p:txBody>
      </p:sp>
      <p:sp>
        <p:nvSpPr>
          <p:cNvPr id="6" name="Title 1">
            <a:extLst>
              <a:ext uri="{FF2B5EF4-FFF2-40B4-BE49-F238E27FC236}">
                <a16:creationId xmlns:a16="http://schemas.microsoft.com/office/drawing/2014/main" id="{A3D5AFAD-24D2-4DB4-AB46-6F3A987741FF}"/>
              </a:ext>
            </a:extLst>
          </p:cNvPr>
          <p:cNvSpPr txBox="1">
            <a:spLocks/>
          </p:cNvSpPr>
          <p:nvPr/>
        </p:nvSpPr>
        <p:spPr>
          <a:xfrm>
            <a:off x="836023" y="286407"/>
            <a:ext cx="11665131" cy="10117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n-lt"/>
                <a:cs typeface="Arial" panose="020B0604020202020204" pitchFamily="34" charset="0"/>
              </a:rPr>
              <a:t/>
            </a:r>
            <a:br>
              <a:rPr lang="en-US" sz="3600" dirty="0">
                <a:solidFill>
                  <a:schemeClr val="bg1"/>
                </a:solidFill>
                <a:latin typeface="+mn-lt"/>
                <a:cs typeface="Arial" panose="020B0604020202020204" pitchFamily="34" charset="0"/>
              </a:rPr>
            </a:br>
            <a:endParaRPr lang="en-US" sz="3600" dirty="0">
              <a:solidFill>
                <a:schemeClr val="bg1"/>
              </a:solidFill>
              <a:latin typeface="+mn-lt"/>
              <a:cs typeface="Arial" panose="020B0604020202020204" pitchFamily="34" charset="0"/>
            </a:endParaRPr>
          </a:p>
        </p:txBody>
      </p:sp>
      <p:pic>
        <p:nvPicPr>
          <p:cNvPr id="7" name="Picture 6">
            <a:extLst>
              <a:ext uri="{FF2B5EF4-FFF2-40B4-BE49-F238E27FC236}">
                <a16:creationId xmlns:a16="http://schemas.microsoft.com/office/drawing/2014/main" id="{6F423866-A5F8-409A-985A-827FD9DAEAAB}"/>
              </a:ext>
            </a:extLst>
          </p:cNvPr>
          <p:cNvPicPr/>
          <p:nvPr/>
        </p:nvPicPr>
        <p:blipFill rotWithShape="1">
          <a:blip r:embed="rId3">
            <a:extLst>
              <a:ext uri="{28A0092B-C50C-407E-A947-70E740481C1C}">
                <a14:useLocalDpi xmlns:a14="http://schemas.microsoft.com/office/drawing/2010/main" val="0"/>
              </a:ext>
            </a:extLst>
          </a:blip>
          <a:srcRect t="20271"/>
          <a:stretch/>
        </p:blipFill>
        <p:spPr bwMode="auto">
          <a:xfrm>
            <a:off x="518654" y="1940943"/>
            <a:ext cx="9427603" cy="4370405"/>
          </a:xfrm>
          <a:prstGeom prst="rect">
            <a:avLst/>
          </a:prstGeom>
          <a:noFill/>
        </p:spPr>
      </p:pic>
      <p:sp>
        <p:nvSpPr>
          <p:cNvPr id="2" name="TextBox 1">
            <a:extLst>
              <a:ext uri="{FF2B5EF4-FFF2-40B4-BE49-F238E27FC236}">
                <a16:creationId xmlns:a16="http://schemas.microsoft.com/office/drawing/2014/main" id="{F8A5C9AE-DA6A-433F-AD26-D7D2B6B9FE30}"/>
              </a:ext>
            </a:extLst>
          </p:cNvPr>
          <p:cNvSpPr txBox="1"/>
          <p:nvPr/>
        </p:nvSpPr>
        <p:spPr>
          <a:xfrm>
            <a:off x="1899164" y="1516778"/>
            <a:ext cx="8391810" cy="461665"/>
          </a:xfrm>
          <a:prstGeom prst="rect">
            <a:avLst/>
          </a:prstGeom>
          <a:noFill/>
        </p:spPr>
        <p:txBody>
          <a:bodyPr wrap="square" rtlCol="0" anchor="t">
            <a:spAutoFit/>
          </a:bodyPr>
          <a:lstStyle/>
          <a:p>
            <a:r>
              <a:rPr lang="en-US" sz="2400" b="1" i="1" dirty="0">
                <a:solidFill>
                  <a:srgbClr val="002060"/>
                </a:solidFill>
              </a:rPr>
              <a:t>Real GDP: Minnesota and the U.S. (Indexed: 1977 = 100</a:t>
            </a:r>
            <a:r>
              <a:rPr lang="en-US" sz="2000" b="1" i="1" dirty="0">
                <a:solidFill>
                  <a:srgbClr val="002060"/>
                </a:solidFill>
              </a:rPr>
              <a:t>)</a:t>
            </a:r>
          </a:p>
        </p:txBody>
      </p:sp>
      <p:grpSp>
        <p:nvGrpSpPr>
          <p:cNvPr id="4" name="Group 3">
            <a:extLst>
              <a:ext uri="{FF2B5EF4-FFF2-40B4-BE49-F238E27FC236}">
                <a16:creationId xmlns:a16="http://schemas.microsoft.com/office/drawing/2014/main" id="{F9B205F2-6DFE-4CAB-9BF9-4165D47341D6}"/>
              </a:ext>
            </a:extLst>
          </p:cNvPr>
          <p:cNvGrpSpPr/>
          <p:nvPr/>
        </p:nvGrpSpPr>
        <p:grpSpPr>
          <a:xfrm>
            <a:off x="6958642" y="4493788"/>
            <a:ext cx="2081840" cy="707886"/>
            <a:chOff x="6958642" y="4563374"/>
            <a:chExt cx="2081840" cy="707886"/>
          </a:xfrm>
        </p:grpSpPr>
        <p:sp>
          <p:nvSpPr>
            <p:cNvPr id="3" name="TextBox 2">
              <a:extLst>
                <a:ext uri="{FF2B5EF4-FFF2-40B4-BE49-F238E27FC236}">
                  <a16:creationId xmlns:a16="http://schemas.microsoft.com/office/drawing/2014/main" id="{B1CD62B1-55CC-444C-B80D-CFC2BBF66CC7}"/>
                </a:ext>
              </a:extLst>
            </p:cNvPr>
            <p:cNvSpPr txBox="1"/>
            <p:nvPr/>
          </p:nvSpPr>
          <p:spPr>
            <a:xfrm>
              <a:off x="7444595" y="4563374"/>
              <a:ext cx="1595887" cy="707886"/>
            </a:xfrm>
            <a:prstGeom prst="rect">
              <a:avLst/>
            </a:prstGeom>
            <a:noFill/>
          </p:spPr>
          <p:txBody>
            <a:bodyPr wrap="square" rtlCol="0">
              <a:spAutoFit/>
            </a:bodyPr>
            <a:lstStyle/>
            <a:p>
              <a:r>
                <a:rPr lang="en-US" sz="2000" b="1" dirty="0"/>
                <a:t>Minnesota</a:t>
              </a:r>
            </a:p>
            <a:p>
              <a:r>
                <a:rPr lang="en-US" sz="2000" b="1" dirty="0"/>
                <a:t>U.S.</a:t>
              </a:r>
            </a:p>
          </p:txBody>
        </p:sp>
        <p:cxnSp>
          <p:nvCxnSpPr>
            <p:cNvPr id="10" name="Straight Connector 9">
              <a:extLst>
                <a:ext uri="{FF2B5EF4-FFF2-40B4-BE49-F238E27FC236}">
                  <a16:creationId xmlns:a16="http://schemas.microsoft.com/office/drawing/2014/main" id="{26481192-D20B-4ADE-BED9-FB9F1886CA4B}"/>
                </a:ext>
              </a:extLst>
            </p:cNvPr>
            <p:cNvCxnSpPr/>
            <p:nvPr/>
          </p:nvCxnSpPr>
          <p:spPr>
            <a:xfrm>
              <a:off x="6961515" y="4775091"/>
              <a:ext cx="43994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048C7A-F5B8-4203-A611-3654B554A1D6}"/>
                </a:ext>
              </a:extLst>
            </p:cNvPr>
            <p:cNvCxnSpPr/>
            <p:nvPr/>
          </p:nvCxnSpPr>
          <p:spPr>
            <a:xfrm>
              <a:off x="6958642" y="5082762"/>
              <a:ext cx="43994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8AB6FCB-E511-4C90-8F75-9A47F79D188D}"/>
              </a:ext>
            </a:extLst>
          </p:cNvPr>
          <p:cNvSpPr txBox="1"/>
          <p:nvPr/>
        </p:nvSpPr>
        <p:spPr>
          <a:xfrm>
            <a:off x="518654" y="6402624"/>
            <a:ext cx="7407629" cy="276999"/>
          </a:xfrm>
          <a:prstGeom prst="rect">
            <a:avLst/>
          </a:prstGeom>
          <a:noFill/>
        </p:spPr>
        <p:txBody>
          <a:bodyPr wrap="square" rtlCol="0" anchor="t">
            <a:spAutoFit/>
          </a:bodyPr>
          <a:lstStyle/>
          <a:p>
            <a:r>
              <a:rPr lang="en-US" sz="1200" dirty="0">
                <a:solidFill>
                  <a:srgbClr val="002060"/>
                </a:solidFill>
              </a:rPr>
              <a:t>Source: Minnesota Chamber Foundation, Bureau of Economic Analysis </a:t>
            </a:r>
          </a:p>
        </p:txBody>
      </p:sp>
      <p:sp>
        <p:nvSpPr>
          <p:cNvPr id="8" name="TextBox 7"/>
          <p:cNvSpPr txBox="1"/>
          <p:nvPr/>
        </p:nvSpPr>
        <p:spPr>
          <a:xfrm>
            <a:off x="6615103" y="2360902"/>
            <a:ext cx="2149748" cy="769441"/>
          </a:xfrm>
          <a:prstGeom prst="rect">
            <a:avLst/>
          </a:prstGeom>
          <a:noFill/>
        </p:spPr>
        <p:txBody>
          <a:bodyPr wrap="square" rtlCol="0">
            <a:spAutoFit/>
          </a:bodyPr>
          <a:lstStyle/>
          <a:p>
            <a:r>
              <a:rPr lang="en-US" sz="2200" b="1" dirty="0" smtClean="0">
                <a:solidFill>
                  <a:srgbClr val="182752"/>
                </a:solidFill>
              </a:rPr>
              <a:t>MN Ave Ann. GDP = 3.4%</a:t>
            </a:r>
            <a:endParaRPr lang="en-US" sz="2200" b="1" dirty="0">
              <a:solidFill>
                <a:srgbClr val="182752"/>
              </a:solidFill>
            </a:endParaRPr>
          </a:p>
        </p:txBody>
      </p:sp>
    </p:spTree>
    <p:extLst>
      <p:ext uri="{BB962C8B-B14F-4D97-AF65-F5344CB8AC3E}">
        <p14:creationId xmlns:p14="http://schemas.microsoft.com/office/powerpoint/2010/main" val="3279050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latin typeface="Gotham Black" pitchFamily="50" charset="0"/>
              </a:rPr>
              <a:t>minnESOTA</a:t>
            </a:r>
            <a:r>
              <a:rPr lang="en-US" dirty="0">
                <a:solidFill>
                  <a:schemeClr val="bg1"/>
                </a:solidFill>
                <a:latin typeface="Gotham Black" pitchFamily="50" charset="0"/>
              </a:rPr>
              <a:t> CHAMBER FOUNDATION</a:t>
            </a:r>
          </a:p>
        </p:txBody>
      </p:sp>
      <p:sp>
        <p:nvSpPr>
          <p:cNvPr id="3" name="Content Placeholder 2"/>
          <p:cNvSpPr>
            <a:spLocks noGrp="1"/>
          </p:cNvSpPr>
          <p:nvPr>
            <p:ph idx="1"/>
          </p:nvPr>
        </p:nvSpPr>
        <p:spPr/>
        <p:txBody>
          <a:bodyPr>
            <a:normAutofit/>
          </a:bodyPr>
          <a:lstStyle/>
          <a:p>
            <a:pPr indent="0">
              <a:buNone/>
            </a:pPr>
            <a:endParaRPr lang="en-US" sz="2800" b="1" dirty="0">
              <a:solidFill>
                <a:srgbClr val="182752"/>
              </a:solidFill>
            </a:endParaRPr>
          </a:p>
          <a:p>
            <a:pPr indent="0">
              <a:buNone/>
            </a:pPr>
            <a:r>
              <a:rPr lang="en-US" sz="2800" b="1" dirty="0">
                <a:solidFill>
                  <a:srgbClr val="002060"/>
                </a:solidFill>
              </a:rPr>
              <a:t>Mission Statement</a:t>
            </a:r>
            <a:endParaRPr lang="en-US" sz="2800" dirty="0">
              <a:solidFill>
                <a:srgbClr val="002060"/>
              </a:solidFill>
            </a:endParaRPr>
          </a:p>
          <a:p>
            <a:r>
              <a:rPr lang="en-US" sz="2800" dirty="0">
                <a:solidFill>
                  <a:srgbClr val="002060"/>
                </a:solidFill>
              </a:rPr>
              <a:t>To bring stakeholders together to promote prosperity and long-term growth of Minnesota’s economy.</a:t>
            </a:r>
          </a:p>
          <a:p>
            <a:pPr indent="0">
              <a:buNone/>
            </a:pPr>
            <a:endParaRPr lang="en-US" sz="2800" dirty="0">
              <a:solidFill>
                <a:srgbClr val="002060"/>
              </a:solidFill>
            </a:endParaRPr>
          </a:p>
          <a:p>
            <a:pPr indent="0">
              <a:buNone/>
            </a:pPr>
            <a:r>
              <a:rPr lang="en-US" sz="2800" b="1" dirty="0">
                <a:solidFill>
                  <a:srgbClr val="002060"/>
                </a:solidFill>
              </a:rPr>
              <a:t>Purpose Statement</a:t>
            </a:r>
            <a:endParaRPr lang="en-US" sz="2800" dirty="0">
              <a:solidFill>
                <a:srgbClr val="002060"/>
              </a:solidFill>
            </a:endParaRPr>
          </a:p>
          <a:p>
            <a:r>
              <a:rPr lang="en-US" sz="2800" dirty="0">
                <a:solidFill>
                  <a:srgbClr val="002060"/>
                </a:solidFill>
              </a:rPr>
              <a:t>Preparing Minnesota for the future. </a:t>
            </a:r>
          </a:p>
          <a:p>
            <a:pPr indent="0">
              <a:buNone/>
            </a:pPr>
            <a:endParaRPr lang="en-US" sz="2800" dirty="0">
              <a:solidFill>
                <a:srgbClr val="182752"/>
              </a:solidFill>
            </a:endParaRPr>
          </a:p>
        </p:txBody>
      </p:sp>
    </p:spTree>
    <p:extLst>
      <p:ext uri="{BB962C8B-B14F-4D97-AF65-F5344CB8AC3E}">
        <p14:creationId xmlns:p14="http://schemas.microsoft.com/office/powerpoint/2010/main" val="85526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51709419"/>
              </p:ext>
            </p:extLst>
          </p:nvPr>
        </p:nvGraphicFramePr>
        <p:xfrm>
          <a:off x="850743" y="1427312"/>
          <a:ext cx="9005297" cy="473075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A3D5AFAD-24D2-4DB4-AB46-6F3A987741FF}"/>
              </a:ext>
            </a:extLst>
          </p:cNvPr>
          <p:cNvSpPr txBox="1">
            <a:spLocks/>
          </p:cNvSpPr>
          <p:nvPr/>
        </p:nvSpPr>
        <p:spPr>
          <a:xfrm>
            <a:off x="514350" y="295369"/>
            <a:ext cx="10718383" cy="10117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Gotham Black"/>
                <a:cs typeface="Arial"/>
              </a:rPr>
              <a:t>Since 2005, Minnesota has often grown more slowly than the U.S. in terms of real GDP</a:t>
            </a:r>
          </a:p>
        </p:txBody>
      </p:sp>
      <p:sp>
        <p:nvSpPr>
          <p:cNvPr id="3" name="TextBox 2">
            <a:extLst>
              <a:ext uri="{FF2B5EF4-FFF2-40B4-BE49-F238E27FC236}">
                <a16:creationId xmlns:a16="http://schemas.microsoft.com/office/drawing/2014/main" id="{2758564C-EB82-4E5A-A380-4612E1C0EBC0}"/>
              </a:ext>
            </a:extLst>
          </p:cNvPr>
          <p:cNvSpPr txBox="1"/>
          <p:nvPr/>
        </p:nvSpPr>
        <p:spPr>
          <a:xfrm>
            <a:off x="518654" y="6402624"/>
            <a:ext cx="7407629" cy="276999"/>
          </a:xfrm>
          <a:prstGeom prst="rect">
            <a:avLst/>
          </a:prstGeom>
          <a:noFill/>
        </p:spPr>
        <p:txBody>
          <a:bodyPr wrap="square" rtlCol="0" anchor="t">
            <a:spAutoFit/>
          </a:bodyPr>
          <a:lstStyle/>
          <a:p>
            <a:r>
              <a:rPr lang="en-US" sz="1200" dirty="0">
                <a:solidFill>
                  <a:srgbClr val="002060"/>
                </a:solidFill>
              </a:rPr>
              <a:t>Source: Minnesota Chamber Foundation, Bureau of Economic Analysis </a:t>
            </a:r>
          </a:p>
        </p:txBody>
      </p:sp>
      <p:sp>
        <p:nvSpPr>
          <p:cNvPr id="5" name="TextBox 4"/>
          <p:cNvSpPr txBox="1"/>
          <p:nvPr/>
        </p:nvSpPr>
        <p:spPr>
          <a:xfrm>
            <a:off x="7514263" y="3639764"/>
            <a:ext cx="2149748" cy="769441"/>
          </a:xfrm>
          <a:prstGeom prst="rect">
            <a:avLst/>
          </a:prstGeom>
          <a:noFill/>
        </p:spPr>
        <p:txBody>
          <a:bodyPr wrap="square" rtlCol="0">
            <a:spAutoFit/>
          </a:bodyPr>
          <a:lstStyle/>
          <a:p>
            <a:r>
              <a:rPr lang="en-US" sz="2200" b="1" dirty="0" smtClean="0">
                <a:solidFill>
                  <a:srgbClr val="182752"/>
                </a:solidFill>
              </a:rPr>
              <a:t>MN Ave Ann. GDP = 1.7%</a:t>
            </a:r>
            <a:endParaRPr lang="en-US" sz="2200" b="1" dirty="0">
              <a:solidFill>
                <a:srgbClr val="182752"/>
              </a:solidFill>
            </a:endParaRPr>
          </a:p>
        </p:txBody>
      </p:sp>
    </p:spTree>
    <p:extLst>
      <p:ext uri="{BB962C8B-B14F-4D97-AF65-F5344CB8AC3E}">
        <p14:creationId xmlns:p14="http://schemas.microsoft.com/office/powerpoint/2010/main" val="3591603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36098" y="1560378"/>
            <a:ext cx="8137936" cy="830997"/>
          </a:xfrm>
          <a:prstGeom prst="rect">
            <a:avLst/>
          </a:prstGeom>
          <a:noFill/>
        </p:spPr>
        <p:txBody>
          <a:bodyPr wrap="square" rtlCol="0">
            <a:spAutoFit/>
          </a:bodyPr>
          <a:lstStyle/>
          <a:p>
            <a:r>
              <a:rPr lang="en-US" sz="2400" b="1" i="1" dirty="0">
                <a:solidFill>
                  <a:srgbClr val="182752"/>
                </a:solidFill>
                <a:latin typeface="+mj-lt"/>
              </a:rPr>
              <a:t>Annual job growth: </a:t>
            </a:r>
            <a:br>
              <a:rPr lang="en-US" sz="2400" b="1" i="1" dirty="0">
                <a:solidFill>
                  <a:srgbClr val="182752"/>
                </a:solidFill>
                <a:latin typeface="+mj-lt"/>
              </a:rPr>
            </a:br>
            <a:r>
              <a:rPr lang="en-US" sz="2400" b="1" i="1" dirty="0">
                <a:solidFill>
                  <a:srgbClr val="182752"/>
                </a:solidFill>
                <a:latin typeface="+mj-lt"/>
              </a:rPr>
              <a:t>Minnesota win-loss record vs. United States</a:t>
            </a:r>
          </a:p>
        </p:txBody>
      </p:sp>
      <p:sp>
        <p:nvSpPr>
          <p:cNvPr id="2" name="TextBox 1"/>
          <p:cNvSpPr txBox="1"/>
          <p:nvPr/>
        </p:nvSpPr>
        <p:spPr>
          <a:xfrm>
            <a:off x="6096000" y="4308678"/>
            <a:ext cx="5826516" cy="1384995"/>
          </a:xfrm>
          <a:prstGeom prst="rect">
            <a:avLst/>
          </a:prstGeom>
          <a:noFill/>
        </p:spPr>
        <p:txBody>
          <a:bodyPr wrap="square" rtlCol="0" anchor="t">
            <a:spAutoFit/>
          </a:bodyPr>
          <a:lstStyle/>
          <a:p>
            <a:r>
              <a:rPr lang="en-US" sz="2400" i="1" dirty="0">
                <a:solidFill>
                  <a:srgbClr val="182752"/>
                </a:solidFill>
                <a:latin typeface="+mj-lt"/>
              </a:rPr>
              <a:t>(Minnesota’s W-L-T record 1970-1999)</a:t>
            </a:r>
          </a:p>
          <a:p>
            <a:endParaRPr lang="en-US" sz="2000" i="1" dirty="0">
              <a:solidFill>
                <a:srgbClr val="182752"/>
              </a:solidFill>
              <a:latin typeface="+mj-lt"/>
            </a:endParaRPr>
          </a:p>
          <a:p>
            <a:r>
              <a:rPr lang="en-US" sz="4000" b="1" dirty="0">
                <a:solidFill>
                  <a:srgbClr val="182752"/>
                </a:solidFill>
                <a:latin typeface="+mj-lt"/>
              </a:rPr>
              <a:t>            </a:t>
            </a:r>
            <a:r>
              <a:rPr lang="en-US" sz="3200" b="1" dirty="0">
                <a:solidFill>
                  <a:srgbClr val="182752"/>
                </a:solidFill>
                <a:latin typeface="+mj-lt"/>
              </a:rPr>
              <a:t> 22 - 6 - 2 </a:t>
            </a:r>
            <a:endParaRPr lang="en-US" sz="3200" b="1" dirty="0">
              <a:solidFill>
                <a:srgbClr val="182752"/>
              </a:solidFill>
              <a:latin typeface="+mj-lt"/>
              <a:cs typeface="Calibri"/>
            </a:endParaRPr>
          </a:p>
        </p:txBody>
      </p:sp>
      <p:sp>
        <p:nvSpPr>
          <p:cNvPr id="9" name="TextBox 8"/>
          <p:cNvSpPr txBox="1"/>
          <p:nvPr/>
        </p:nvSpPr>
        <p:spPr>
          <a:xfrm>
            <a:off x="542925" y="150155"/>
            <a:ext cx="11649075" cy="1077218"/>
          </a:xfrm>
          <a:prstGeom prst="rect">
            <a:avLst/>
          </a:prstGeom>
          <a:noFill/>
        </p:spPr>
        <p:txBody>
          <a:bodyPr wrap="square" rtlCol="0" anchor="t">
            <a:spAutoFit/>
          </a:bodyPr>
          <a:lstStyle/>
          <a:p>
            <a:r>
              <a:rPr lang="en-US" sz="3200" dirty="0">
                <a:solidFill>
                  <a:schemeClr val="bg1"/>
                </a:solidFill>
                <a:latin typeface="Gotham Black"/>
              </a:rPr>
              <a:t>Job growth was strong – with jobs in Minnesota </a:t>
            </a:r>
            <a:br>
              <a:rPr lang="en-US" sz="3200" dirty="0">
                <a:solidFill>
                  <a:schemeClr val="bg1"/>
                </a:solidFill>
                <a:latin typeface="Gotham Black"/>
              </a:rPr>
            </a:br>
            <a:r>
              <a:rPr lang="en-US" sz="3200" dirty="0">
                <a:solidFill>
                  <a:schemeClr val="bg1"/>
                </a:solidFill>
                <a:latin typeface="Gotham Black"/>
              </a:rPr>
              <a:t>growing faster than the U.S. for almost three decades</a:t>
            </a:r>
          </a:p>
        </p:txBody>
      </p:sp>
      <p:graphicFrame>
        <p:nvGraphicFramePr>
          <p:cNvPr id="15" name="Table 13">
            <a:extLst>
              <a:ext uri="{FF2B5EF4-FFF2-40B4-BE49-F238E27FC236}">
                <a16:creationId xmlns:a16="http://schemas.microsoft.com/office/drawing/2014/main" id="{37992298-96EF-4515-A499-70C7193DFE22}"/>
              </a:ext>
            </a:extLst>
          </p:cNvPr>
          <p:cNvGraphicFramePr>
            <a:graphicFrameLocks noGrp="1"/>
          </p:cNvGraphicFramePr>
          <p:nvPr>
            <p:extLst/>
          </p:nvPr>
        </p:nvGraphicFramePr>
        <p:xfrm>
          <a:off x="1577788" y="2528047"/>
          <a:ext cx="9348906" cy="1249680"/>
        </p:xfrm>
        <a:graphic>
          <a:graphicData uri="http://schemas.openxmlformats.org/drawingml/2006/table">
            <a:tbl>
              <a:tblPr firstRow="1" bandRow="1">
                <a:tableStyleId>{5C22544A-7EE6-4342-B048-85BDC9FD1C3A}</a:tableStyleId>
              </a:tblPr>
              <a:tblGrid>
                <a:gridCol w="445186">
                  <a:extLst>
                    <a:ext uri="{9D8B030D-6E8A-4147-A177-3AD203B41FA5}">
                      <a16:colId xmlns:a16="http://schemas.microsoft.com/office/drawing/2014/main" val="2013975728"/>
                    </a:ext>
                  </a:extLst>
                </a:gridCol>
                <a:gridCol w="445186">
                  <a:extLst>
                    <a:ext uri="{9D8B030D-6E8A-4147-A177-3AD203B41FA5}">
                      <a16:colId xmlns:a16="http://schemas.microsoft.com/office/drawing/2014/main" val="2393104898"/>
                    </a:ext>
                  </a:extLst>
                </a:gridCol>
                <a:gridCol w="445186">
                  <a:extLst>
                    <a:ext uri="{9D8B030D-6E8A-4147-A177-3AD203B41FA5}">
                      <a16:colId xmlns:a16="http://schemas.microsoft.com/office/drawing/2014/main" val="4267410625"/>
                    </a:ext>
                  </a:extLst>
                </a:gridCol>
                <a:gridCol w="445186">
                  <a:extLst>
                    <a:ext uri="{9D8B030D-6E8A-4147-A177-3AD203B41FA5}">
                      <a16:colId xmlns:a16="http://schemas.microsoft.com/office/drawing/2014/main" val="3324522788"/>
                    </a:ext>
                  </a:extLst>
                </a:gridCol>
                <a:gridCol w="445186">
                  <a:extLst>
                    <a:ext uri="{9D8B030D-6E8A-4147-A177-3AD203B41FA5}">
                      <a16:colId xmlns:a16="http://schemas.microsoft.com/office/drawing/2014/main" val="2740454958"/>
                    </a:ext>
                  </a:extLst>
                </a:gridCol>
                <a:gridCol w="445186">
                  <a:extLst>
                    <a:ext uri="{9D8B030D-6E8A-4147-A177-3AD203B41FA5}">
                      <a16:colId xmlns:a16="http://schemas.microsoft.com/office/drawing/2014/main" val="633032620"/>
                    </a:ext>
                  </a:extLst>
                </a:gridCol>
                <a:gridCol w="445186">
                  <a:extLst>
                    <a:ext uri="{9D8B030D-6E8A-4147-A177-3AD203B41FA5}">
                      <a16:colId xmlns:a16="http://schemas.microsoft.com/office/drawing/2014/main" val="1335379281"/>
                    </a:ext>
                  </a:extLst>
                </a:gridCol>
                <a:gridCol w="445186">
                  <a:extLst>
                    <a:ext uri="{9D8B030D-6E8A-4147-A177-3AD203B41FA5}">
                      <a16:colId xmlns:a16="http://schemas.microsoft.com/office/drawing/2014/main" val="1500865818"/>
                    </a:ext>
                  </a:extLst>
                </a:gridCol>
                <a:gridCol w="445186">
                  <a:extLst>
                    <a:ext uri="{9D8B030D-6E8A-4147-A177-3AD203B41FA5}">
                      <a16:colId xmlns:a16="http://schemas.microsoft.com/office/drawing/2014/main" val="640354921"/>
                    </a:ext>
                  </a:extLst>
                </a:gridCol>
                <a:gridCol w="445186">
                  <a:extLst>
                    <a:ext uri="{9D8B030D-6E8A-4147-A177-3AD203B41FA5}">
                      <a16:colId xmlns:a16="http://schemas.microsoft.com/office/drawing/2014/main" val="3578694493"/>
                    </a:ext>
                  </a:extLst>
                </a:gridCol>
                <a:gridCol w="445186">
                  <a:extLst>
                    <a:ext uri="{9D8B030D-6E8A-4147-A177-3AD203B41FA5}">
                      <a16:colId xmlns:a16="http://schemas.microsoft.com/office/drawing/2014/main" val="4246880893"/>
                    </a:ext>
                  </a:extLst>
                </a:gridCol>
                <a:gridCol w="445186">
                  <a:extLst>
                    <a:ext uri="{9D8B030D-6E8A-4147-A177-3AD203B41FA5}">
                      <a16:colId xmlns:a16="http://schemas.microsoft.com/office/drawing/2014/main" val="609001105"/>
                    </a:ext>
                  </a:extLst>
                </a:gridCol>
                <a:gridCol w="445186">
                  <a:extLst>
                    <a:ext uri="{9D8B030D-6E8A-4147-A177-3AD203B41FA5}">
                      <a16:colId xmlns:a16="http://schemas.microsoft.com/office/drawing/2014/main" val="2030515873"/>
                    </a:ext>
                  </a:extLst>
                </a:gridCol>
                <a:gridCol w="445186">
                  <a:extLst>
                    <a:ext uri="{9D8B030D-6E8A-4147-A177-3AD203B41FA5}">
                      <a16:colId xmlns:a16="http://schemas.microsoft.com/office/drawing/2014/main" val="2197758140"/>
                    </a:ext>
                  </a:extLst>
                </a:gridCol>
                <a:gridCol w="445186">
                  <a:extLst>
                    <a:ext uri="{9D8B030D-6E8A-4147-A177-3AD203B41FA5}">
                      <a16:colId xmlns:a16="http://schemas.microsoft.com/office/drawing/2014/main" val="233922575"/>
                    </a:ext>
                  </a:extLst>
                </a:gridCol>
                <a:gridCol w="445186">
                  <a:extLst>
                    <a:ext uri="{9D8B030D-6E8A-4147-A177-3AD203B41FA5}">
                      <a16:colId xmlns:a16="http://schemas.microsoft.com/office/drawing/2014/main" val="3976082279"/>
                    </a:ext>
                  </a:extLst>
                </a:gridCol>
                <a:gridCol w="445186">
                  <a:extLst>
                    <a:ext uri="{9D8B030D-6E8A-4147-A177-3AD203B41FA5}">
                      <a16:colId xmlns:a16="http://schemas.microsoft.com/office/drawing/2014/main" val="659806438"/>
                    </a:ext>
                  </a:extLst>
                </a:gridCol>
                <a:gridCol w="445186">
                  <a:extLst>
                    <a:ext uri="{9D8B030D-6E8A-4147-A177-3AD203B41FA5}">
                      <a16:colId xmlns:a16="http://schemas.microsoft.com/office/drawing/2014/main" val="1224308439"/>
                    </a:ext>
                  </a:extLst>
                </a:gridCol>
                <a:gridCol w="445186">
                  <a:extLst>
                    <a:ext uri="{9D8B030D-6E8A-4147-A177-3AD203B41FA5}">
                      <a16:colId xmlns:a16="http://schemas.microsoft.com/office/drawing/2014/main" val="1657324830"/>
                    </a:ext>
                  </a:extLst>
                </a:gridCol>
                <a:gridCol w="445186">
                  <a:extLst>
                    <a:ext uri="{9D8B030D-6E8A-4147-A177-3AD203B41FA5}">
                      <a16:colId xmlns:a16="http://schemas.microsoft.com/office/drawing/2014/main" val="952266455"/>
                    </a:ext>
                  </a:extLst>
                </a:gridCol>
                <a:gridCol w="445186">
                  <a:extLst>
                    <a:ext uri="{9D8B030D-6E8A-4147-A177-3AD203B41FA5}">
                      <a16:colId xmlns:a16="http://schemas.microsoft.com/office/drawing/2014/main" val="642560497"/>
                    </a:ext>
                  </a:extLst>
                </a:gridCol>
              </a:tblGrid>
              <a:tr h="130262">
                <a:tc>
                  <a:txBody>
                    <a:bodyPr/>
                    <a:lstStyle/>
                    <a:p>
                      <a:pPr algn="ctr"/>
                      <a:r>
                        <a:rPr lang="en-US" sz="1400" b="0" dirty="0">
                          <a:latin typeface="Arial Nova" panose="020B0604020202020204" pitchFamily="34" charset="0"/>
                        </a:rPr>
                        <a:t>1970</a:t>
                      </a:r>
                    </a:p>
                  </a:txBody>
                  <a:tcPr marL="0" marR="0" marT="0" marB="0" anchor="ctr"/>
                </a:tc>
                <a:tc>
                  <a:txBody>
                    <a:bodyPr/>
                    <a:lstStyle/>
                    <a:p>
                      <a:pPr algn="ctr"/>
                      <a:r>
                        <a:rPr lang="en-US" sz="1400" b="0" dirty="0">
                          <a:latin typeface="Arial Nova" panose="020B0604020202020204" pitchFamily="34" charset="0"/>
                        </a:rPr>
                        <a:t>1971</a:t>
                      </a:r>
                    </a:p>
                  </a:txBody>
                  <a:tcPr marL="0" marR="0" marT="0" marB="0" anchor="ctr"/>
                </a:tc>
                <a:tc>
                  <a:txBody>
                    <a:bodyPr/>
                    <a:lstStyle/>
                    <a:p>
                      <a:pPr algn="ctr"/>
                      <a:r>
                        <a:rPr lang="en-US" sz="1400" b="0" dirty="0">
                          <a:latin typeface="Arial Nova" panose="020B0604020202020204" pitchFamily="34" charset="0"/>
                        </a:rPr>
                        <a:t>1972</a:t>
                      </a:r>
                    </a:p>
                  </a:txBody>
                  <a:tcPr marL="0" marR="0" marT="0" marB="0" anchor="ctr"/>
                </a:tc>
                <a:tc>
                  <a:txBody>
                    <a:bodyPr/>
                    <a:lstStyle/>
                    <a:p>
                      <a:pPr algn="ctr"/>
                      <a:r>
                        <a:rPr lang="en-US" sz="1400" b="0" dirty="0">
                          <a:latin typeface="Arial Nova" panose="020B0604020202020204" pitchFamily="34" charset="0"/>
                        </a:rPr>
                        <a:t>1973</a:t>
                      </a:r>
                    </a:p>
                  </a:txBody>
                  <a:tcPr marL="0" marR="0" marT="0" marB="0" anchor="ctr"/>
                </a:tc>
                <a:tc>
                  <a:txBody>
                    <a:bodyPr/>
                    <a:lstStyle/>
                    <a:p>
                      <a:pPr algn="ctr"/>
                      <a:r>
                        <a:rPr lang="en-US" sz="1400" b="0" dirty="0">
                          <a:latin typeface="Arial Nova" panose="020B0604020202020204" pitchFamily="34" charset="0"/>
                        </a:rPr>
                        <a:t>1974</a:t>
                      </a:r>
                    </a:p>
                  </a:txBody>
                  <a:tcPr marL="0" marR="0" marT="0" marB="0" anchor="ctr"/>
                </a:tc>
                <a:tc>
                  <a:txBody>
                    <a:bodyPr/>
                    <a:lstStyle/>
                    <a:p>
                      <a:pPr algn="ctr"/>
                      <a:r>
                        <a:rPr lang="en-US" sz="1400" b="0" dirty="0">
                          <a:latin typeface="Arial Nova" panose="020B0604020202020204" pitchFamily="34" charset="0"/>
                        </a:rPr>
                        <a:t>1975</a:t>
                      </a:r>
                    </a:p>
                  </a:txBody>
                  <a:tcPr marL="0" marR="0" marT="0" marB="0" anchor="ctr"/>
                </a:tc>
                <a:tc>
                  <a:txBody>
                    <a:bodyPr/>
                    <a:lstStyle/>
                    <a:p>
                      <a:pPr algn="ctr"/>
                      <a:r>
                        <a:rPr lang="en-US" sz="1400" b="0" dirty="0">
                          <a:latin typeface="Arial Nova" panose="020B0604020202020204" pitchFamily="34" charset="0"/>
                        </a:rPr>
                        <a:t>1976</a:t>
                      </a:r>
                    </a:p>
                  </a:txBody>
                  <a:tcPr marL="0" marR="0" marT="0" marB="0" anchor="ctr"/>
                </a:tc>
                <a:tc>
                  <a:txBody>
                    <a:bodyPr/>
                    <a:lstStyle/>
                    <a:p>
                      <a:pPr algn="ctr"/>
                      <a:r>
                        <a:rPr lang="en-US" sz="1400" b="0" dirty="0">
                          <a:latin typeface="Arial Nova" panose="020B0604020202020204" pitchFamily="34" charset="0"/>
                        </a:rPr>
                        <a:t>1977</a:t>
                      </a:r>
                    </a:p>
                  </a:txBody>
                  <a:tcPr marL="0" marR="0" marT="0" marB="0" anchor="ctr"/>
                </a:tc>
                <a:tc>
                  <a:txBody>
                    <a:bodyPr/>
                    <a:lstStyle/>
                    <a:p>
                      <a:pPr algn="ctr"/>
                      <a:r>
                        <a:rPr lang="en-US" sz="1400" b="0" dirty="0">
                          <a:latin typeface="Arial Nova" panose="020B0604020202020204" pitchFamily="34" charset="0"/>
                        </a:rPr>
                        <a:t>1978</a:t>
                      </a:r>
                    </a:p>
                  </a:txBody>
                  <a:tcPr marL="0" marR="0" marT="0" marB="0" anchor="ctr"/>
                </a:tc>
                <a:tc>
                  <a:txBody>
                    <a:bodyPr/>
                    <a:lstStyle/>
                    <a:p>
                      <a:pPr algn="ctr"/>
                      <a:r>
                        <a:rPr lang="en-US" sz="1400" b="0" dirty="0">
                          <a:latin typeface="Arial Nova" panose="020B0604020202020204" pitchFamily="34" charset="0"/>
                        </a:rPr>
                        <a:t>1979</a:t>
                      </a:r>
                    </a:p>
                  </a:txBody>
                  <a:tcPr marL="0" marR="0" marT="0" marB="0" anchor="ctr"/>
                </a:tc>
                <a:tc>
                  <a:txBody>
                    <a:bodyPr/>
                    <a:lstStyle/>
                    <a:p>
                      <a:pPr algn="ctr"/>
                      <a:r>
                        <a:rPr lang="en-US" sz="1400" b="0" dirty="0">
                          <a:latin typeface="Arial Nova" panose="020B0604020202020204" pitchFamily="34" charset="0"/>
                        </a:rPr>
                        <a:t>1980</a:t>
                      </a:r>
                    </a:p>
                  </a:txBody>
                  <a:tcPr marL="0" marR="0" marT="0" marB="0" anchor="ctr"/>
                </a:tc>
                <a:tc>
                  <a:txBody>
                    <a:bodyPr/>
                    <a:lstStyle/>
                    <a:p>
                      <a:pPr algn="ctr"/>
                      <a:r>
                        <a:rPr lang="en-US" sz="1400" b="0" dirty="0">
                          <a:latin typeface="Arial Nova" panose="020B0604020202020204" pitchFamily="34" charset="0"/>
                        </a:rPr>
                        <a:t>1981</a:t>
                      </a:r>
                    </a:p>
                  </a:txBody>
                  <a:tcPr marL="0" marR="0" marT="0" marB="0" anchor="ctr"/>
                </a:tc>
                <a:tc>
                  <a:txBody>
                    <a:bodyPr/>
                    <a:lstStyle/>
                    <a:p>
                      <a:pPr algn="ctr"/>
                      <a:r>
                        <a:rPr lang="en-US" sz="1400" b="0" dirty="0">
                          <a:latin typeface="Arial Nova" panose="020B0604020202020204" pitchFamily="34" charset="0"/>
                        </a:rPr>
                        <a:t>1982</a:t>
                      </a:r>
                    </a:p>
                  </a:txBody>
                  <a:tcPr marL="0" marR="0" marT="0" marB="0" anchor="ctr"/>
                </a:tc>
                <a:tc>
                  <a:txBody>
                    <a:bodyPr/>
                    <a:lstStyle/>
                    <a:p>
                      <a:pPr algn="ctr"/>
                      <a:r>
                        <a:rPr lang="en-US" sz="1400" b="0" dirty="0">
                          <a:latin typeface="Arial Nova" panose="020B0604020202020204" pitchFamily="34" charset="0"/>
                        </a:rPr>
                        <a:t>1983</a:t>
                      </a:r>
                    </a:p>
                  </a:txBody>
                  <a:tcPr marL="0" marR="0" marT="0" marB="0" anchor="ctr"/>
                </a:tc>
                <a:tc>
                  <a:txBody>
                    <a:bodyPr/>
                    <a:lstStyle/>
                    <a:p>
                      <a:pPr algn="ctr"/>
                      <a:r>
                        <a:rPr lang="en-US" sz="1400" b="0" dirty="0">
                          <a:latin typeface="Arial Nova" panose="020B0604020202020204" pitchFamily="34" charset="0"/>
                        </a:rPr>
                        <a:t>1984</a:t>
                      </a:r>
                    </a:p>
                  </a:txBody>
                  <a:tcPr marL="0" marR="0" marT="0" marB="0" anchor="ctr"/>
                </a:tc>
                <a:tc>
                  <a:txBody>
                    <a:bodyPr/>
                    <a:lstStyle/>
                    <a:p>
                      <a:pPr algn="ctr"/>
                      <a:r>
                        <a:rPr lang="en-US" sz="1400" b="0" dirty="0">
                          <a:latin typeface="Arial Nova" panose="020B0604020202020204" pitchFamily="34" charset="0"/>
                        </a:rPr>
                        <a:t>1985</a:t>
                      </a:r>
                    </a:p>
                  </a:txBody>
                  <a:tcPr marL="0" marR="0" marT="0" marB="0" anchor="ctr"/>
                </a:tc>
                <a:tc>
                  <a:txBody>
                    <a:bodyPr/>
                    <a:lstStyle/>
                    <a:p>
                      <a:pPr algn="ctr"/>
                      <a:r>
                        <a:rPr lang="en-US" sz="1400" b="0" dirty="0">
                          <a:latin typeface="Arial Nova" panose="020B0604020202020204" pitchFamily="34" charset="0"/>
                        </a:rPr>
                        <a:t>1986</a:t>
                      </a:r>
                    </a:p>
                  </a:txBody>
                  <a:tcPr marL="0" marR="0" marT="0" marB="0" anchor="ctr"/>
                </a:tc>
                <a:tc>
                  <a:txBody>
                    <a:bodyPr/>
                    <a:lstStyle/>
                    <a:p>
                      <a:pPr algn="ctr"/>
                      <a:r>
                        <a:rPr lang="en-US" sz="1400" b="0" dirty="0">
                          <a:latin typeface="Arial Nova" panose="020B0604020202020204" pitchFamily="34" charset="0"/>
                        </a:rPr>
                        <a:t>1987</a:t>
                      </a:r>
                    </a:p>
                  </a:txBody>
                  <a:tcPr marL="0" marR="0" marT="0" marB="0" anchor="ctr"/>
                </a:tc>
                <a:tc>
                  <a:txBody>
                    <a:bodyPr/>
                    <a:lstStyle/>
                    <a:p>
                      <a:pPr algn="ctr"/>
                      <a:r>
                        <a:rPr lang="en-US" sz="1400" b="0" dirty="0">
                          <a:latin typeface="Arial Nova" panose="020B0604020202020204" pitchFamily="34" charset="0"/>
                        </a:rPr>
                        <a:t>1988</a:t>
                      </a:r>
                    </a:p>
                  </a:txBody>
                  <a:tcPr marL="0" marR="0" marT="0" marB="0" anchor="ctr"/>
                </a:tc>
                <a:tc>
                  <a:txBody>
                    <a:bodyPr/>
                    <a:lstStyle/>
                    <a:p>
                      <a:pPr algn="ctr"/>
                      <a:r>
                        <a:rPr lang="en-US" sz="1400" b="0" dirty="0">
                          <a:latin typeface="Arial Nova" panose="020B0604020202020204" pitchFamily="34" charset="0"/>
                        </a:rPr>
                        <a:t>1989</a:t>
                      </a:r>
                    </a:p>
                  </a:txBody>
                  <a:tcPr marL="0" marR="0" marT="0" marB="0" anchor="ctr"/>
                </a:tc>
                <a:tc>
                  <a:txBody>
                    <a:bodyPr/>
                    <a:lstStyle/>
                    <a:p>
                      <a:pPr algn="ctr"/>
                      <a:r>
                        <a:rPr lang="en-US" sz="1400" b="0" dirty="0">
                          <a:latin typeface="Arial Nova" panose="020B0604020202020204" pitchFamily="34" charset="0"/>
                        </a:rPr>
                        <a:t>1990</a:t>
                      </a:r>
                    </a:p>
                  </a:txBody>
                  <a:tcPr marL="0" marR="0" marT="0" marB="0" anchor="ctr"/>
                </a:tc>
                <a:extLst>
                  <a:ext uri="{0D108BD9-81ED-4DB2-BD59-A6C34878D82A}">
                    <a16:rowId xmlns:a16="http://schemas.microsoft.com/office/drawing/2014/main" val="2146471658"/>
                  </a:ext>
                </a:extLst>
              </a:tr>
              <a:tr h="222531">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extLst>
                  <a:ext uri="{0D108BD9-81ED-4DB2-BD59-A6C34878D82A}">
                    <a16:rowId xmlns:a16="http://schemas.microsoft.com/office/drawing/2014/main" val="2641993935"/>
                  </a:ext>
                </a:extLst>
              </a:tr>
              <a:tr h="222531">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extLst>
                  <a:ext uri="{0D108BD9-81ED-4DB2-BD59-A6C34878D82A}">
                    <a16:rowId xmlns:a16="http://schemas.microsoft.com/office/drawing/2014/main" val="1888233085"/>
                  </a:ext>
                </a:extLst>
              </a:tr>
              <a:tr h="222531">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pPr algn="ctr"/>
                      <a:r>
                        <a:rPr lang="en-US" sz="2000" b="1" dirty="0">
                          <a:solidFill>
                            <a:srgbClr val="00B050"/>
                          </a:solidFill>
                        </a:rPr>
                        <a:t>T</a:t>
                      </a:r>
                      <a:endParaRPr lang="en-US" sz="2800" b="1" dirty="0">
                        <a:solidFill>
                          <a:srgbClr val="00B050"/>
                        </a:solidFill>
                      </a:endParaRPr>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extLst>
                  <a:ext uri="{0D108BD9-81ED-4DB2-BD59-A6C34878D82A}">
                    <a16:rowId xmlns:a16="http://schemas.microsoft.com/office/drawing/2014/main" val="1005767203"/>
                  </a:ext>
                </a:extLst>
              </a:tr>
            </a:tbl>
          </a:graphicData>
        </a:graphic>
      </p:graphicFrame>
      <p:sp>
        <p:nvSpPr>
          <p:cNvPr id="16" name="TextBox 15">
            <a:extLst>
              <a:ext uri="{FF2B5EF4-FFF2-40B4-BE49-F238E27FC236}">
                <a16:creationId xmlns:a16="http://schemas.microsoft.com/office/drawing/2014/main" id="{124A55FC-8414-4557-B56C-28FE24C48BD6}"/>
              </a:ext>
            </a:extLst>
          </p:cNvPr>
          <p:cNvSpPr txBox="1"/>
          <p:nvPr/>
        </p:nvSpPr>
        <p:spPr>
          <a:xfrm>
            <a:off x="960646" y="2726179"/>
            <a:ext cx="617477" cy="400110"/>
          </a:xfrm>
          <a:prstGeom prst="rect">
            <a:avLst/>
          </a:prstGeom>
          <a:noFill/>
        </p:spPr>
        <p:txBody>
          <a:bodyPr wrap="none" rtlCol="0">
            <a:spAutoFit/>
          </a:bodyPr>
          <a:lstStyle/>
          <a:p>
            <a:r>
              <a:rPr lang="en-US" sz="2000" b="1" dirty="0"/>
              <a:t>Win</a:t>
            </a:r>
          </a:p>
        </p:txBody>
      </p:sp>
      <p:sp>
        <p:nvSpPr>
          <p:cNvPr id="17" name="TextBox 16">
            <a:extLst>
              <a:ext uri="{FF2B5EF4-FFF2-40B4-BE49-F238E27FC236}">
                <a16:creationId xmlns:a16="http://schemas.microsoft.com/office/drawing/2014/main" id="{281A477F-AFF4-4B23-95D6-BA9229595470}"/>
              </a:ext>
            </a:extLst>
          </p:cNvPr>
          <p:cNvSpPr txBox="1"/>
          <p:nvPr/>
        </p:nvSpPr>
        <p:spPr>
          <a:xfrm>
            <a:off x="944211" y="3054884"/>
            <a:ext cx="636713" cy="400110"/>
          </a:xfrm>
          <a:prstGeom prst="rect">
            <a:avLst/>
          </a:prstGeom>
          <a:noFill/>
        </p:spPr>
        <p:txBody>
          <a:bodyPr wrap="none" rtlCol="0">
            <a:spAutoFit/>
          </a:bodyPr>
          <a:lstStyle/>
          <a:p>
            <a:r>
              <a:rPr lang="en-US" sz="2000" b="1" dirty="0">
                <a:solidFill>
                  <a:srgbClr val="FF0000"/>
                </a:solidFill>
              </a:rPr>
              <a:t>Loss</a:t>
            </a:r>
          </a:p>
        </p:txBody>
      </p:sp>
      <p:sp>
        <p:nvSpPr>
          <p:cNvPr id="18" name="TextBox 17">
            <a:extLst>
              <a:ext uri="{FF2B5EF4-FFF2-40B4-BE49-F238E27FC236}">
                <a16:creationId xmlns:a16="http://schemas.microsoft.com/office/drawing/2014/main" id="{C8738F40-7689-4CA5-BAFB-18442306519F}"/>
              </a:ext>
            </a:extLst>
          </p:cNvPr>
          <p:cNvSpPr txBox="1"/>
          <p:nvPr/>
        </p:nvSpPr>
        <p:spPr>
          <a:xfrm>
            <a:off x="1070718" y="3445350"/>
            <a:ext cx="503664" cy="400110"/>
          </a:xfrm>
          <a:prstGeom prst="rect">
            <a:avLst/>
          </a:prstGeom>
          <a:noFill/>
        </p:spPr>
        <p:txBody>
          <a:bodyPr wrap="none" rtlCol="0">
            <a:spAutoFit/>
          </a:bodyPr>
          <a:lstStyle/>
          <a:p>
            <a:r>
              <a:rPr lang="en-US" sz="2000" b="1" dirty="0">
                <a:solidFill>
                  <a:srgbClr val="00B050"/>
                </a:solidFill>
              </a:rPr>
              <a:t>Tie</a:t>
            </a:r>
          </a:p>
        </p:txBody>
      </p:sp>
      <p:graphicFrame>
        <p:nvGraphicFramePr>
          <p:cNvPr id="19" name="Table 13">
            <a:extLst>
              <a:ext uri="{FF2B5EF4-FFF2-40B4-BE49-F238E27FC236}">
                <a16:creationId xmlns:a16="http://schemas.microsoft.com/office/drawing/2014/main" id="{B2B898D9-BAEA-4043-A7A7-911E9FBE22C9}"/>
              </a:ext>
            </a:extLst>
          </p:cNvPr>
          <p:cNvGraphicFramePr>
            <a:graphicFrameLocks noGrp="1"/>
          </p:cNvGraphicFramePr>
          <p:nvPr>
            <p:extLst/>
          </p:nvPr>
        </p:nvGraphicFramePr>
        <p:xfrm>
          <a:off x="1622611" y="4320987"/>
          <a:ext cx="4023360" cy="124968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2393104898"/>
                    </a:ext>
                  </a:extLst>
                </a:gridCol>
                <a:gridCol w="447040">
                  <a:extLst>
                    <a:ext uri="{9D8B030D-6E8A-4147-A177-3AD203B41FA5}">
                      <a16:colId xmlns:a16="http://schemas.microsoft.com/office/drawing/2014/main" val="4267410625"/>
                    </a:ext>
                  </a:extLst>
                </a:gridCol>
                <a:gridCol w="447040">
                  <a:extLst>
                    <a:ext uri="{9D8B030D-6E8A-4147-A177-3AD203B41FA5}">
                      <a16:colId xmlns:a16="http://schemas.microsoft.com/office/drawing/2014/main" val="3324522788"/>
                    </a:ext>
                  </a:extLst>
                </a:gridCol>
                <a:gridCol w="447040">
                  <a:extLst>
                    <a:ext uri="{9D8B030D-6E8A-4147-A177-3AD203B41FA5}">
                      <a16:colId xmlns:a16="http://schemas.microsoft.com/office/drawing/2014/main" val="2740454958"/>
                    </a:ext>
                  </a:extLst>
                </a:gridCol>
                <a:gridCol w="447040">
                  <a:extLst>
                    <a:ext uri="{9D8B030D-6E8A-4147-A177-3AD203B41FA5}">
                      <a16:colId xmlns:a16="http://schemas.microsoft.com/office/drawing/2014/main" val="633032620"/>
                    </a:ext>
                  </a:extLst>
                </a:gridCol>
                <a:gridCol w="447040">
                  <a:extLst>
                    <a:ext uri="{9D8B030D-6E8A-4147-A177-3AD203B41FA5}">
                      <a16:colId xmlns:a16="http://schemas.microsoft.com/office/drawing/2014/main" val="1335379281"/>
                    </a:ext>
                  </a:extLst>
                </a:gridCol>
                <a:gridCol w="447040">
                  <a:extLst>
                    <a:ext uri="{9D8B030D-6E8A-4147-A177-3AD203B41FA5}">
                      <a16:colId xmlns:a16="http://schemas.microsoft.com/office/drawing/2014/main" val="1500865818"/>
                    </a:ext>
                  </a:extLst>
                </a:gridCol>
                <a:gridCol w="447040">
                  <a:extLst>
                    <a:ext uri="{9D8B030D-6E8A-4147-A177-3AD203B41FA5}">
                      <a16:colId xmlns:a16="http://schemas.microsoft.com/office/drawing/2014/main" val="640354921"/>
                    </a:ext>
                  </a:extLst>
                </a:gridCol>
                <a:gridCol w="447040">
                  <a:extLst>
                    <a:ext uri="{9D8B030D-6E8A-4147-A177-3AD203B41FA5}">
                      <a16:colId xmlns:a16="http://schemas.microsoft.com/office/drawing/2014/main" val="3578694493"/>
                    </a:ext>
                  </a:extLst>
                </a:gridCol>
              </a:tblGrid>
              <a:tr h="177098">
                <a:tc>
                  <a:txBody>
                    <a:bodyPr/>
                    <a:lstStyle/>
                    <a:p>
                      <a:pPr algn="ctr"/>
                      <a:r>
                        <a:rPr lang="en-US" sz="1400" b="0" dirty="0">
                          <a:latin typeface="Arial Nova" panose="020B0604020202020204" pitchFamily="34" charset="0"/>
                        </a:rPr>
                        <a:t>1991  </a:t>
                      </a:r>
                    </a:p>
                  </a:txBody>
                  <a:tcPr marL="0" marR="0" marT="0" marB="0" anchor="ctr"/>
                </a:tc>
                <a:tc>
                  <a:txBody>
                    <a:bodyPr/>
                    <a:lstStyle/>
                    <a:p>
                      <a:pPr algn="ctr"/>
                      <a:r>
                        <a:rPr lang="en-US" sz="1400" b="0" dirty="0">
                          <a:latin typeface="Arial Nova" panose="020B0604020202020204" pitchFamily="34" charset="0"/>
                        </a:rPr>
                        <a:t>1992</a:t>
                      </a:r>
                    </a:p>
                  </a:txBody>
                  <a:tcPr marL="0" marR="0" marT="0" marB="0" anchor="ctr"/>
                </a:tc>
                <a:tc>
                  <a:txBody>
                    <a:bodyPr/>
                    <a:lstStyle/>
                    <a:p>
                      <a:pPr algn="ctr"/>
                      <a:r>
                        <a:rPr lang="en-US" sz="1400" b="0" dirty="0">
                          <a:latin typeface="Arial Nova" panose="020B0604020202020204" pitchFamily="34" charset="0"/>
                        </a:rPr>
                        <a:t>1993</a:t>
                      </a:r>
                    </a:p>
                  </a:txBody>
                  <a:tcPr marL="0" marR="0" marT="0" marB="0" anchor="ctr"/>
                </a:tc>
                <a:tc>
                  <a:txBody>
                    <a:bodyPr/>
                    <a:lstStyle/>
                    <a:p>
                      <a:pPr algn="ctr"/>
                      <a:r>
                        <a:rPr lang="en-US" sz="1400" b="0" dirty="0">
                          <a:latin typeface="Arial Nova" panose="020B0604020202020204" pitchFamily="34" charset="0"/>
                        </a:rPr>
                        <a:t>1994</a:t>
                      </a:r>
                    </a:p>
                  </a:txBody>
                  <a:tcPr marL="0" marR="0" marT="0" marB="0" anchor="ctr"/>
                </a:tc>
                <a:tc>
                  <a:txBody>
                    <a:bodyPr/>
                    <a:lstStyle/>
                    <a:p>
                      <a:pPr algn="ctr"/>
                      <a:r>
                        <a:rPr lang="en-US" sz="1400" b="0" dirty="0">
                          <a:latin typeface="Arial Nova" panose="020B0604020202020204" pitchFamily="34" charset="0"/>
                        </a:rPr>
                        <a:t>1995</a:t>
                      </a:r>
                    </a:p>
                  </a:txBody>
                  <a:tcPr marL="0" marR="0" marT="0" marB="0" anchor="ctr"/>
                </a:tc>
                <a:tc>
                  <a:txBody>
                    <a:bodyPr/>
                    <a:lstStyle/>
                    <a:p>
                      <a:pPr algn="ctr"/>
                      <a:r>
                        <a:rPr lang="en-US" sz="1400" b="0" dirty="0">
                          <a:latin typeface="Arial Nova" panose="020B0604020202020204" pitchFamily="34" charset="0"/>
                        </a:rPr>
                        <a:t>1996</a:t>
                      </a:r>
                    </a:p>
                  </a:txBody>
                  <a:tcPr marL="0" marR="0" marT="0" marB="0" anchor="ctr"/>
                </a:tc>
                <a:tc>
                  <a:txBody>
                    <a:bodyPr/>
                    <a:lstStyle/>
                    <a:p>
                      <a:pPr algn="ctr"/>
                      <a:r>
                        <a:rPr lang="en-US" sz="1400" b="0" dirty="0">
                          <a:latin typeface="Arial Nova" panose="020B0604020202020204" pitchFamily="34" charset="0"/>
                        </a:rPr>
                        <a:t>1997</a:t>
                      </a:r>
                    </a:p>
                  </a:txBody>
                  <a:tcPr marL="0" marR="0" marT="0" marB="0" anchor="ctr"/>
                </a:tc>
                <a:tc>
                  <a:txBody>
                    <a:bodyPr/>
                    <a:lstStyle/>
                    <a:p>
                      <a:pPr algn="ctr"/>
                      <a:r>
                        <a:rPr lang="en-US" sz="1400" b="0" dirty="0">
                          <a:latin typeface="Arial Nova" panose="020B0604020202020204" pitchFamily="34" charset="0"/>
                        </a:rPr>
                        <a:t>1998</a:t>
                      </a:r>
                    </a:p>
                  </a:txBody>
                  <a:tcPr marL="0" marR="0" marT="0" marB="0" anchor="ctr"/>
                </a:tc>
                <a:tc>
                  <a:txBody>
                    <a:bodyPr/>
                    <a:lstStyle/>
                    <a:p>
                      <a:pPr algn="ctr"/>
                      <a:r>
                        <a:rPr lang="en-US" sz="1400" b="0" dirty="0">
                          <a:latin typeface="Arial Nova" panose="020B0604020202020204" pitchFamily="34" charset="0"/>
                        </a:rPr>
                        <a:t>1999</a:t>
                      </a:r>
                    </a:p>
                  </a:txBody>
                  <a:tcPr marL="0" marR="0" marT="0" marB="0" anchor="ctr"/>
                </a:tc>
                <a:extLst>
                  <a:ext uri="{0D108BD9-81ED-4DB2-BD59-A6C34878D82A}">
                    <a16:rowId xmlns:a16="http://schemas.microsoft.com/office/drawing/2014/main" val="2146471658"/>
                  </a:ext>
                </a:extLst>
              </a:tr>
              <a:tr h="302543">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extLst>
                  <a:ext uri="{0D108BD9-81ED-4DB2-BD59-A6C34878D82A}">
                    <a16:rowId xmlns:a16="http://schemas.microsoft.com/office/drawing/2014/main" val="2641993935"/>
                  </a:ext>
                </a:extLst>
              </a:tr>
              <a:tr h="302543">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extLst>
                  <a:ext uri="{0D108BD9-81ED-4DB2-BD59-A6C34878D82A}">
                    <a16:rowId xmlns:a16="http://schemas.microsoft.com/office/drawing/2014/main" val="1888233085"/>
                  </a:ext>
                </a:extLst>
              </a:tr>
              <a:tr h="302543">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pPr algn="ctr"/>
                      <a:r>
                        <a:rPr lang="en-US" sz="2000" b="1" dirty="0">
                          <a:solidFill>
                            <a:srgbClr val="00B050"/>
                          </a:solidFill>
                        </a:rPr>
                        <a:t>T</a:t>
                      </a:r>
                      <a:endParaRPr lang="en-US" sz="2400" b="1" dirty="0">
                        <a:solidFill>
                          <a:srgbClr val="00B050"/>
                        </a:solidFill>
                      </a:endParaRPr>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extLst>
                  <a:ext uri="{0D108BD9-81ED-4DB2-BD59-A6C34878D82A}">
                    <a16:rowId xmlns:a16="http://schemas.microsoft.com/office/drawing/2014/main" val="1005767203"/>
                  </a:ext>
                </a:extLst>
              </a:tr>
            </a:tbl>
          </a:graphicData>
        </a:graphic>
      </p:graphicFrame>
      <p:sp>
        <p:nvSpPr>
          <p:cNvPr id="20" name="TextBox 19">
            <a:extLst>
              <a:ext uri="{FF2B5EF4-FFF2-40B4-BE49-F238E27FC236}">
                <a16:creationId xmlns:a16="http://schemas.microsoft.com/office/drawing/2014/main" id="{01920E26-FF82-45DB-8E5C-A69E13519EF3}"/>
              </a:ext>
            </a:extLst>
          </p:cNvPr>
          <p:cNvSpPr txBox="1"/>
          <p:nvPr/>
        </p:nvSpPr>
        <p:spPr>
          <a:xfrm>
            <a:off x="987538" y="4522111"/>
            <a:ext cx="617477" cy="400110"/>
          </a:xfrm>
          <a:prstGeom prst="rect">
            <a:avLst/>
          </a:prstGeom>
          <a:noFill/>
        </p:spPr>
        <p:txBody>
          <a:bodyPr wrap="none" rtlCol="0">
            <a:spAutoFit/>
          </a:bodyPr>
          <a:lstStyle/>
          <a:p>
            <a:r>
              <a:rPr lang="en-US" sz="2000" b="1" dirty="0"/>
              <a:t>Win</a:t>
            </a:r>
          </a:p>
        </p:txBody>
      </p:sp>
      <p:sp>
        <p:nvSpPr>
          <p:cNvPr id="21" name="TextBox 20">
            <a:extLst>
              <a:ext uri="{FF2B5EF4-FFF2-40B4-BE49-F238E27FC236}">
                <a16:creationId xmlns:a16="http://schemas.microsoft.com/office/drawing/2014/main" id="{259B8799-180C-4FF8-B1E7-31F841C9A5EB}"/>
              </a:ext>
            </a:extLst>
          </p:cNvPr>
          <p:cNvSpPr txBox="1"/>
          <p:nvPr/>
        </p:nvSpPr>
        <p:spPr>
          <a:xfrm>
            <a:off x="971102" y="4850816"/>
            <a:ext cx="636713" cy="400110"/>
          </a:xfrm>
          <a:prstGeom prst="rect">
            <a:avLst/>
          </a:prstGeom>
          <a:noFill/>
        </p:spPr>
        <p:txBody>
          <a:bodyPr wrap="none" rtlCol="0">
            <a:spAutoFit/>
          </a:bodyPr>
          <a:lstStyle/>
          <a:p>
            <a:r>
              <a:rPr lang="en-US" sz="2000" b="1" dirty="0">
                <a:solidFill>
                  <a:srgbClr val="FF0000"/>
                </a:solidFill>
              </a:rPr>
              <a:t>Loss</a:t>
            </a:r>
          </a:p>
        </p:txBody>
      </p:sp>
      <p:sp>
        <p:nvSpPr>
          <p:cNvPr id="22" name="TextBox 21">
            <a:extLst>
              <a:ext uri="{FF2B5EF4-FFF2-40B4-BE49-F238E27FC236}">
                <a16:creationId xmlns:a16="http://schemas.microsoft.com/office/drawing/2014/main" id="{210E31CB-11E0-4B94-B5B8-83B6192490D4}"/>
              </a:ext>
            </a:extLst>
          </p:cNvPr>
          <p:cNvSpPr txBox="1"/>
          <p:nvPr/>
        </p:nvSpPr>
        <p:spPr>
          <a:xfrm>
            <a:off x="1097610" y="5214387"/>
            <a:ext cx="503664" cy="400110"/>
          </a:xfrm>
          <a:prstGeom prst="rect">
            <a:avLst/>
          </a:prstGeom>
          <a:noFill/>
        </p:spPr>
        <p:txBody>
          <a:bodyPr wrap="none" rtlCol="0">
            <a:spAutoFit/>
          </a:bodyPr>
          <a:lstStyle/>
          <a:p>
            <a:r>
              <a:rPr lang="en-US" sz="2000" b="1" dirty="0">
                <a:solidFill>
                  <a:srgbClr val="00B050"/>
                </a:solidFill>
              </a:rPr>
              <a:t>Tie</a:t>
            </a:r>
          </a:p>
        </p:txBody>
      </p:sp>
      <p:sp>
        <p:nvSpPr>
          <p:cNvPr id="4" name="TextBox 3">
            <a:extLst>
              <a:ext uri="{FF2B5EF4-FFF2-40B4-BE49-F238E27FC236}">
                <a16:creationId xmlns:a16="http://schemas.microsoft.com/office/drawing/2014/main" id="{4196DE8C-58CF-4962-A2F7-8A74D511776F}"/>
              </a:ext>
            </a:extLst>
          </p:cNvPr>
          <p:cNvSpPr txBox="1"/>
          <p:nvPr/>
        </p:nvSpPr>
        <p:spPr>
          <a:xfrm>
            <a:off x="518654" y="6402624"/>
            <a:ext cx="7407629" cy="276999"/>
          </a:xfrm>
          <a:prstGeom prst="rect">
            <a:avLst/>
          </a:prstGeom>
          <a:noFill/>
        </p:spPr>
        <p:txBody>
          <a:bodyPr wrap="square" rtlCol="0" anchor="t">
            <a:spAutoFit/>
          </a:bodyPr>
          <a:lstStyle/>
          <a:p>
            <a:r>
              <a:rPr lang="en-US" sz="1200" dirty="0">
                <a:solidFill>
                  <a:srgbClr val="002060"/>
                </a:solidFill>
              </a:rPr>
              <a:t>Source: Minnesota Chamber Foundation, Bureau of Economic Analysis </a:t>
            </a:r>
          </a:p>
        </p:txBody>
      </p:sp>
    </p:spTree>
    <p:extLst>
      <p:ext uri="{BB962C8B-B14F-4D97-AF65-F5344CB8AC3E}">
        <p14:creationId xmlns:p14="http://schemas.microsoft.com/office/powerpoint/2010/main" val="2535133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3965" y="1689691"/>
            <a:ext cx="8137936" cy="830997"/>
          </a:xfrm>
          <a:prstGeom prst="rect">
            <a:avLst/>
          </a:prstGeom>
          <a:noFill/>
        </p:spPr>
        <p:txBody>
          <a:bodyPr wrap="square" rtlCol="0">
            <a:spAutoFit/>
          </a:bodyPr>
          <a:lstStyle/>
          <a:p>
            <a:r>
              <a:rPr lang="en-US" sz="2400" b="1" i="1" dirty="0">
                <a:solidFill>
                  <a:srgbClr val="182752"/>
                </a:solidFill>
                <a:latin typeface="+mj-lt"/>
              </a:rPr>
              <a:t>Annual job growth since 2000: </a:t>
            </a:r>
            <a:br>
              <a:rPr lang="en-US" sz="2400" b="1" i="1" dirty="0">
                <a:solidFill>
                  <a:srgbClr val="182752"/>
                </a:solidFill>
                <a:latin typeface="+mj-lt"/>
              </a:rPr>
            </a:br>
            <a:r>
              <a:rPr lang="en-US" sz="2400" b="1" i="1" dirty="0">
                <a:solidFill>
                  <a:srgbClr val="182752"/>
                </a:solidFill>
                <a:latin typeface="+mj-lt"/>
              </a:rPr>
              <a:t>Minnesota win-loss record vs. United States</a:t>
            </a:r>
          </a:p>
        </p:txBody>
      </p:sp>
      <p:sp>
        <p:nvSpPr>
          <p:cNvPr id="2" name="TextBox 1"/>
          <p:cNvSpPr txBox="1"/>
          <p:nvPr/>
        </p:nvSpPr>
        <p:spPr>
          <a:xfrm>
            <a:off x="2540274" y="4474267"/>
            <a:ext cx="7039735" cy="1446550"/>
          </a:xfrm>
          <a:prstGeom prst="rect">
            <a:avLst/>
          </a:prstGeom>
          <a:noFill/>
        </p:spPr>
        <p:txBody>
          <a:bodyPr wrap="square" rtlCol="0" anchor="t">
            <a:spAutoFit/>
          </a:bodyPr>
          <a:lstStyle/>
          <a:p>
            <a:pPr algn="ctr"/>
            <a:r>
              <a:rPr lang="en-US" sz="3200" i="1" dirty="0">
                <a:solidFill>
                  <a:srgbClr val="182752"/>
                </a:solidFill>
                <a:latin typeface="+mj-lt"/>
              </a:rPr>
              <a:t>Minnesota’s W-L-T Record: 2000 to 2018</a:t>
            </a:r>
          </a:p>
          <a:p>
            <a:pPr algn="ctr"/>
            <a:endParaRPr lang="en-US" sz="1600" i="1" dirty="0">
              <a:solidFill>
                <a:srgbClr val="182752"/>
              </a:solidFill>
              <a:latin typeface="+mj-lt"/>
            </a:endParaRPr>
          </a:p>
          <a:p>
            <a:pPr algn="ctr"/>
            <a:r>
              <a:rPr lang="en-US" sz="4000" b="1" dirty="0">
                <a:solidFill>
                  <a:srgbClr val="182752"/>
                </a:solidFill>
                <a:latin typeface="+mj-lt"/>
              </a:rPr>
              <a:t>5 - 13 - 1 </a:t>
            </a:r>
          </a:p>
        </p:txBody>
      </p:sp>
      <p:sp>
        <p:nvSpPr>
          <p:cNvPr id="9" name="TextBox 8"/>
          <p:cNvSpPr txBox="1"/>
          <p:nvPr/>
        </p:nvSpPr>
        <p:spPr>
          <a:xfrm>
            <a:off x="523875" y="192490"/>
            <a:ext cx="11197788" cy="1077218"/>
          </a:xfrm>
          <a:prstGeom prst="rect">
            <a:avLst/>
          </a:prstGeom>
          <a:noFill/>
        </p:spPr>
        <p:txBody>
          <a:bodyPr wrap="square" rtlCol="0" anchor="t">
            <a:spAutoFit/>
          </a:bodyPr>
          <a:lstStyle/>
          <a:p>
            <a:r>
              <a:rPr lang="en-US" sz="3200" dirty="0">
                <a:solidFill>
                  <a:schemeClr val="bg1"/>
                </a:solidFill>
                <a:latin typeface="Gotham Black"/>
              </a:rPr>
              <a:t>Since 2000, job growth in Minnesota has trailed the U.S. in 13 of the past 19 years</a:t>
            </a:r>
          </a:p>
        </p:txBody>
      </p:sp>
      <p:graphicFrame>
        <p:nvGraphicFramePr>
          <p:cNvPr id="15" name="Table 13">
            <a:extLst>
              <a:ext uri="{FF2B5EF4-FFF2-40B4-BE49-F238E27FC236}">
                <a16:creationId xmlns:a16="http://schemas.microsoft.com/office/drawing/2014/main" id="{37992298-96EF-4515-A499-70C7193DFE22}"/>
              </a:ext>
            </a:extLst>
          </p:cNvPr>
          <p:cNvGraphicFramePr>
            <a:graphicFrameLocks noGrp="1"/>
          </p:cNvGraphicFramePr>
          <p:nvPr>
            <p:extLst/>
          </p:nvPr>
        </p:nvGraphicFramePr>
        <p:xfrm>
          <a:off x="1514809" y="2893224"/>
          <a:ext cx="9555480" cy="1325880"/>
        </p:xfrm>
        <a:graphic>
          <a:graphicData uri="http://schemas.openxmlformats.org/drawingml/2006/table">
            <a:tbl>
              <a:tblPr firstRow="1" bandRow="1">
                <a:tableStyleId>{5C22544A-7EE6-4342-B048-85BDC9FD1C3A}</a:tableStyleId>
              </a:tblPr>
              <a:tblGrid>
                <a:gridCol w="502920">
                  <a:extLst>
                    <a:ext uri="{9D8B030D-6E8A-4147-A177-3AD203B41FA5}">
                      <a16:colId xmlns:a16="http://schemas.microsoft.com/office/drawing/2014/main" val="2013975728"/>
                    </a:ext>
                  </a:extLst>
                </a:gridCol>
                <a:gridCol w="502920">
                  <a:extLst>
                    <a:ext uri="{9D8B030D-6E8A-4147-A177-3AD203B41FA5}">
                      <a16:colId xmlns:a16="http://schemas.microsoft.com/office/drawing/2014/main" val="2393104898"/>
                    </a:ext>
                  </a:extLst>
                </a:gridCol>
                <a:gridCol w="502920">
                  <a:extLst>
                    <a:ext uri="{9D8B030D-6E8A-4147-A177-3AD203B41FA5}">
                      <a16:colId xmlns:a16="http://schemas.microsoft.com/office/drawing/2014/main" val="4267410625"/>
                    </a:ext>
                  </a:extLst>
                </a:gridCol>
                <a:gridCol w="502920">
                  <a:extLst>
                    <a:ext uri="{9D8B030D-6E8A-4147-A177-3AD203B41FA5}">
                      <a16:colId xmlns:a16="http://schemas.microsoft.com/office/drawing/2014/main" val="3324522788"/>
                    </a:ext>
                  </a:extLst>
                </a:gridCol>
                <a:gridCol w="502920">
                  <a:extLst>
                    <a:ext uri="{9D8B030D-6E8A-4147-A177-3AD203B41FA5}">
                      <a16:colId xmlns:a16="http://schemas.microsoft.com/office/drawing/2014/main" val="2740454958"/>
                    </a:ext>
                  </a:extLst>
                </a:gridCol>
                <a:gridCol w="502920">
                  <a:extLst>
                    <a:ext uri="{9D8B030D-6E8A-4147-A177-3AD203B41FA5}">
                      <a16:colId xmlns:a16="http://schemas.microsoft.com/office/drawing/2014/main" val="633032620"/>
                    </a:ext>
                  </a:extLst>
                </a:gridCol>
                <a:gridCol w="502920">
                  <a:extLst>
                    <a:ext uri="{9D8B030D-6E8A-4147-A177-3AD203B41FA5}">
                      <a16:colId xmlns:a16="http://schemas.microsoft.com/office/drawing/2014/main" val="1335379281"/>
                    </a:ext>
                  </a:extLst>
                </a:gridCol>
                <a:gridCol w="502920">
                  <a:extLst>
                    <a:ext uri="{9D8B030D-6E8A-4147-A177-3AD203B41FA5}">
                      <a16:colId xmlns:a16="http://schemas.microsoft.com/office/drawing/2014/main" val="1500865818"/>
                    </a:ext>
                  </a:extLst>
                </a:gridCol>
                <a:gridCol w="502920">
                  <a:extLst>
                    <a:ext uri="{9D8B030D-6E8A-4147-A177-3AD203B41FA5}">
                      <a16:colId xmlns:a16="http://schemas.microsoft.com/office/drawing/2014/main" val="640354921"/>
                    </a:ext>
                  </a:extLst>
                </a:gridCol>
                <a:gridCol w="502920">
                  <a:extLst>
                    <a:ext uri="{9D8B030D-6E8A-4147-A177-3AD203B41FA5}">
                      <a16:colId xmlns:a16="http://schemas.microsoft.com/office/drawing/2014/main" val="3578694493"/>
                    </a:ext>
                  </a:extLst>
                </a:gridCol>
                <a:gridCol w="502920">
                  <a:extLst>
                    <a:ext uri="{9D8B030D-6E8A-4147-A177-3AD203B41FA5}">
                      <a16:colId xmlns:a16="http://schemas.microsoft.com/office/drawing/2014/main" val="4246880893"/>
                    </a:ext>
                  </a:extLst>
                </a:gridCol>
                <a:gridCol w="502920">
                  <a:extLst>
                    <a:ext uri="{9D8B030D-6E8A-4147-A177-3AD203B41FA5}">
                      <a16:colId xmlns:a16="http://schemas.microsoft.com/office/drawing/2014/main" val="609001105"/>
                    </a:ext>
                  </a:extLst>
                </a:gridCol>
                <a:gridCol w="502920">
                  <a:extLst>
                    <a:ext uri="{9D8B030D-6E8A-4147-A177-3AD203B41FA5}">
                      <a16:colId xmlns:a16="http://schemas.microsoft.com/office/drawing/2014/main" val="2030515873"/>
                    </a:ext>
                  </a:extLst>
                </a:gridCol>
                <a:gridCol w="502920">
                  <a:extLst>
                    <a:ext uri="{9D8B030D-6E8A-4147-A177-3AD203B41FA5}">
                      <a16:colId xmlns:a16="http://schemas.microsoft.com/office/drawing/2014/main" val="2197758140"/>
                    </a:ext>
                  </a:extLst>
                </a:gridCol>
                <a:gridCol w="502920">
                  <a:extLst>
                    <a:ext uri="{9D8B030D-6E8A-4147-A177-3AD203B41FA5}">
                      <a16:colId xmlns:a16="http://schemas.microsoft.com/office/drawing/2014/main" val="233922575"/>
                    </a:ext>
                  </a:extLst>
                </a:gridCol>
                <a:gridCol w="502920">
                  <a:extLst>
                    <a:ext uri="{9D8B030D-6E8A-4147-A177-3AD203B41FA5}">
                      <a16:colId xmlns:a16="http://schemas.microsoft.com/office/drawing/2014/main" val="3976082279"/>
                    </a:ext>
                  </a:extLst>
                </a:gridCol>
                <a:gridCol w="502920">
                  <a:extLst>
                    <a:ext uri="{9D8B030D-6E8A-4147-A177-3AD203B41FA5}">
                      <a16:colId xmlns:a16="http://schemas.microsoft.com/office/drawing/2014/main" val="659806438"/>
                    </a:ext>
                  </a:extLst>
                </a:gridCol>
                <a:gridCol w="502920">
                  <a:extLst>
                    <a:ext uri="{9D8B030D-6E8A-4147-A177-3AD203B41FA5}">
                      <a16:colId xmlns:a16="http://schemas.microsoft.com/office/drawing/2014/main" val="1224308439"/>
                    </a:ext>
                  </a:extLst>
                </a:gridCol>
                <a:gridCol w="502920">
                  <a:extLst>
                    <a:ext uri="{9D8B030D-6E8A-4147-A177-3AD203B41FA5}">
                      <a16:colId xmlns:a16="http://schemas.microsoft.com/office/drawing/2014/main" val="1657324830"/>
                    </a:ext>
                  </a:extLst>
                </a:gridCol>
              </a:tblGrid>
              <a:tr h="0">
                <a:tc>
                  <a:txBody>
                    <a:bodyPr/>
                    <a:lstStyle/>
                    <a:p>
                      <a:pPr algn="ctr"/>
                      <a:r>
                        <a:rPr lang="en-US" sz="1400" b="0" dirty="0">
                          <a:latin typeface="Arial Nova" panose="020B0604020202020204" pitchFamily="34" charset="0"/>
                        </a:rPr>
                        <a:t>2000</a:t>
                      </a:r>
                    </a:p>
                  </a:txBody>
                  <a:tcPr marL="0" marR="0" marT="0" marB="0" anchor="ctr"/>
                </a:tc>
                <a:tc>
                  <a:txBody>
                    <a:bodyPr/>
                    <a:lstStyle/>
                    <a:p>
                      <a:pPr algn="ctr"/>
                      <a:r>
                        <a:rPr lang="en-US" sz="1400" b="0" dirty="0">
                          <a:latin typeface="Arial Nova" panose="020B0604020202020204" pitchFamily="34" charset="0"/>
                        </a:rPr>
                        <a:t>2001</a:t>
                      </a:r>
                    </a:p>
                  </a:txBody>
                  <a:tcPr marL="0" marR="0" marT="0" marB="0" anchor="ctr"/>
                </a:tc>
                <a:tc>
                  <a:txBody>
                    <a:bodyPr/>
                    <a:lstStyle/>
                    <a:p>
                      <a:pPr algn="ctr"/>
                      <a:r>
                        <a:rPr lang="en-US" sz="1400" b="0" dirty="0">
                          <a:latin typeface="Arial Nova" panose="020B0604020202020204" pitchFamily="34" charset="0"/>
                        </a:rPr>
                        <a:t>2002</a:t>
                      </a:r>
                    </a:p>
                  </a:txBody>
                  <a:tcPr marL="0" marR="0" marT="0" marB="0" anchor="ctr"/>
                </a:tc>
                <a:tc>
                  <a:txBody>
                    <a:bodyPr/>
                    <a:lstStyle/>
                    <a:p>
                      <a:pPr algn="ctr"/>
                      <a:r>
                        <a:rPr lang="en-US" sz="1400" b="0" dirty="0">
                          <a:latin typeface="Arial Nova" panose="020B0604020202020204" pitchFamily="34" charset="0"/>
                        </a:rPr>
                        <a:t>2003</a:t>
                      </a:r>
                    </a:p>
                  </a:txBody>
                  <a:tcPr marL="0" marR="0" marT="0" marB="0" anchor="ctr"/>
                </a:tc>
                <a:tc>
                  <a:txBody>
                    <a:bodyPr/>
                    <a:lstStyle/>
                    <a:p>
                      <a:pPr algn="ctr"/>
                      <a:r>
                        <a:rPr lang="en-US" sz="1400" b="0" dirty="0">
                          <a:latin typeface="Arial Nova" panose="020B0604020202020204" pitchFamily="34" charset="0"/>
                        </a:rPr>
                        <a:t>2004</a:t>
                      </a:r>
                    </a:p>
                  </a:txBody>
                  <a:tcPr marL="0" marR="0" marT="0" marB="0" anchor="ctr"/>
                </a:tc>
                <a:tc>
                  <a:txBody>
                    <a:bodyPr/>
                    <a:lstStyle/>
                    <a:p>
                      <a:pPr algn="ctr"/>
                      <a:r>
                        <a:rPr lang="en-US" sz="1400" b="0" dirty="0">
                          <a:latin typeface="Arial Nova" panose="020B0604020202020204" pitchFamily="34" charset="0"/>
                        </a:rPr>
                        <a:t>2005</a:t>
                      </a:r>
                    </a:p>
                  </a:txBody>
                  <a:tcPr marL="0" marR="0" marT="0" marB="0" anchor="ctr"/>
                </a:tc>
                <a:tc>
                  <a:txBody>
                    <a:bodyPr/>
                    <a:lstStyle/>
                    <a:p>
                      <a:pPr algn="ctr"/>
                      <a:r>
                        <a:rPr lang="en-US" sz="1400" b="0" dirty="0">
                          <a:latin typeface="Arial Nova" panose="020B0604020202020204" pitchFamily="34" charset="0"/>
                        </a:rPr>
                        <a:t>2006</a:t>
                      </a:r>
                    </a:p>
                  </a:txBody>
                  <a:tcPr marL="0" marR="0" marT="0" marB="0" anchor="ctr"/>
                </a:tc>
                <a:tc>
                  <a:txBody>
                    <a:bodyPr/>
                    <a:lstStyle/>
                    <a:p>
                      <a:pPr algn="ctr"/>
                      <a:r>
                        <a:rPr lang="en-US" sz="1400" b="0" dirty="0">
                          <a:latin typeface="Arial Nova" panose="020B0604020202020204" pitchFamily="34" charset="0"/>
                        </a:rPr>
                        <a:t>2007</a:t>
                      </a:r>
                    </a:p>
                  </a:txBody>
                  <a:tcPr marL="0" marR="0" marT="0" marB="0" anchor="ctr"/>
                </a:tc>
                <a:tc>
                  <a:txBody>
                    <a:bodyPr/>
                    <a:lstStyle/>
                    <a:p>
                      <a:pPr algn="ctr"/>
                      <a:r>
                        <a:rPr lang="en-US" sz="1400" b="0" dirty="0">
                          <a:latin typeface="Arial Nova" panose="020B0604020202020204" pitchFamily="34" charset="0"/>
                        </a:rPr>
                        <a:t>2008</a:t>
                      </a:r>
                    </a:p>
                  </a:txBody>
                  <a:tcPr marL="0" marR="0" marT="0" marB="0" anchor="ctr"/>
                </a:tc>
                <a:tc>
                  <a:txBody>
                    <a:bodyPr/>
                    <a:lstStyle/>
                    <a:p>
                      <a:pPr algn="ctr"/>
                      <a:r>
                        <a:rPr lang="en-US" sz="1400" b="0" dirty="0">
                          <a:latin typeface="Arial Nova" panose="020B0604020202020204" pitchFamily="34" charset="0"/>
                        </a:rPr>
                        <a:t>2009</a:t>
                      </a:r>
                    </a:p>
                  </a:txBody>
                  <a:tcPr marL="0" marR="0" marT="0" marB="0" anchor="ctr"/>
                </a:tc>
                <a:tc>
                  <a:txBody>
                    <a:bodyPr/>
                    <a:lstStyle/>
                    <a:p>
                      <a:pPr algn="ctr"/>
                      <a:r>
                        <a:rPr lang="en-US" sz="1400" b="0" dirty="0">
                          <a:latin typeface="Arial Nova" panose="020B0604020202020204" pitchFamily="34" charset="0"/>
                        </a:rPr>
                        <a:t>2010</a:t>
                      </a:r>
                    </a:p>
                  </a:txBody>
                  <a:tcPr marL="0" marR="0" marT="0" marB="0" anchor="ctr"/>
                </a:tc>
                <a:tc>
                  <a:txBody>
                    <a:bodyPr/>
                    <a:lstStyle/>
                    <a:p>
                      <a:pPr algn="ctr"/>
                      <a:r>
                        <a:rPr lang="en-US" sz="1400" b="0" dirty="0">
                          <a:latin typeface="Arial Nova" panose="020B0604020202020204" pitchFamily="34" charset="0"/>
                        </a:rPr>
                        <a:t>2011</a:t>
                      </a:r>
                    </a:p>
                  </a:txBody>
                  <a:tcPr marL="0" marR="0" marT="0" marB="0" anchor="ctr"/>
                </a:tc>
                <a:tc>
                  <a:txBody>
                    <a:bodyPr/>
                    <a:lstStyle/>
                    <a:p>
                      <a:pPr algn="ctr"/>
                      <a:r>
                        <a:rPr lang="en-US" sz="1400" b="0" dirty="0">
                          <a:latin typeface="Arial Nova" panose="020B0604020202020204" pitchFamily="34" charset="0"/>
                        </a:rPr>
                        <a:t>2012</a:t>
                      </a:r>
                    </a:p>
                  </a:txBody>
                  <a:tcPr marL="0" marR="0" marT="0" marB="0" anchor="ctr"/>
                </a:tc>
                <a:tc>
                  <a:txBody>
                    <a:bodyPr/>
                    <a:lstStyle/>
                    <a:p>
                      <a:pPr algn="ctr"/>
                      <a:r>
                        <a:rPr lang="en-US" sz="1400" b="0" dirty="0">
                          <a:latin typeface="Arial Nova" panose="020B0604020202020204" pitchFamily="34" charset="0"/>
                        </a:rPr>
                        <a:t>2013</a:t>
                      </a:r>
                    </a:p>
                  </a:txBody>
                  <a:tcPr marL="0" marR="0" marT="0" marB="0" anchor="ctr"/>
                </a:tc>
                <a:tc>
                  <a:txBody>
                    <a:bodyPr/>
                    <a:lstStyle/>
                    <a:p>
                      <a:pPr algn="ctr"/>
                      <a:r>
                        <a:rPr lang="en-US" sz="1400" b="0" dirty="0">
                          <a:latin typeface="Arial Nova" panose="020B0604020202020204" pitchFamily="34" charset="0"/>
                        </a:rPr>
                        <a:t>2014</a:t>
                      </a:r>
                    </a:p>
                  </a:txBody>
                  <a:tcPr marL="0" marR="0" marT="0" marB="0" anchor="ctr"/>
                </a:tc>
                <a:tc>
                  <a:txBody>
                    <a:bodyPr/>
                    <a:lstStyle/>
                    <a:p>
                      <a:pPr algn="ctr"/>
                      <a:r>
                        <a:rPr lang="en-US" sz="1400" b="0" dirty="0">
                          <a:latin typeface="Arial Nova" panose="020B0604020202020204" pitchFamily="34" charset="0"/>
                        </a:rPr>
                        <a:t>2015</a:t>
                      </a:r>
                    </a:p>
                  </a:txBody>
                  <a:tcPr marL="0" marR="0" marT="0" marB="0" anchor="ctr"/>
                </a:tc>
                <a:tc>
                  <a:txBody>
                    <a:bodyPr/>
                    <a:lstStyle/>
                    <a:p>
                      <a:pPr algn="ctr"/>
                      <a:r>
                        <a:rPr lang="en-US" sz="1400" b="0" dirty="0">
                          <a:latin typeface="Arial Nova" panose="020B0604020202020204" pitchFamily="34" charset="0"/>
                        </a:rPr>
                        <a:t>2016</a:t>
                      </a:r>
                    </a:p>
                  </a:txBody>
                  <a:tcPr marL="0" marR="0" marT="0" marB="0" anchor="ctr"/>
                </a:tc>
                <a:tc>
                  <a:txBody>
                    <a:bodyPr/>
                    <a:lstStyle/>
                    <a:p>
                      <a:pPr algn="ctr"/>
                      <a:r>
                        <a:rPr lang="en-US" sz="1400" b="0" dirty="0">
                          <a:latin typeface="Arial Nova" panose="020B0604020202020204" pitchFamily="34" charset="0"/>
                        </a:rPr>
                        <a:t>2017</a:t>
                      </a:r>
                    </a:p>
                  </a:txBody>
                  <a:tcPr marL="0" marR="0" marT="0" marB="0" anchor="ctr"/>
                </a:tc>
                <a:tc>
                  <a:txBody>
                    <a:bodyPr/>
                    <a:lstStyle/>
                    <a:p>
                      <a:pPr algn="ctr"/>
                      <a:r>
                        <a:rPr lang="en-US" sz="1400" b="0" dirty="0">
                          <a:latin typeface="Arial Nova" panose="020B0604020202020204" pitchFamily="34" charset="0"/>
                        </a:rPr>
                        <a:t>2018</a:t>
                      </a:r>
                    </a:p>
                  </a:txBody>
                  <a:tcPr marL="0" marR="0" marT="0" marB="0" anchor="ctr"/>
                </a:tc>
                <a:extLst>
                  <a:ext uri="{0D108BD9-81ED-4DB2-BD59-A6C34878D82A}">
                    <a16:rowId xmlns:a16="http://schemas.microsoft.com/office/drawing/2014/main" val="2146471658"/>
                  </a:ext>
                </a:extLst>
              </a:tr>
              <a:tr h="370840">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r>
                        <a:rPr lang="en-US" sz="2400" b="1" dirty="0">
                          <a:solidFill>
                            <a:srgbClr val="002060"/>
                          </a:solidFill>
                        </a:rPr>
                        <a:t>w</a:t>
                      </a: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tc>
                  <a:txBody>
                    <a:bodyPr/>
                    <a:lstStyle/>
                    <a:p>
                      <a:pPr algn="ctr"/>
                      <a:endParaRPr lang="en-US" sz="2400" b="1" dirty="0">
                        <a:solidFill>
                          <a:srgbClr val="002060"/>
                        </a:solidFill>
                      </a:endParaRPr>
                    </a:p>
                  </a:txBody>
                  <a:tcPr marL="0" marR="0" marT="0" marB="0" anchor="ctr">
                    <a:solidFill>
                      <a:schemeClr val="accent5">
                        <a:lumMod val="20000"/>
                        <a:lumOff val="80000"/>
                        <a:alpha val="50000"/>
                      </a:schemeClr>
                    </a:solidFill>
                  </a:tcPr>
                </a:tc>
                <a:extLst>
                  <a:ext uri="{0D108BD9-81ED-4DB2-BD59-A6C34878D82A}">
                    <a16:rowId xmlns:a16="http://schemas.microsoft.com/office/drawing/2014/main" val="2641993935"/>
                  </a:ext>
                </a:extLst>
              </a:tr>
              <a:tr h="370840">
                <a:tc>
                  <a:txBody>
                    <a:bodyPr/>
                    <a:lstStyle/>
                    <a:p>
                      <a:pPr algn="ctr"/>
                      <a:r>
                        <a:rPr lang="en-US" sz="2000" b="1" dirty="0">
                          <a:solidFill>
                            <a:srgbClr val="FF0000"/>
                          </a:solidFill>
                        </a:rPr>
                        <a:t>L</a:t>
                      </a: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endParaRPr lang="en-US" sz="2400" b="1" dirty="0">
                        <a:solidFill>
                          <a:srgbClr val="FF0000"/>
                        </a:solidFill>
                      </a:endParaRP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tc>
                  <a:txBody>
                    <a:bodyPr/>
                    <a:lstStyle/>
                    <a:p>
                      <a:pPr algn="ctr"/>
                      <a:r>
                        <a:rPr lang="en-US" sz="2000" b="1" dirty="0">
                          <a:solidFill>
                            <a:srgbClr val="FF0000"/>
                          </a:solidFill>
                        </a:rPr>
                        <a:t>L</a:t>
                      </a:r>
                    </a:p>
                  </a:txBody>
                  <a:tcPr marL="0" marR="0" marT="0" marB="0" anchor="ctr">
                    <a:solidFill>
                      <a:srgbClr val="FF66CC">
                        <a:alpha val="9804"/>
                      </a:srgbClr>
                    </a:solidFill>
                  </a:tcPr>
                </a:tc>
                <a:extLst>
                  <a:ext uri="{0D108BD9-81ED-4DB2-BD59-A6C34878D82A}">
                    <a16:rowId xmlns:a16="http://schemas.microsoft.com/office/drawing/2014/main" val="1888233085"/>
                  </a:ext>
                </a:extLst>
              </a:tr>
              <a:tr h="370840">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pPr algn="ctr"/>
                      <a:r>
                        <a:rPr lang="en-US" sz="2000" b="1" dirty="0">
                          <a:solidFill>
                            <a:srgbClr val="00B050"/>
                          </a:solidFill>
                        </a:rPr>
                        <a:t>T</a:t>
                      </a:r>
                      <a:endParaRPr lang="en-US" sz="2400" b="1" dirty="0">
                        <a:solidFill>
                          <a:srgbClr val="00B050"/>
                        </a:solidFill>
                      </a:endParaRPr>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pPr algn="ctr"/>
                      <a:endParaRPr lang="en-US" sz="2400" b="1" dirty="0">
                        <a:solidFill>
                          <a:srgbClr val="00B050"/>
                        </a:solidFill>
                      </a:endParaRPr>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tc>
                  <a:txBody>
                    <a:bodyPr/>
                    <a:lstStyle/>
                    <a:p>
                      <a:endParaRPr lang="en-US" dirty="0"/>
                    </a:p>
                  </a:txBody>
                  <a:tcPr marL="0" marR="0" marT="0" marB="0" anchor="ctr">
                    <a:solidFill>
                      <a:schemeClr val="accent6">
                        <a:lumMod val="20000"/>
                        <a:lumOff val="80000"/>
                        <a:alpha val="50000"/>
                      </a:schemeClr>
                    </a:solidFill>
                  </a:tcPr>
                </a:tc>
                <a:extLst>
                  <a:ext uri="{0D108BD9-81ED-4DB2-BD59-A6C34878D82A}">
                    <a16:rowId xmlns:a16="http://schemas.microsoft.com/office/drawing/2014/main" val="1005767203"/>
                  </a:ext>
                </a:extLst>
              </a:tr>
            </a:tbl>
          </a:graphicData>
        </a:graphic>
      </p:graphicFrame>
      <p:sp>
        <p:nvSpPr>
          <p:cNvPr id="16" name="TextBox 15">
            <a:extLst>
              <a:ext uri="{FF2B5EF4-FFF2-40B4-BE49-F238E27FC236}">
                <a16:creationId xmlns:a16="http://schemas.microsoft.com/office/drawing/2014/main" id="{124A55FC-8414-4557-B56C-28FE24C48BD6}"/>
              </a:ext>
            </a:extLst>
          </p:cNvPr>
          <p:cNvSpPr txBox="1"/>
          <p:nvPr/>
        </p:nvSpPr>
        <p:spPr>
          <a:xfrm>
            <a:off x="832652" y="2923403"/>
            <a:ext cx="617477" cy="400110"/>
          </a:xfrm>
          <a:prstGeom prst="rect">
            <a:avLst/>
          </a:prstGeom>
          <a:noFill/>
        </p:spPr>
        <p:txBody>
          <a:bodyPr wrap="none" rtlCol="0">
            <a:spAutoFit/>
          </a:bodyPr>
          <a:lstStyle/>
          <a:p>
            <a:r>
              <a:rPr lang="en-US" sz="2000" b="1" dirty="0"/>
              <a:t>Win</a:t>
            </a:r>
          </a:p>
        </p:txBody>
      </p:sp>
      <p:sp>
        <p:nvSpPr>
          <p:cNvPr id="17" name="TextBox 16">
            <a:extLst>
              <a:ext uri="{FF2B5EF4-FFF2-40B4-BE49-F238E27FC236}">
                <a16:creationId xmlns:a16="http://schemas.microsoft.com/office/drawing/2014/main" id="{281A477F-AFF4-4B23-95D6-BA9229595470}"/>
              </a:ext>
            </a:extLst>
          </p:cNvPr>
          <p:cNvSpPr txBox="1"/>
          <p:nvPr/>
        </p:nvSpPr>
        <p:spPr>
          <a:xfrm>
            <a:off x="807252" y="3279002"/>
            <a:ext cx="636713" cy="400110"/>
          </a:xfrm>
          <a:prstGeom prst="rect">
            <a:avLst/>
          </a:prstGeom>
          <a:noFill/>
        </p:spPr>
        <p:txBody>
          <a:bodyPr wrap="none" rtlCol="0">
            <a:spAutoFit/>
          </a:bodyPr>
          <a:lstStyle/>
          <a:p>
            <a:r>
              <a:rPr lang="en-US" sz="2000" b="1" dirty="0">
                <a:solidFill>
                  <a:srgbClr val="FF0000"/>
                </a:solidFill>
              </a:rPr>
              <a:t>Loss</a:t>
            </a:r>
          </a:p>
        </p:txBody>
      </p:sp>
      <p:sp>
        <p:nvSpPr>
          <p:cNvPr id="18" name="TextBox 17">
            <a:extLst>
              <a:ext uri="{FF2B5EF4-FFF2-40B4-BE49-F238E27FC236}">
                <a16:creationId xmlns:a16="http://schemas.microsoft.com/office/drawing/2014/main" id="{C8738F40-7689-4CA5-BAFB-18442306519F}"/>
              </a:ext>
            </a:extLst>
          </p:cNvPr>
          <p:cNvSpPr txBox="1"/>
          <p:nvPr/>
        </p:nvSpPr>
        <p:spPr>
          <a:xfrm>
            <a:off x="942724" y="3651538"/>
            <a:ext cx="503664" cy="400110"/>
          </a:xfrm>
          <a:prstGeom prst="rect">
            <a:avLst/>
          </a:prstGeom>
          <a:noFill/>
        </p:spPr>
        <p:txBody>
          <a:bodyPr wrap="none" rtlCol="0">
            <a:spAutoFit/>
          </a:bodyPr>
          <a:lstStyle/>
          <a:p>
            <a:r>
              <a:rPr lang="en-US" sz="2000" b="1" dirty="0">
                <a:solidFill>
                  <a:srgbClr val="00B050"/>
                </a:solidFill>
              </a:rPr>
              <a:t>Tie</a:t>
            </a:r>
          </a:p>
        </p:txBody>
      </p:sp>
      <p:sp>
        <p:nvSpPr>
          <p:cNvPr id="4" name="TextBox 3">
            <a:extLst>
              <a:ext uri="{FF2B5EF4-FFF2-40B4-BE49-F238E27FC236}">
                <a16:creationId xmlns:a16="http://schemas.microsoft.com/office/drawing/2014/main" id="{290387B9-2B85-465B-8736-2D1FBF905304}"/>
              </a:ext>
            </a:extLst>
          </p:cNvPr>
          <p:cNvSpPr txBox="1"/>
          <p:nvPr/>
        </p:nvSpPr>
        <p:spPr>
          <a:xfrm>
            <a:off x="518654" y="6402624"/>
            <a:ext cx="7407629" cy="276999"/>
          </a:xfrm>
          <a:prstGeom prst="rect">
            <a:avLst/>
          </a:prstGeom>
          <a:noFill/>
        </p:spPr>
        <p:txBody>
          <a:bodyPr wrap="square" rtlCol="0" anchor="t">
            <a:spAutoFit/>
          </a:bodyPr>
          <a:lstStyle/>
          <a:p>
            <a:r>
              <a:rPr lang="en-US" sz="1200" dirty="0">
                <a:solidFill>
                  <a:srgbClr val="002060"/>
                </a:solidFill>
              </a:rPr>
              <a:t>Source: Minnesota Chamber Foundation, Bureau of Economic Analysis </a:t>
            </a:r>
          </a:p>
        </p:txBody>
      </p:sp>
    </p:spTree>
    <p:extLst>
      <p:ext uri="{BB962C8B-B14F-4D97-AF65-F5344CB8AC3E}">
        <p14:creationId xmlns:p14="http://schemas.microsoft.com/office/powerpoint/2010/main" val="609559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649521923"/>
              </p:ext>
            </p:extLst>
          </p:nvPr>
        </p:nvGraphicFramePr>
        <p:xfrm>
          <a:off x="1109049" y="195188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a:spLocks noGrp="1"/>
          </p:cNvSpPr>
          <p:nvPr>
            <p:ph type="title"/>
          </p:nvPr>
        </p:nvSpPr>
        <p:spPr>
          <a:xfrm>
            <a:off x="548508" y="290180"/>
            <a:ext cx="11076141" cy="1041721"/>
          </a:xfrm>
        </p:spPr>
        <p:txBody>
          <a:bodyPr/>
          <a:lstStyle/>
          <a:p>
            <a:r>
              <a:rPr lang="en-US" sz="2700" b="1" dirty="0">
                <a:solidFill>
                  <a:schemeClr val="bg1"/>
                </a:solidFill>
                <a:latin typeface="Gotham Black" pitchFamily="50" charset="0"/>
              </a:rPr>
              <a:t>5</a:t>
            </a:r>
            <a:r>
              <a:rPr lang="en-US" sz="2700" b="1" dirty="0" smtClean="0">
                <a:solidFill>
                  <a:schemeClr val="bg1"/>
                </a:solidFill>
                <a:latin typeface="Gotham Black" pitchFamily="50" charset="0"/>
              </a:rPr>
              <a:t> Factors Driving Minnesota’s Slow Economic Growth</a:t>
            </a:r>
            <a:endParaRPr lang="en-US" sz="2700" b="1" dirty="0">
              <a:solidFill>
                <a:schemeClr val="bg1"/>
              </a:solidFill>
              <a:latin typeface="Gotham Black" pitchFamily="50" charset="0"/>
            </a:endParaRPr>
          </a:p>
        </p:txBody>
      </p:sp>
      <p:sp>
        <p:nvSpPr>
          <p:cNvPr id="5" name="Oval 4"/>
          <p:cNvSpPr/>
          <p:nvPr/>
        </p:nvSpPr>
        <p:spPr>
          <a:xfrm>
            <a:off x="431320" y="2043944"/>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1</a:t>
            </a:r>
            <a:endParaRPr lang="en-US" sz="2200" b="1" dirty="0"/>
          </a:p>
        </p:txBody>
      </p:sp>
      <p:sp>
        <p:nvSpPr>
          <p:cNvPr id="6" name="Oval 5"/>
          <p:cNvSpPr/>
          <p:nvPr/>
        </p:nvSpPr>
        <p:spPr>
          <a:xfrm>
            <a:off x="425192" y="2941846"/>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2</a:t>
            </a:r>
          </a:p>
        </p:txBody>
      </p:sp>
      <p:sp>
        <p:nvSpPr>
          <p:cNvPr id="7" name="Oval 6"/>
          <p:cNvSpPr/>
          <p:nvPr/>
        </p:nvSpPr>
        <p:spPr>
          <a:xfrm>
            <a:off x="431320" y="3749055"/>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3</a:t>
            </a:r>
            <a:endParaRPr lang="en-US" sz="2200" b="1" dirty="0"/>
          </a:p>
        </p:txBody>
      </p:sp>
      <p:sp>
        <p:nvSpPr>
          <p:cNvPr id="8" name="Oval 7"/>
          <p:cNvSpPr/>
          <p:nvPr/>
        </p:nvSpPr>
        <p:spPr>
          <a:xfrm>
            <a:off x="440182" y="4606485"/>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4</a:t>
            </a:r>
            <a:endParaRPr lang="en-US" sz="2200" b="1" dirty="0"/>
          </a:p>
        </p:txBody>
      </p:sp>
      <p:sp>
        <p:nvSpPr>
          <p:cNvPr id="9" name="Oval 8"/>
          <p:cNvSpPr/>
          <p:nvPr/>
        </p:nvSpPr>
        <p:spPr>
          <a:xfrm>
            <a:off x="440182" y="5424944"/>
            <a:ext cx="457200" cy="457200"/>
          </a:xfrm>
          <a:prstGeom prst="ellipse">
            <a:avLst/>
          </a:prstGeom>
          <a:solidFill>
            <a:srgbClr val="18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5</a:t>
            </a:r>
            <a:endParaRPr lang="en-US" sz="2200" b="1" dirty="0"/>
          </a:p>
        </p:txBody>
      </p:sp>
    </p:spTree>
    <p:extLst>
      <p:ext uri="{BB962C8B-B14F-4D97-AF65-F5344CB8AC3E}">
        <p14:creationId xmlns:p14="http://schemas.microsoft.com/office/powerpoint/2010/main" val="3048236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B2B7-9115-4E6A-A4EC-1EC9FFD954A6}"/>
              </a:ext>
            </a:extLst>
          </p:cNvPr>
          <p:cNvSpPr>
            <a:spLocks noGrp="1"/>
          </p:cNvSpPr>
          <p:nvPr>
            <p:ph type="title"/>
          </p:nvPr>
        </p:nvSpPr>
        <p:spPr>
          <a:xfrm>
            <a:off x="506730" y="266221"/>
            <a:ext cx="10647605" cy="1041721"/>
          </a:xfrm>
        </p:spPr>
        <p:txBody>
          <a:bodyPr>
            <a:normAutofit/>
          </a:bodyPr>
          <a:lstStyle/>
          <a:p>
            <a:r>
              <a:rPr lang="en-US" sz="3200" dirty="0">
                <a:latin typeface="Gotham Black"/>
              </a:rPr>
              <a:t>Population growth and labor force growth </a:t>
            </a:r>
            <a:br>
              <a:rPr lang="en-US" sz="3200" dirty="0">
                <a:latin typeface="Gotham Black"/>
              </a:rPr>
            </a:br>
            <a:r>
              <a:rPr lang="en-US" sz="3200" dirty="0">
                <a:latin typeface="Gotham Black"/>
              </a:rPr>
              <a:t>projected to slow going forward</a:t>
            </a:r>
          </a:p>
        </p:txBody>
      </p:sp>
      <p:pic>
        <p:nvPicPr>
          <p:cNvPr id="5" name="Picture 4">
            <a:extLst>
              <a:ext uri="{FF2B5EF4-FFF2-40B4-BE49-F238E27FC236}">
                <a16:creationId xmlns:a16="http://schemas.microsoft.com/office/drawing/2014/main" id="{8319F927-80CA-4271-BCC6-8AC1343A42CF}"/>
              </a:ext>
            </a:extLst>
          </p:cNvPr>
          <p:cNvPicPr>
            <a:picLocks noChangeAspect="1"/>
          </p:cNvPicPr>
          <p:nvPr/>
        </p:nvPicPr>
        <p:blipFill>
          <a:blip r:embed="rId3"/>
          <a:stretch>
            <a:fillRect/>
          </a:stretch>
        </p:blipFill>
        <p:spPr>
          <a:xfrm>
            <a:off x="2231441" y="1829190"/>
            <a:ext cx="8836792" cy="4741785"/>
          </a:xfrm>
          <a:prstGeom prst="rect">
            <a:avLst/>
          </a:prstGeom>
        </p:spPr>
      </p:pic>
      <p:sp>
        <p:nvSpPr>
          <p:cNvPr id="4" name="TextBox 3">
            <a:extLst>
              <a:ext uri="{FF2B5EF4-FFF2-40B4-BE49-F238E27FC236}">
                <a16:creationId xmlns:a16="http://schemas.microsoft.com/office/drawing/2014/main" id="{470CEF4B-7709-4963-B5E9-AAE058128BFB}"/>
              </a:ext>
            </a:extLst>
          </p:cNvPr>
          <p:cNvSpPr txBox="1"/>
          <p:nvPr/>
        </p:nvSpPr>
        <p:spPr>
          <a:xfrm>
            <a:off x="502602" y="6266793"/>
            <a:ext cx="7407629" cy="276999"/>
          </a:xfrm>
          <a:prstGeom prst="rect">
            <a:avLst/>
          </a:prstGeom>
          <a:noFill/>
        </p:spPr>
        <p:txBody>
          <a:bodyPr wrap="square" rtlCol="0">
            <a:spAutoFit/>
          </a:bodyPr>
          <a:lstStyle/>
          <a:p>
            <a:r>
              <a:rPr lang="en-US" sz="1200" dirty="0"/>
              <a:t>Source: IHS </a:t>
            </a:r>
            <a:r>
              <a:rPr lang="en-US" sz="1200" dirty="0" err="1" smtClean="0"/>
              <a:t>Markit</a:t>
            </a:r>
            <a:endParaRPr lang="en-US" sz="1200" dirty="0"/>
          </a:p>
        </p:txBody>
      </p:sp>
    </p:spTree>
    <p:extLst>
      <p:ext uri="{BB962C8B-B14F-4D97-AF65-F5344CB8AC3E}">
        <p14:creationId xmlns:p14="http://schemas.microsoft.com/office/powerpoint/2010/main" val="3904767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534" y="284844"/>
            <a:ext cx="11011892" cy="1041721"/>
          </a:xfrm>
        </p:spPr>
        <p:txBody>
          <a:bodyPr>
            <a:noAutofit/>
          </a:bodyPr>
          <a:lstStyle/>
          <a:p>
            <a:r>
              <a:rPr lang="en-US" sz="3600" dirty="0">
                <a:solidFill>
                  <a:schemeClr val="bg1"/>
                </a:solidFill>
                <a:latin typeface="Gotham Black" pitchFamily="50" charset="0"/>
              </a:rPr>
              <a:t>Aging is contributing to Minnesota’s slowing labor force growth</a:t>
            </a:r>
          </a:p>
        </p:txBody>
      </p:sp>
      <p:graphicFrame>
        <p:nvGraphicFramePr>
          <p:cNvPr id="4" name="Chart 3">
            <a:extLst>
              <a:ext uri="{FF2B5EF4-FFF2-40B4-BE49-F238E27FC236}">
                <a16:creationId xmlns:a16="http://schemas.microsoft.com/office/drawing/2014/main" id="{327FFB1E-7BE8-44D0-8F22-D08841217A9B}"/>
              </a:ext>
            </a:extLst>
          </p:cNvPr>
          <p:cNvGraphicFramePr>
            <a:graphicFrameLocks noGrp="1"/>
          </p:cNvGraphicFramePr>
          <p:nvPr>
            <p:extLst>
              <p:ext uri="{D42A27DB-BD31-4B8C-83A1-F6EECF244321}">
                <p14:modId xmlns:p14="http://schemas.microsoft.com/office/powerpoint/2010/main" val="2523693963"/>
              </p:ext>
            </p:extLst>
          </p:nvPr>
        </p:nvGraphicFramePr>
        <p:xfrm>
          <a:off x="2057399" y="1566998"/>
          <a:ext cx="7630986" cy="448081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C234C64-2B83-4FB5-8340-14FF53857151}"/>
              </a:ext>
            </a:extLst>
          </p:cNvPr>
          <p:cNvSpPr txBox="1"/>
          <p:nvPr/>
        </p:nvSpPr>
        <p:spPr>
          <a:xfrm>
            <a:off x="528136" y="6203577"/>
            <a:ext cx="4341940" cy="276999"/>
          </a:xfrm>
          <a:prstGeom prst="rect">
            <a:avLst/>
          </a:prstGeom>
          <a:noFill/>
        </p:spPr>
        <p:txBody>
          <a:bodyPr wrap="square" rtlCol="0">
            <a:spAutoFit/>
          </a:bodyPr>
          <a:lstStyle/>
          <a:p>
            <a:r>
              <a:rPr lang="en-US" sz="1200" dirty="0"/>
              <a:t>Source: IHS </a:t>
            </a:r>
            <a:r>
              <a:rPr lang="en-US" sz="1200" dirty="0" err="1" smtClean="0"/>
              <a:t>Markit</a:t>
            </a:r>
            <a:endParaRPr lang="en-US" sz="1200" dirty="0"/>
          </a:p>
        </p:txBody>
      </p:sp>
    </p:spTree>
    <p:extLst>
      <p:ext uri="{BB962C8B-B14F-4D97-AF65-F5344CB8AC3E}">
        <p14:creationId xmlns:p14="http://schemas.microsoft.com/office/powerpoint/2010/main" val="2294986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36B0-CE48-4666-902B-6339DA81204A}"/>
              </a:ext>
            </a:extLst>
          </p:cNvPr>
          <p:cNvSpPr>
            <a:spLocks noGrp="1"/>
          </p:cNvSpPr>
          <p:nvPr>
            <p:ph type="title"/>
          </p:nvPr>
        </p:nvSpPr>
        <p:spPr>
          <a:xfrm>
            <a:off x="523875" y="266221"/>
            <a:ext cx="8620237" cy="1041721"/>
          </a:xfrm>
        </p:spPr>
        <p:txBody>
          <a:bodyPr>
            <a:normAutofit/>
          </a:bodyPr>
          <a:lstStyle/>
          <a:p>
            <a:r>
              <a:rPr lang="en-US" sz="3200" dirty="0">
                <a:latin typeface="Gotham Black"/>
              </a:rPr>
              <a:t>Minnesota’s workforce is also aging</a:t>
            </a:r>
          </a:p>
        </p:txBody>
      </p:sp>
      <p:sp>
        <p:nvSpPr>
          <p:cNvPr id="3" name="Content Placeholder 2">
            <a:extLst>
              <a:ext uri="{FF2B5EF4-FFF2-40B4-BE49-F238E27FC236}">
                <a16:creationId xmlns:a16="http://schemas.microsoft.com/office/drawing/2014/main" id="{B4E59F2E-43E8-437C-88BD-34BCCCBE5FC0}"/>
              </a:ext>
            </a:extLst>
          </p:cNvPr>
          <p:cNvSpPr>
            <a:spLocks noGrp="1"/>
          </p:cNvSpPr>
          <p:nvPr>
            <p:ph idx="1"/>
          </p:nvPr>
        </p:nvSpPr>
        <p:spPr>
          <a:xfrm>
            <a:off x="8367433" y="1819249"/>
            <a:ext cx="3573780" cy="3133191"/>
          </a:xfrm>
          <a:ln w="19050">
            <a:noFill/>
          </a:ln>
        </p:spPr>
        <p:txBody>
          <a:bodyPr>
            <a:normAutofit/>
          </a:bodyPr>
          <a:lstStyle/>
          <a:p>
            <a:pPr>
              <a:spcBef>
                <a:spcPts val="1800"/>
              </a:spcBef>
            </a:pPr>
            <a:r>
              <a:rPr lang="en-US" sz="2300" dirty="0"/>
              <a:t>Number of workers 55+ growing almost  1 percent a year since 2002</a:t>
            </a:r>
          </a:p>
          <a:p>
            <a:pPr>
              <a:spcBef>
                <a:spcPts val="1800"/>
              </a:spcBef>
            </a:pPr>
            <a:r>
              <a:rPr lang="en-US" sz="2300" dirty="0"/>
              <a:t>Number of workers </a:t>
            </a:r>
            <a:br>
              <a:rPr lang="en-US" sz="2300" dirty="0"/>
            </a:br>
            <a:r>
              <a:rPr lang="en-US" sz="2300" dirty="0"/>
              <a:t>30 to 54 declined nearly </a:t>
            </a:r>
            <a:br>
              <a:rPr lang="en-US" sz="2300" dirty="0"/>
            </a:br>
            <a:r>
              <a:rPr lang="en-US" sz="2300" dirty="0"/>
              <a:t>6 percent since 2002</a:t>
            </a:r>
          </a:p>
          <a:p>
            <a:pPr>
              <a:spcBef>
                <a:spcPts val="1800"/>
              </a:spcBef>
            </a:pPr>
            <a:r>
              <a:rPr lang="en-US" sz="2300" dirty="0"/>
              <a:t>Workers ages 45 to 54 declining since 2009</a:t>
            </a:r>
          </a:p>
        </p:txBody>
      </p:sp>
      <p:pic>
        <p:nvPicPr>
          <p:cNvPr id="4" name="Picture 3">
            <a:extLst>
              <a:ext uri="{FF2B5EF4-FFF2-40B4-BE49-F238E27FC236}">
                <a16:creationId xmlns:a16="http://schemas.microsoft.com/office/drawing/2014/main" id="{2C5D5289-CC04-48AC-B56C-A013BDA55E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54031" y="1539719"/>
            <a:ext cx="6704144" cy="4249719"/>
          </a:xfrm>
          <a:prstGeom prst="rect">
            <a:avLst/>
          </a:prstGeom>
          <a:noFill/>
        </p:spPr>
      </p:pic>
      <p:sp>
        <p:nvSpPr>
          <p:cNvPr id="5" name="TextBox 4">
            <a:extLst>
              <a:ext uri="{FF2B5EF4-FFF2-40B4-BE49-F238E27FC236}">
                <a16:creationId xmlns:a16="http://schemas.microsoft.com/office/drawing/2014/main" id="{90E59443-F84D-4937-8D2B-DE67AF752898}"/>
              </a:ext>
            </a:extLst>
          </p:cNvPr>
          <p:cNvSpPr txBox="1"/>
          <p:nvPr/>
        </p:nvSpPr>
        <p:spPr>
          <a:xfrm>
            <a:off x="544624" y="6202919"/>
            <a:ext cx="7407629" cy="276999"/>
          </a:xfrm>
          <a:prstGeom prst="rect">
            <a:avLst/>
          </a:prstGeom>
          <a:noFill/>
        </p:spPr>
        <p:txBody>
          <a:bodyPr wrap="square" rtlCol="0">
            <a:spAutoFit/>
          </a:bodyPr>
          <a:lstStyle/>
          <a:p>
            <a:r>
              <a:rPr lang="en-US" sz="1200" dirty="0"/>
              <a:t>Source: IHS </a:t>
            </a:r>
            <a:r>
              <a:rPr lang="en-US" sz="1200" dirty="0" err="1" smtClean="0"/>
              <a:t>Markit</a:t>
            </a:r>
            <a:endParaRPr lang="en-US" sz="1200" dirty="0"/>
          </a:p>
        </p:txBody>
      </p:sp>
    </p:spTree>
    <p:extLst>
      <p:ext uri="{BB962C8B-B14F-4D97-AF65-F5344CB8AC3E}">
        <p14:creationId xmlns:p14="http://schemas.microsoft.com/office/powerpoint/2010/main" val="331369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3" y="266221"/>
            <a:ext cx="11838348" cy="1041721"/>
          </a:xfrm>
        </p:spPr>
        <p:txBody>
          <a:bodyPr>
            <a:normAutofit/>
          </a:bodyPr>
          <a:lstStyle/>
          <a:p>
            <a:r>
              <a:rPr lang="en-US" sz="3200" dirty="0">
                <a:latin typeface="Gotham Black"/>
              </a:rPr>
              <a:t>International migration adds to Minnesota’s population, domestic migration has largely been subtracting</a:t>
            </a:r>
          </a:p>
        </p:txBody>
      </p:sp>
      <p:graphicFrame>
        <p:nvGraphicFramePr>
          <p:cNvPr id="4" name="Chart 3">
            <a:extLst>
              <a:ext uri="{FF2B5EF4-FFF2-40B4-BE49-F238E27FC236}">
                <a16:creationId xmlns:a16="http://schemas.microsoft.com/office/drawing/2014/main" id="{D8932F39-D7B8-4ED5-9BE9-16410EF74D10}"/>
              </a:ext>
            </a:extLst>
          </p:cNvPr>
          <p:cNvGraphicFramePr>
            <a:graphicFrameLocks noGrp="1"/>
          </p:cNvGraphicFramePr>
          <p:nvPr>
            <p:extLst>
              <p:ext uri="{D42A27DB-BD31-4B8C-83A1-F6EECF244321}">
                <p14:modId xmlns:p14="http://schemas.microsoft.com/office/powerpoint/2010/main" val="449716654"/>
              </p:ext>
            </p:extLst>
          </p:nvPr>
        </p:nvGraphicFramePr>
        <p:xfrm>
          <a:off x="1457805" y="1800709"/>
          <a:ext cx="8771517" cy="39374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C6B1325-981B-40A1-8129-15CF418CCD5B}"/>
              </a:ext>
            </a:extLst>
          </p:cNvPr>
          <p:cNvSpPr txBox="1"/>
          <p:nvPr/>
        </p:nvSpPr>
        <p:spPr>
          <a:xfrm>
            <a:off x="431445" y="6230934"/>
            <a:ext cx="7407629" cy="276999"/>
          </a:xfrm>
          <a:prstGeom prst="rect">
            <a:avLst/>
          </a:prstGeom>
          <a:noFill/>
        </p:spPr>
        <p:txBody>
          <a:bodyPr wrap="square" rtlCol="0">
            <a:spAutoFit/>
          </a:bodyPr>
          <a:lstStyle/>
          <a:p>
            <a:r>
              <a:rPr lang="en-US" sz="1200" dirty="0"/>
              <a:t>Source: IHS Markit, </a:t>
            </a:r>
            <a:r>
              <a:rPr lang="en-US" sz="1200" dirty="0" smtClean="0"/>
              <a:t>2019</a:t>
            </a:r>
            <a:endParaRPr lang="en-US" sz="1200" dirty="0"/>
          </a:p>
        </p:txBody>
      </p:sp>
    </p:spTree>
    <p:extLst>
      <p:ext uri="{BB962C8B-B14F-4D97-AF65-F5344CB8AC3E}">
        <p14:creationId xmlns:p14="http://schemas.microsoft.com/office/powerpoint/2010/main" val="3857575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50ED038-1DF5-4594-A4B0-D080ADFDCA8F}"/>
              </a:ext>
            </a:extLst>
          </p:cNvPr>
          <p:cNvSpPr>
            <a:spLocks noGrp="1"/>
          </p:cNvSpPr>
          <p:nvPr>
            <p:ph type="title"/>
          </p:nvPr>
        </p:nvSpPr>
        <p:spPr>
          <a:xfrm>
            <a:off x="396907" y="220525"/>
            <a:ext cx="11570974" cy="1041721"/>
          </a:xfrm>
        </p:spPr>
        <p:txBody>
          <a:bodyPr>
            <a:normAutofit/>
          </a:bodyPr>
          <a:lstStyle/>
          <a:p>
            <a:r>
              <a:rPr lang="en-US" sz="2800" dirty="0">
                <a:latin typeface="Gotham Black"/>
              </a:rPr>
              <a:t>Population gains from Midwest neighbors decelerated, </a:t>
            </a:r>
            <a:br>
              <a:rPr lang="en-US" sz="2800" dirty="0">
                <a:latin typeface="Gotham Black"/>
              </a:rPr>
            </a:br>
            <a:r>
              <a:rPr lang="en-US" sz="2800" dirty="0">
                <a:latin typeface="Gotham Black"/>
              </a:rPr>
              <a:t>losses to Southwest, Southeast, Western states accelerated</a:t>
            </a:r>
            <a:endParaRPr lang="en-US" sz="2800" dirty="0">
              <a:solidFill>
                <a:schemeClr val="bg1"/>
              </a:solidFill>
              <a:latin typeface="Gotham Black"/>
            </a:endParaRPr>
          </a:p>
        </p:txBody>
      </p:sp>
      <p:sp>
        <p:nvSpPr>
          <p:cNvPr id="3" name="TextBox 2">
            <a:extLst>
              <a:ext uri="{FF2B5EF4-FFF2-40B4-BE49-F238E27FC236}">
                <a16:creationId xmlns:a16="http://schemas.microsoft.com/office/drawing/2014/main" id="{1CF16538-A852-4C9B-9B4B-B269F8F65932}"/>
              </a:ext>
            </a:extLst>
          </p:cNvPr>
          <p:cNvSpPr txBox="1"/>
          <p:nvPr/>
        </p:nvSpPr>
        <p:spPr>
          <a:xfrm>
            <a:off x="1963271" y="1438704"/>
            <a:ext cx="7931832" cy="430887"/>
          </a:xfrm>
          <a:prstGeom prst="rect">
            <a:avLst/>
          </a:prstGeom>
          <a:noFill/>
          <a:ln w="19050">
            <a:noFill/>
          </a:ln>
        </p:spPr>
        <p:txBody>
          <a:bodyPr wrap="square" rtlCol="0" anchor="t">
            <a:spAutoFit/>
          </a:bodyPr>
          <a:lstStyle/>
          <a:p>
            <a:r>
              <a:rPr lang="en-US" sz="2200" dirty="0">
                <a:solidFill>
                  <a:srgbClr val="002060"/>
                </a:solidFill>
              </a:rPr>
              <a:t>Minnesota’s Net Migration Gains/Losses by Region</a:t>
            </a:r>
          </a:p>
        </p:txBody>
      </p:sp>
      <p:pic>
        <p:nvPicPr>
          <p:cNvPr id="4" name="Picture 3">
            <a:extLst>
              <a:ext uri="{FF2B5EF4-FFF2-40B4-BE49-F238E27FC236}">
                <a16:creationId xmlns:a16="http://schemas.microsoft.com/office/drawing/2014/main" id="{EE1623FE-730D-4EED-9054-1722CC1DA3F6}"/>
              </a:ext>
            </a:extLst>
          </p:cNvPr>
          <p:cNvPicPr>
            <a:picLocks noChangeAspect="1"/>
          </p:cNvPicPr>
          <p:nvPr/>
        </p:nvPicPr>
        <p:blipFill rotWithShape="1">
          <a:blip r:embed="rId3"/>
          <a:srcRect l="10287" t="32092" r="33827" b="14689"/>
          <a:stretch/>
        </p:blipFill>
        <p:spPr>
          <a:xfrm>
            <a:off x="1723187" y="2015553"/>
            <a:ext cx="7176525" cy="3950459"/>
          </a:xfrm>
          <a:prstGeom prst="rect">
            <a:avLst/>
          </a:prstGeom>
        </p:spPr>
      </p:pic>
      <p:sp>
        <p:nvSpPr>
          <p:cNvPr id="5" name="TextBox 4">
            <a:extLst>
              <a:ext uri="{FF2B5EF4-FFF2-40B4-BE49-F238E27FC236}">
                <a16:creationId xmlns:a16="http://schemas.microsoft.com/office/drawing/2014/main" id="{4F70DCEB-4303-4F1E-BB24-E184746DC1A4}"/>
              </a:ext>
            </a:extLst>
          </p:cNvPr>
          <p:cNvSpPr txBox="1"/>
          <p:nvPr/>
        </p:nvSpPr>
        <p:spPr>
          <a:xfrm>
            <a:off x="398864" y="6096726"/>
            <a:ext cx="7407629" cy="276999"/>
          </a:xfrm>
          <a:prstGeom prst="rect">
            <a:avLst/>
          </a:prstGeom>
          <a:noFill/>
        </p:spPr>
        <p:txBody>
          <a:bodyPr wrap="square" rtlCol="0">
            <a:spAutoFit/>
          </a:bodyPr>
          <a:lstStyle/>
          <a:p>
            <a:r>
              <a:rPr lang="en-US" sz="1200" dirty="0"/>
              <a:t>Source: </a:t>
            </a:r>
            <a:r>
              <a:rPr lang="en-US" sz="1200" dirty="0" smtClean="0"/>
              <a:t>Internal Revenue Service</a:t>
            </a:r>
            <a:endParaRPr lang="en-US" sz="1200" dirty="0"/>
          </a:p>
        </p:txBody>
      </p:sp>
      <p:grpSp>
        <p:nvGrpSpPr>
          <p:cNvPr id="7" name="Group 6">
            <a:extLst>
              <a:ext uri="{FF2B5EF4-FFF2-40B4-BE49-F238E27FC236}">
                <a16:creationId xmlns:a16="http://schemas.microsoft.com/office/drawing/2014/main" id="{3115FDEB-1012-4730-8695-1A2D4E3F0794}"/>
              </a:ext>
            </a:extLst>
          </p:cNvPr>
          <p:cNvGrpSpPr/>
          <p:nvPr/>
        </p:nvGrpSpPr>
        <p:grpSpPr>
          <a:xfrm>
            <a:off x="8966947" y="2281870"/>
            <a:ext cx="2168901" cy="2910062"/>
            <a:chOff x="9029700" y="2030858"/>
            <a:chExt cx="3038475" cy="2554545"/>
          </a:xfrm>
        </p:grpSpPr>
        <p:sp>
          <p:nvSpPr>
            <p:cNvPr id="6" name="TextBox 5">
              <a:extLst>
                <a:ext uri="{FF2B5EF4-FFF2-40B4-BE49-F238E27FC236}">
                  <a16:creationId xmlns:a16="http://schemas.microsoft.com/office/drawing/2014/main" id="{5ED980DC-6DA8-453F-B316-D50DD09E8CC7}"/>
                </a:ext>
              </a:extLst>
            </p:cNvPr>
            <p:cNvSpPr txBox="1"/>
            <p:nvPr/>
          </p:nvSpPr>
          <p:spPr>
            <a:xfrm>
              <a:off x="9383338" y="2030858"/>
              <a:ext cx="2684837" cy="2554545"/>
            </a:xfrm>
            <a:prstGeom prst="rect">
              <a:avLst/>
            </a:prstGeom>
            <a:noFill/>
            <a:ln w="19050">
              <a:noFill/>
            </a:ln>
          </p:spPr>
          <p:txBody>
            <a:bodyPr wrap="square" rtlCol="0">
              <a:spAutoFit/>
            </a:bodyPr>
            <a:lstStyle/>
            <a:p>
              <a:r>
                <a:rPr lang="en-US" sz="2000" b="1" dirty="0"/>
                <a:t>Southwest</a:t>
              </a:r>
            </a:p>
            <a:p>
              <a:r>
                <a:rPr lang="en-US" sz="2000" b="1" dirty="0"/>
                <a:t>Southeast</a:t>
              </a:r>
            </a:p>
            <a:p>
              <a:r>
                <a:rPr lang="en-US" sz="2000" b="1" dirty="0"/>
                <a:t>West Coast</a:t>
              </a:r>
            </a:p>
            <a:p>
              <a:r>
                <a:rPr lang="en-US" sz="2000" b="1" dirty="0"/>
                <a:t>Mountain West</a:t>
              </a:r>
            </a:p>
            <a:p>
              <a:r>
                <a:rPr lang="en-US" sz="2000" b="1" dirty="0"/>
                <a:t>Deep South </a:t>
              </a:r>
            </a:p>
            <a:p>
              <a:r>
                <a:rPr lang="en-US" sz="2000" b="1" dirty="0"/>
                <a:t>Northeast/Mid-Atlantic</a:t>
              </a:r>
            </a:p>
            <a:p>
              <a:r>
                <a:rPr lang="en-US" sz="2000" b="1" dirty="0"/>
                <a:t>Foreign</a:t>
              </a:r>
            </a:p>
            <a:p>
              <a:r>
                <a:rPr lang="en-US" sz="2000" b="1" dirty="0"/>
                <a:t>Midwest</a:t>
              </a:r>
            </a:p>
          </p:txBody>
        </p:sp>
        <p:sp>
          <p:nvSpPr>
            <p:cNvPr id="2" name="Rectangle 1">
              <a:extLst>
                <a:ext uri="{FF2B5EF4-FFF2-40B4-BE49-F238E27FC236}">
                  <a16:creationId xmlns:a16="http://schemas.microsoft.com/office/drawing/2014/main" id="{E58D1C53-BD93-47C7-9D0F-7E2653AB28D0}"/>
                </a:ext>
              </a:extLst>
            </p:cNvPr>
            <p:cNvSpPr/>
            <p:nvPr/>
          </p:nvSpPr>
          <p:spPr>
            <a:xfrm>
              <a:off x="9029700" y="2152650"/>
              <a:ext cx="353638" cy="1619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5E6B0B-BDA1-4169-BAC7-3ABED2B9F2DA}"/>
                </a:ext>
              </a:extLst>
            </p:cNvPr>
            <p:cNvSpPr/>
            <p:nvPr/>
          </p:nvSpPr>
          <p:spPr>
            <a:xfrm>
              <a:off x="9029700" y="2457450"/>
              <a:ext cx="353638" cy="161925"/>
            </a:xfrm>
            <a:prstGeom prst="rect">
              <a:avLst/>
            </a:prstGeom>
            <a:solidFill>
              <a:srgbClr val="DC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9B5552-D0BA-408F-8672-7B388713081A}"/>
                </a:ext>
              </a:extLst>
            </p:cNvPr>
            <p:cNvSpPr/>
            <p:nvPr/>
          </p:nvSpPr>
          <p:spPr>
            <a:xfrm>
              <a:off x="9029700" y="2762250"/>
              <a:ext cx="353638" cy="16192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EA28E5-816D-4A89-896F-3F9A608EF0A7}"/>
                </a:ext>
              </a:extLst>
            </p:cNvPr>
            <p:cNvSpPr/>
            <p:nvPr/>
          </p:nvSpPr>
          <p:spPr>
            <a:xfrm>
              <a:off x="9029700" y="3067050"/>
              <a:ext cx="353638" cy="161925"/>
            </a:xfrm>
            <a:prstGeom prst="rect">
              <a:avLst/>
            </a:prstGeom>
            <a:solidFill>
              <a:srgbClr val="F7C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2AED1D-2C4F-4B44-9DC3-2852B7A9600F}"/>
                </a:ext>
              </a:extLst>
            </p:cNvPr>
            <p:cNvSpPr/>
            <p:nvPr/>
          </p:nvSpPr>
          <p:spPr>
            <a:xfrm>
              <a:off x="9029700" y="3371850"/>
              <a:ext cx="353638" cy="16192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BB7B35-1434-42BC-BDAC-99ED7D8030A4}"/>
                </a:ext>
              </a:extLst>
            </p:cNvPr>
            <p:cNvSpPr/>
            <p:nvPr/>
          </p:nvSpPr>
          <p:spPr>
            <a:xfrm>
              <a:off x="9029700" y="3667125"/>
              <a:ext cx="353638" cy="161925"/>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D8DCB0-574B-4F54-9D4E-226F04BBE2A1}"/>
                </a:ext>
              </a:extLst>
            </p:cNvPr>
            <p:cNvSpPr/>
            <p:nvPr/>
          </p:nvSpPr>
          <p:spPr>
            <a:xfrm>
              <a:off x="9029700" y="3971925"/>
              <a:ext cx="353638" cy="161925"/>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09CF12-A84A-4F46-BBFF-351A0216C61E}"/>
                </a:ext>
              </a:extLst>
            </p:cNvPr>
            <p:cNvSpPr/>
            <p:nvPr/>
          </p:nvSpPr>
          <p:spPr>
            <a:xfrm>
              <a:off x="9029700" y="4276725"/>
              <a:ext cx="353638" cy="161925"/>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17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otham Black" pitchFamily="50" charset="0"/>
              </a:rPr>
              <a:t>It’s not just retirees and snowbirds…</a:t>
            </a:r>
            <a:endParaRPr lang="en-US" dirty="0">
              <a:latin typeface="Gotham Black" pitchFamily="50" charset="0"/>
            </a:endParaRPr>
          </a:p>
        </p:txBody>
      </p:sp>
      <p:pic>
        <p:nvPicPr>
          <p:cNvPr id="4" name="Picture 3"/>
          <p:cNvPicPr>
            <a:picLocks noChangeAspect="1"/>
          </p:cNvPicPr>
          <p:nvPr/>
        </p:nvPicPr>
        <p:blipFill>
          <a:blip r:embed="rId2"/>
          <a:stretch>
            <a:fillRect/>
          </a:stretch>
        </p:blipFill>
        <p:spPr>
          <a:xfrm>
            <a:off x="2190332" y="1956990"/>
            <a:ext cx="7095055" cy="4844803"/>
          </a:xfrm>
          <a:prstGeom prst="rect">
            <a:avLst/>
          </a:prstGeom>
        </p:spPr>
      </p:pic>
      <p:sp>
        <p:nvSpPr>
          <p:cNvPr id="6" name="TextBox 5"/>
          <p:cNvSpPr txBox="1"/>
          <p:nvPr/>
        </p:nvSpPr>
        <p:spPr>
          <a:xfrm>
            <a:off x="1005840" y="1587658"/>
            <a:ext cx="9464040" cy="369332"/>
          </a:xfrm>
          <a:prstGeom prst="rect">
            <a:avLst/>
          </a:prstGeom>
          <a:noFill/>
        </p:spPr>
        <p:txBody>
          <a:bodyPr wrap="square" rtlCol="0">
            <a:spAutoFit/>
          </a:bodyPr>
          <a:lstStyle/>
          <a:p>
            <a:r>
              <a:rPr lang="en-US" b="1" i="1" dirty="0" smtClean="0"/>
              <a:t>Age Groups with Net Losses from Migration to Other States (Annual Average Losses): 2008-2012</a:t>
            </a:r>
            <a:endParaRPr lang="en-US" b="1" i="1" dirty="0"/>
          </a:p>
        </p:txBody>
      </p:sp>
    </p:spTree>
    <p:extLst>
      <p:ext uri="{BB962C8B-B14F-4D97-AF65-F5344CB8AC3E}">
        <p14:creationId xmlns:p14="http://schemas.microsoft.com/office/powerpoint/2010/main" val="108584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3FC7-442E-4771-9E3E-09CDAF4DC4EA}"/>
              </a:ext>
            </a:extLst>
          </p:cNvPr>
          <p:cNvSpPr>
            <a:spLocks noGrp="1"/>
          </p:cNvSpPr>
          <p:nvPr>
            <p:ph type="title"/>
          </p:nvPr>
        </p:nvSpPr>
        <p:spPr>
          <a:xfrm>
            <a:off x="848299" y="266221"/>
            <a:ext cx="10505501" cy="1041721"/>
          </a:xfrm>
        </p:spPr>
        <p:txBody>
          <a:bodyPr>
            <a:normAutofit fontScale="90000"/>
          </a:bodyPr>
          <a:lstStyle/>
          <a:p>
            <a:r>
              <a:rPr lang="en-US" sz="3400" dirty="0" smtClean="0">
                <a:latin typeface="Gotham Black" pitchFamily="50" charset="0"/>
              </a:rPr>
              <a:t>Minnesota Chamber Foundation Board of Directors</a:t>
            </a:r>
            <a:br>
              <a:rPr lang="en-US" sz="3400" dirty="0" smtClean="0">
                <a:latin typeface="Gotham Black" pitchFamily="50" charset="0"/>
              </a:rPr>
            </a:br>
            <a:endParaRPr lang="en-US" sz="3400" dirty="0">
              <a:latin typeface="Gotham Black" pitchFamily="50" charset="0"/>
            </a:endParaRPr>
          </a:p>
        </p:txBody>
      </p:sp>
      <p:sp>
        <p:nvSpPr>
          <p:cNvPr id="3" name="Content Placeholder 2">
            <a:extLst>
              <a:ext uri="{FF2B5EF4-FFF2-40B4-BE49-F238E27FC236}">
                <a16:creationId xmlns:a16="http://schemas.microsoft.com/office/drawing/2014/main" id="{36FB0D83-3A39-435D-9D8C-6C29EF35B413}"/>
              </a:ext>
            </a:extLst>
          </p:cNvPr>
          <p:cNvSpPr>
            <a:spLocks noGrp="1"/>
          </p:cNvSpPr>
          <p:nvPr>
            <p:ph idx="1"/>
          </p:nvPr>
        </p:nvSpPr>
        <p:spPr>
          <a:xfrm>
            <a:off x="848299" y="1656149"/>
            <a:ext cx="10989880" cy="4282632"/>
          </a:xfrm>
        </p:spPr>
        <p:txBody>
          <a:bodyPr>
            <a:normAutofit/>
          </a:bodyPr>
          <a:lstStyle/>
          <a:p>
            <a:pPr marL="0" indent="0">
              <a:buNone/>
            </a:pPr>
            <a:endParaRPr lang="en-US" sz="2800" b="1" dirty="0" smtClean="0"/>
          </a:p>
          <a:p>
            <a:endParaRPr lang="en-US" sz="2800" dirty="0"/>
          </a:p>
        </p:txBody>
      </p:sp>
      <p:sp>
        <p:nvSpPr>
          <p:cNvPr id="4" name="Rectangle 3"/>
          <p:cNvSpPr/>
          <p:nvPr/>
        </p:nvSpPr>
        <p:spPr>
          <a:xfrm>
            <a:off x="640080" y="1656149"/>
            <a:ext cx="10713720" cy="4194353"/>
          </a:xfrm>
          <a:prstGeom prst="rect">
            <a:avLst/>
          </a:prstGeom>
        </p:spPr>
        <p:txBody>
          <a:bodyPr wrap="square">
            <a:spAutoFit/>
          </a:bodyPr>
          <a:lstStyle/>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Susan Marvin, Marvin, Chair</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Jon </a:t>
            </a:r>
            <a:r>
              <a:rPr kumimoji="0" lang="en-US" sz="2800" b="0" i="0" u="none" strike="noStrike" kern="1200" cap="none" spc="0" normalizeH="0" baseline="0" noProof="0" dirty="0" smtClean="0">
                <a:ln>
                  <a:noFill/>
                </a:ln>
                <a:solidFill>
                  <a:srgbClr val="182752"/>
                </a:solidFill>
                <a:effectLst/>
                <a:uLnTx/>
                <a:uFillTx/>
                <a:latin typeface="Calibri" panose="020F0502020204030204"/>
                <a:ea typeface="+mn-ea"/>
                <a:cs typeface="+mn-cs"/>
              </a:rPr>
              <a:t>Campbell, </a:t>
            </a: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Vice Chair</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Rick </a:t>
            </a:r>
            <a:r>
              <a:rPr kumimoji="0" lang="en-US" sz="2800" b="0" i="0" u="none" strike="noStrike" kern="1200" cap="none" spc="0" normalizeH="0" baseline="0" noProof="0" dirty="0" err="1">
                <a:ln>
                  <a:noFill/>
                </a:ln>
                <a:solidFill>
                  <a:srgbClr val="182752"/>
                </a:solidFill>
                <a:effectLst/>
                <a:uLnTx/>
                <a:uFillTx/>
                <a:latin typeface="Calibri" panose="020F0502020204030204"/>
                <a:ea typeface="+mn-ea"/>
                <a:cs typeface="+mn-cs"/>
              </a:rPr>
              <a:t>Bauerly</a:t>
            </a: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 Granite Equity Partners</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Jeff DeYoung, Baker Tilly </a:t>
            </a:r>
            <a:r>
              <a:rPr kumimoji="0" lang="en-US" sz="2800" b="0" i="0" u="none" strike="noStrike" kern="1200" cap="none" spc="0" normalizeH="0" baseline="0" noProof="0" dirty="0" smtClean="0">
                <a:ln>
                  <a:noFill/>
                </a:ln>
                <a:solidFill>
                  <a:srgbClr val="182752"/>
                </a:solidFill>
                <a:effectLst/>
                <a:uLnTx/>
                <a:uFillTx/>
                <a:latin typeface="Calibri" panose="020F0502020204030204"/>
                <a:ea typeface="+mn-ea"/>
                <a:cs typeface="+mn-cs"/>
              </a:rPr>
              <a:t>Virchow </a:t>
            </a: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Krause, LLP</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Hoyt </a:t>
            </a:r>
            <a:r>
              <a:rPr kumimoji="0" lang="en-US" sz="2800" b="0" i="0" u="none" strike="noStrike" kern="1200" cap="none" spc="0" normalizeH="0" baseline="0" noProof="0" dirty="0" err="1">
                <a:ln>
                  <a:noFill/>
                </a:ln>
                <a:solidFill>
                  <a:srgbClr val="182752"/>
                </a:solidFill>
                <a:effectLst/>
                <a:uLnTx/>
                <a:uFillTx/>
                <a:latin typeface="Calibri" panose="020F0502020204030204"/>
                <a:ea typeface="+mn-ea"/>
                <a:cs typeface="+mn-cs"/>
              </a:rPr>
              <a:t>Hsaio</a:t>
            </a: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 Shaw Lundquist</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Jean Kane, Colliers International</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Ginny Morris, Hubbard Broadcasting</a:t>
            </a:r>
          </a:p>
          <a:p>
            <a:pPr marL="342892" marR="0" lvl="0" indent="-342892"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82752"/>
                </a:solidFill>
                <a:effectLst/>
                <a:uLnTx/>
                <a:uFillTx/>
                <a:latin typeface="Calibri" panose="020F0502020204030204"/>
                <a:ea typeface="+mn-ea"/>
                <a:cs typeface="+mn-cs"/>
              </a:rPr>
              <a:t>Bret Weiss, WSB</a:t>
            </a:r>
          </a:p>
        </p:txBody>
      </p:sp>
    </p:spTree>
    <p:extLst>
      <p:ext uri="{BB962C8B-B14F-4D97-AF65-F5344CB8AC3E}">
        <p14:creationId xmlns:p14="http://schemas.microsoft.com/office/powerpoint/2010/main" val="867433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72108806"/>
              </p:ext>
            </p:extLst>
          </p:nvPr>
        </p:nvGraphicFramePr>
        <p:xfrm>
          <a:off x="1094282" y="1943099"/>
          <a:ext cx="8214609" cy="444271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F50ED038-1DF5-4594-A4B0-D080ADFDCA8F}"/>
              </a:ext>
            </a:extLst>
          </p:cNvPr>
          <p:cNvSpPr>
            <a:spLocks noGrp="1"/>
          </p:cNvSpPr>
          <p:nvPr>
            <p:ph type="title"/>
          </p:nvPr>
        </p:nvSpPr>
        <p:spPr>
          <a:xfrm>
            <a:off x="396907" y="220525"/>
            <a:ext cx="11570974" cy="1041721"/>
          </a:xfrm>
        </p:spPr>
        <p:txBody>
          <a:bodyPr>
            <a:noAutofit/>
          </a:bodyPr>
          <a:lstStyle/>
          <a:p>
            <a:r>
              <a:rPr lang="en-US" sz="3200" dirty="0" smtClean="0">
                <a:solidFill>
                  <a:schemeClr val="bg1"/>
                </a:solidFill>
                <a:latin typeface="Gotham Black"/>
              </a:rPr>
              <a:t>Minnesota has net losses to neighboring counties nearest the state border</a:t>
            </a:r>
            <a:r>
              <a:rPr lang="en-US" sz="3200" dirty="0">
                <a:solidFill>
                  <a:schemeClr val="bg1"/>
                </a:solidFill>
                <a:latin typeface="Gotham Black"/>
              </a:rPr>
              <a:t> </a:t>
            </a:r>
          </a:p>
        </p:txBody>
      </p:sp>
    </p:spTree>
    <p:extLst>
      <p:ext uri="{BB962C8B-B14F-4D97-AF65-F5344CB8AC3E}">
        <p14:creationId xmlns:p14="http://schemas.microsoft.com/office/powerpoint/2010/main" val="324818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200367422"/>
              </p:ext>
            </p:extLst>
          </p:nvPr>
        </p:nvGraphicFramePr>
        <p:xfrm>
          <a:off x="944380" y="1721759"/>
          <a:ext cx="9098522" cy="4710037"/>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F50ED038-1DF5-4594-A4B0-D080ADFDCA8F}"/>
              </a:ext>
            </a:extLst>
          </p:cNvPr>
          <p:cNvSpPr>
            <a:spLocks noGrp="1"/>
          </p:cNvSpPr>
          <p:nvPr>
            <p:ph type="title"/>
          </p:nvPr>
        </p:nvSpPr>
        <p:spPr>
          <a:xfrm>
            <a:off x="396907" y="220525"/>
            <a:ext cx="11570974" cy="1041721"/>
          </a:xfrm>
        </p:spPr>
        <p:txBody>
          <a:bodyPr>
            <a:noAutofit/>
          </a:bodyPr>
          <a:lstStyle/>
          <a:p>
            <a:r>
              <a:rPr lang="en-US" sz="3200" dirty="0" smtClean="0">
                <a:solidFill>
                  <a:schemeClr val="bg1"/>
                </a:solidFill>
                <a:latin typeface="Gotham Black"/>
              </a:rPr>
              <a:t>Economic growth has been concentrated in the sunbelt and west coast this century</a:t>
            </a:r>
            <a:endParaRPr lang="en-US" sz="3200" dirty="0">
              <a:solidFill>
                <a:schemeClr val="bg1"/>
              </a:solidFill>
              <a:latin typeface="Gotham Black"/>
            </a:endParaRPr>
          </a:p>
        </p:txBody>
      </p:sp>
    </p:spTree>
    <p:extLst>
      <p:ext uri="{BB962C8B-B14F-4D97-AF65-F5344CB8AC3E}">
        <p14:creationId xmlns:p14="http://schemas.microsoft.com/office/powerpoint/2010/main" val="40920691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8168069" y="2167671"/>
            <a:ext cx="3324199" cy="3071103"/>
          </a:xfrm>
          <a:prstGeom prst="rect">
            <a:avLst/>
          </a:prstGeom>
          <a:noFill/>
          <a:ln>
            <a:solidFill>
              <a:schemeClr val="bg2">
                <a:lumMod val="75000"/>
              </a:schemeClr>
            </a:solidFill>
          </a:ln>
        </p:spPr>
        <p:txBody>
          <a:bodyPr wrap="square" rtlCol="0">
            <a:noAutofit/>
          </a:bodyPr>
          <a:lstStyle/>
          <a:p>
            <a:pPr marL="0" marR="0">
              <a:spcBef>
                <a:spcPts val="0"/>
              </a:spcBef>
              <a:spcAft>
                <a:spcPts val="0"/>
              </a:spcAft>
            </a:pPr>
            <a:r>
              <a:rPr lang="en-US"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45 of the top 100 fastest growing metro economies were in only 5 states: California, Texas, North Carolina, Florida, and Washington.</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Minnesota’s MSA Rankings (2000-2019)</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Rochester = 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Mankato = 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a:effectLst/>
                <a:latin typeface="Calibri" panose="020F0502020204030204" pitchFamily="34" charset="0"/>
                <a:ea typeface="Times New Roman" panose="02020603050405020304" pitchFamily="18" charset="0"/>
                <a:cs typeface="Times New Roman" panose="02020603050405020304" pitchFamily="18" charset="0"/>
              </a:rPr>
              <a:t>Mpls-St Paul = 176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 Cloud = 216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4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Duluth = 221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p:cNvGraphicFramePr/>
          <p:nvPr>
            <p:extLst>
              <p:ext uri="{D42A27DB-BD31-4B8C-83A1-F6EECF244321}">
                <p14:modId xmlns:p14="http://schemas.microsoft.com/office/powerpoint/2010/main" val="1825567375"/>
              </p:ext>
            </p:extLst>
          </p:nvPr>
        </p:nvGraphicFramePr>
        <p:xfrm>
          <a:off x="569626" y="1596306"/>
          <a:ext cx="7268660" cy="499936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F50ED038-1DF5-4594-A4B0-D080ADFDCA8F}"/>
              </a:ext>
            </a:extLst>
          </p:cNvPr>
          <p:cNvSpPr>
            <a:spLocks noGrp="1"/>
          </p:cNvSpPr>
          <p:nvPr>
            <p:ph type="title"/>
          </p:nvPr>
        </p:nvSpPr>
        <p:spPr>
          <a:xfrm>
            <a:off x="396907" y="220525"/>
            <a:ext cx="11570974" cy="1041721"/>
          </a:xfrm>
        </p:spPr>
        <p:txBody>
          <a:bodyPr>
            <a:noAutofit/>
          </a:bodyPr>
          <a:lstStyle/>
          <a:p>
            <a:r>
              <a:rPr lang="en-US" sz="3200" dirty="0" smtClean="0">
                <a:solidFill>
                  <a:schemeClr val="bg1"/>
                </a:solidFill>
                <a:latin typeface="Gotham Black"/>
              </a:rPr>
              <a:t>Metros in only a handful of states have captured a large share of economic growth</a:t>
            </a:r>
            <a:endParaRPr lang="en-US" sz="3200" dirty="0">
              <a:solidFill>
                <a:schemeClr val="bg1"/>
              </a:solidFill>
              <a:latin typeface="Gotham Black"/>
            </a:endParaRPr>
          </a:p>
        </p:txBody>
      </p:sp>
    </p:spTree>
    <p:extLst>
      <p:ext uri="{BB962C8B-B14F-4D97-AF65-F5344CB8AC3E}">
        <p14:creationId xmlns:p14="http://schemas.microsoft.com/office/powerpoint/2010/main" val="1839851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5CE3-55FD-4B1E-92F8-7B54C8743F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49BC02-729F-4031-B3F6-15852E1BD5A7}"/>
              </a:ext>
            </a:extLst>
          </p:cNvPr>
          <p:cNvSpPr txBox="1">
            <a:spLocks/>
          </p:cNvSpPr>
          <p:nvPr/>
        </p:nvSpPr>
        <p:spPr>
          <a:xfrm>
            <a:off x="508417" y="3007372"/>
            <a:ext cx="3149183" cy="35304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Mgmt of Companies</a:t>
            </a:r>
          </a:p>
          <a:p>
            <a:r>
              <a:rPr lang="en-US" sz="1800"/>
              <a:t>Agriculture</a:t>
            </a:r>
          </a:p>
          <a:p>
            <a:r>
              <a:rPr lang="en-US" sz="1800"/>
              <a:t>Manufacturing</a:t>
            </a:r>
          </a:p>
          <a:p>
            <a:r>
              <a:rPr lang="en-US" sz="1800"/>
              <a:t>Finance &amp; Insurance</a:t>
            </a:r>
          </a:p>
          <a:p>
            <a:r>
              <a:rPr lang="en-US" sz="1800"/>
              <a:t>Health Care</a:t>
            </a:r>
          </a:p>
          <a:p>
            <a:r>
              <a:rPr lang="en-US" sz="1800"/>
              <a:t>Wholesale</a:t>
            </a:r>
          </a:p>
          <a:p>
            <a:r>
              <a:rPr lang="en-US" sz="1800"/>
              <a:t>Utilities</a:t>
            </a:r>
            <a:endParaRPr lang="en-US" sz="1800" dirty="0"/>
          </a:p>
        </p:txBody>
      </p:sp>
      <p:sp>
        <p:nvSpPr>
          <p:cNvPr id="4" name="Content Placeholder 2">
            <a:extLst>
              <a:ext uri="{FF2B5EF4-FFF2-40B4-BE49-F238E27FC236}">
                <a16:creationId xmlns:a16="http://schemas.microsoft.com/office/drawing/2014/main" id="{257289E4-87DC-4E11-BBAB-6F3B39F18F24}"/>
              </a:ext>
            </a:extLst>
          </p:cNvPr>
          <p:cNvSpPr txBox="1">
            <a:spLocks/>
          </p:cNvSpPr>
          <p:nvPr/>
        </p:nvSpPr>
        <p:spPr>
          <a:xfrm>
            <a:off x="3996305" y="3004197"/>
            <a:ext cx="33709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Local Gov’t</a:t>
            </a:r>
          </a:p>
          <a:p>
            <a:r>
              <a:rPr lang="en-US" sz="1800" dirty="0"/>
              <a:t>Arts/Entertainment/Rec</a:t>
            </a:r>
          </a:p>
          <a:p>
            <a:r>
              <a:rPr lang="en-US" sz="1800" dirty="0"/>
              <a:t>Other Services</a:t>
            </a:r>
          </a:p>
          <a:p>
            <a:r>
              <a:rPr lang="en-US" sz="1800" dirty="0"/>
              <a:t>Retail</a:t>
            </a:r>
          </a:p>
          <a:p>
            <a:r>
              <a:rPr lang="en-US" sz="1800" dirty="0"/>
              <a:t>Educational Services</a:t>
            </a:r>
          </a:p>
        </p:txBody>
      </p:sp>
      <p:sp>
        <p:nvSpPr>
          <p:cNvPr id="5" name="Content Placeholder 2">
            <a:extLst>
              <a:ext uri="{FF2B5EF4-FFF2-40B4-BE49-F238E27FC236}">
                <a16:creationId xmlns:a16="http://schemas.microsoft.com/office/drawing/2014/main" id="{85525451-0E74-49C8-BCA7-47355CE19E6A}"/>
              </a:ext>
            </a:extLst>
          </p:cNvPr>
          <p:cNvSpPr txBox="1">
            <a:spLocks/>
          </p:cNvSpPr>
          <p:nvPr/>
        </p:nvSpPr>
        <p:spPr>
          <a:xfrm>
            <a:off x="7159330" y="2915584"/>
            <a:ext cx="35976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Trans &amp; Warehousing</a:t>
            </a:r>
          </a:p>
          <a:p>
            <a:r>
              <a:rPr lang="en-US" sz="1800" dirty="0"/>
              <a:t>Prof. Services</a:t>
            </a:r>
          </a:p>
          <a:p>
            <a:r>
              <a:rPr lang="en-US" sz="1800" dirty="0"/>
              <a:t>Information</a:t>
            </a:r>
          </a:p>
          <a:p>
            <a:r>
              <a:rPr lang="en-US" sz="1800" dirty="0"/>
              <a:t>Construction</a:t>
            </a:r>
          </a:p>
          <a:p>
            <a:r>
              <a:rPr lang="en-US" sz="1800" dirty="0"/>
              <a:t>State Gov’t</a:t>
            </a:r>
          </a:p>
          <a:p>
            <a:r>
              <a:rPr lang="en-US" sz="1800" dirty="0" err="1"/>
              <a:t>Accom</a:t>
            </a:r>
            <a:r>
              <a:rPr lang="en-US" sz="1800" dirty="0"/>
              <a:t> &amp; Food Service</a:t>
            </a:r>
          </a:p>
          <a:p>
            <a:r>
              <a:rPr lang="en-US" sz="1800" dirty="0"/>
              <a:t>Real Estate</a:t>
            </a:r>
          </a:p>
          <a:p>
            <a:r>
              <a:rPr lang="en-US" sz="1800" dirty="0"/>
              <a:t>Admin/Waste</a:t>
            </a:r>
          </a:p>
          <a:p>
            <a:r>
              <a:rPr lang="en-US" sz="1800" dirty="0"/>
              <a:t>Fed Gov’t</a:t>
            </a:r>
          </a:p>
          <a:p>
            <a:r>
              <a:rPr lang="en-US" sz="1800" dirty="0"/>
              <a:t>Mining and Oil</a:t>
            </a:r>
          </a:p>
        </p:txBody>
      </p:sp>
      <p:sp>
        <p:nvSpPr>
          <p:cNvPr id="6" name="TextBox 5">
            <a:extLst>
              <a:ext uri="{FF2B5EF4-FFF2-40B4-BE49-F238E27FC236}">
                <a16:creationId xmlns:a16="http://schemas.microsoft.com/office/drawing/2014/main" id="{40AA003C-B934-45B8-A86D-C8B8CE59A4D0}"/>
              </a:ext>
            </a:extLst>
          </p:cNvPr>
          <p:cNvSpPr txBox="1"/>
          <p:nvPr/>
        </p:nvSpPr>
        <p:spPr>
          <a:xfrm>
            <a:off x="610692" y="2340749"/>
            <a:ext cx="2340791" cy="461665"/>
          </a:xfrm>
          <a:prstGeom prst="rect">
            <a:avLst/>
          </a:prstGeom>
          <a:solidFill>
            <a:schemeClr val="accent1">
              <a:lumMod val="50000"/>
            </a:schemeClr>
          </a:solidFill>
          <a:ln>
            <a:solidFill>
              <a:schemeClr val="bg2">
                <a:lumMod val="50000"/>
              </a:schemeClr>
            </a:solidFill>
          </a:ln>
        </p:spPr>
        <p:txBody>
          <a:bodyPr wrap="square" rtlCol="0">
            <a:spAutoFit/>
          </a:bodyPr>
          <a:lstStyle/>
          <a:p>
            <a:pPr algn="ctr"/>
            <a:r>
              <a:rPr lang="en-US" sz="2400" b="1" dirty="0">
                <a:solidFill>
                  <a:schemeClr val="bg1"/>
                </a:solidFill>
              </a:rPr>
              <a:t>Higher Share</a:t>
            </a:r>
          </a:p>
        </p:txBody>
      </p:sp>
      <p:sp>
        <p:nvSpPr>
          <p:cNvPr id="7" name="TextBox 6">
            <a:extLst>
              <a:ext uri="{FF2B5EF4-FFF2-40B4-BE49-F238E27FC236}">
                <a16:creationId xmlns:a16="http://schemas.microsoft.com/office/drawing/2014/main" id="{2111B726-E11D-4347-8665-D6FA47550E7E}"/>
              </a:ext>
            </a:extLst>
          </p:cNvPr>
          <p:cNvSpPr txBox="1"/>
          <p:nvPr/>
        </p:nvSpPr>
        <p:spPr>
          <a:xfrm>
            <a:off x="4100001" y="2340749"/>
            <a:ext cx="2579579" cy="461665"/>
          </a:xfrm>
          <a:prstGeom prst="rect">
            <a:avLst/>
          </a:prstGeom>
          <a:solidFill>
            <a:schemeClr val="accent1">
              <a:lumMod val="50000"/>
            </a:schemeClr>
          </a:solidFill>
          <a:ln>
            <a:solidFill>
              <a:schemeClr val="bg2">
                <a:lumMod val="50000"/>
              </a:schemeClr>
            </a:solidFill>
          </a:ln>
        </p:spPr>
        <p:txBody>
          <a:bodyPr wrap="square" rtlCol="0">
            <a:spAutoFit/>
          </a:bodyPr>
          <a:lstStyle/>
          <a:p>
            <a:pPr algn="ctr"/>
            <a:r>
              <a:rPr lang="en-US" sz="2400" b="1" dirty="0">
                <a:solidFill>
                  <a:schemeClr val="bg1"/>
                </a:solidFill>
              </a:rPr>
              <a:t>Roughly the Same</a:t>
            </a:r>
          </a:p>
        </p:txBody>
      </p:sp>
      <p:sp>
        <p:nvSpPr>
          <p:cNvPr id="8" name="TextBox 7">
            <a:extLst>
              <a:ext uri="{FF2B5EF4-FFF2-40B4-BE49-F238E27FC236}">
                <a16:creationId xmlns:a16="http://schemas.microsoft.com/office/drawing/2014/main" id="{C4691CCB-B56E-4AE5-BA61-18E7B988AA56}"/>
              </a:ext>
            </a:extLst>
          </p:cNvPr>
          <p:cNvSpPr txBox="1"/>
          <p:nvPr/>
        </p:nvSpPr>
        <p:spPr>
          <a:xfrm>
            <a:off x="7162318" y="2351616"/>
            <a:ext cx="2579579" cy="461665"/>
          </a:xfrm>
          <a:prstGeom prst="rect">
            <a:avLst/>
          </a:prstGeom>
          <a:solidFill>
            <a:schemeClr val="accent1">
              <a:lumMod val="50000"/>
            </a:schemeClr>
          </a:solidFill>
          <a:ln>
            <a:solidFill>
              <a:schemeClr val="bg2">
                <a:lumMod val="50000"/>
              </a:schemeClr>
            </a:solidFill>
          </a:ln>
        </p:spPr>
        <p:txBody>
          <a:bodyPr wrap="square" rtlCol="0">
            <a:spAutoFit/>
          </a:bodyPr>
          <a:lstStyle/>
          <a:p>
            <a:pPr algn="ctr"/>
            <a:r>
              <a:rPr lang="en-US" sz="2400" b="1" dirty="0">
                <a:solidFill>
                  <a:schemeClr val="bg1"/>
                </a:solidFill>
              </a:rPr>
              <a:t>Lower Share</a:t>
            </a:r>
          </a:p>
        </p:txBody>
      </p:sp>
      <p:sp>
        <p:nvSpPr>
          <p:cNvPr id="9" name="Oval 8">
            <a:extLst>
              <a:ext uri="{FF2B5EF4-FFF2-40B4-BE49-F238E27FC236}">
                <a16:creationId xmlns:a16="http://schemas.microsoft.com/office/drawing/2014/main" id="{8492FE3B-9DB6-4AA3-84A4-E5CAA34D7642}"/>
              </a:ext>
            </a:extLst>
          </p:cNvPr>
          <p:cNvSpPr/>
          <p:nvPr/>
        </p:nvSpPr>
        <p:spPr>
          <a:xfrm>
            <a:off x="8868210" y="3280343"/>
            <a:ext cx="292608" cy="292608"/>
          </a:xfrm>
          <a:prstGeom prst="ellipse">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0" name="Oval 9">
            <a:extLst>
              <a:ext uri="{FF2B5EF4-FFF2-40B4-BE49-F238E27FC236}">
                <a16:creationId xmlns:a16="http://schemas.microsoft.com/office/drawing/2014/main" id="{151B97CC-A297-4D45-ACE9-EC55ECB9BE94}"/>
              </a:ext>
            </a:extLst>
          </p:cNvPr>
          <p:cNvSpPr/>
          <p:nvPr/>
        </p:nvSpPr>
        <p:spPr>
          <a:xfrm>
            <a:off x="10117852" y="3675085"/>
            <a:ext cx="292608" cy="292608"/>
          </a:xfrm>
          <a:prstGeom prst="ellipse">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1" name="Oval 10">
            <a:extLst>
              <a:ext uri="{FF2B5EF4-FFF2-40B4-BE49-F238E27FC236}">
                <a16:creationId xmlns:a16="http://schemas.microsoft.com/office/drawing/2014/main" id="{4544B4A9-70B0-4BC7-9C38-481207BF7DF3}"/>
              </a:ext>
            </a:extLst>
          </p:cNvPr>
          <p:cNvSpPr/>
          <p:nvPr/>
        </p:nvSpPr>
        <p:spPr>
          <a:xfrm>
            <a:off x="8958150" y="5543209"/>
            <a:ext cx="292608" cy="292608"/>
          </a:xfrm>
          <a:prstGeom prst="ellipse">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2" name="Oval 11">
            <a:extLst>
              <a:ext uri="{FF2B5EF4-FFF2-40B4-BE49-F238E27FC236}">
                <a16:creationId xmlns:a16="http://schemas.microsoft.com/office/drawing/2014/main" id="{90DD6791-7D7D-4412-ABA4-A0637C22A65B}"/>
              </a:ext>
            </a:extLst>
          </p:cNvPr>
          <p:cNvSpPr/>
          <p:nvPr/>
        </p:nvSpPr>
        <p:spPr>
          <a:xfrm>
            <a:off x="8958150" y="6245247"/>
            <a:ext cx="292608" cy="292608"/>
          </a:xfrm>
          <a:prstGeom prst="ellipse">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3" name="Oval 12">
            <a:extLst>
              <a:ext uri="{FF2B5EF4-FFF2-40B4-BE49-F238E27FC236}">
                <a16:creationId xmlns:a16="http://schemas.microsoft.com/office/drawing/2014/main" id="{9E553FAC-40E9-4827-913E-AD973C48B288}"/>
              </a:ext>
            </a:extLst>
          </p:cNvPr>
          <p:cNvSpPr/>
          <p:nvPr/>
        </p:nvSpPr>
        <p:spPr>
          <a:xfrm>
            <a:off x="2781611" y="3000527"/>
            <a:ext cx="292608" cy="292608"/>
          </a:xfrm>
          <a:prstGeom prst="ellipse">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4" name="TextBox 13">
            <a:extLst>
              <a:ext uri="{FF2B5EF4-FFF2-40B4-BE49-F238E27FC236}">
                <a16:creationId xmlns:a16="http://schemas.microsoft.com/office/drawing/2014/main" id="{E2AEE3C0-877D-4B34-95B9-7165AA13DDBC}"/>
              </a:ext>
            </a:extLst>
          </p:cNvPr>
          <p:cNvSpPr txBox="1"/>
          <p:nvPr/>
        </p:nvSpPr>
        <p:spPr>
          <a:xfrm>
            <a:off x="631767" y="1493485"/>
            <a:ext cx="10981113" cy="492443"/>
          </a:xfrm>
          <a:prstGeom prst="rect">
            <a:avLst/>
          </a:prstGeom>
          <a:noFill/>
        </p:spPr>
        <p:txBody>
          <a:bodyPr wrap="square" rtlCol="0">
            <a:spAutoFit/>
          </a:bodyPr>
          <a:lstStyle/>
          <a:p>
            <a:pPr algn="ctr"/>
            <a:r>
              <a:rPr lang="en-US" sz="2600" dirty="0">
                <a:solidFill>
                  <a:srgbClr val="002060"/>
                </a:solidFill>
              </a:rPr>
              <a:t>Minnesota’s economy relative to the U.S. economy</a:t>
            </a:r>
          </a:p>
        </p:txBody>
      </p:sp>
      <p:sp>
        <p:nvSpPr>
          <p:cNvPr id="15" name="Oval 14">
            <a:extLst>
              <a:ext uri="{FF2B5EF4-FFF2-40B4-BE49-F238E27FC236}">
                <a16:creationId xmlns:a16="http://schemas.microsoft.com/office/drawing/2014/main" id="{41A4FC00-5B55-487E-B169-3C8C6C8B3ED7}"/>
              </a:ext>
            </a:extLst>
          </p:cNvPr>
          <p:cNvSpPr/>
          <p:nvPr/>
        </p:nvSpPr>
        <p:spPr>
          <a:xfrm>
            <a:off x="3261296" y="3007372"/>
            <a:ext cx="292608" cy="2926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6" name="Oval 15">
            <a:extLst>
              <a:ext uri="{FF2B5EF4-FFF2-40B4-BE49-F238E27FC236}">
                <a16:creationId xmlns:a16="http://schemas.microsoft.com/office/drawing/2014/main" id="{93FB0EFA-67D2-478D-97E2-F815FAED9298}"/>
              </a:ext>
            </a:extLst>
          </p:cNvPr>
          <p:cNvSpPr/>
          <p:nvPr/>
        </p:nvSpPr>
        <p:spPr>
          <a:xfrm>
            <a:off x="9293632" y="3280343"/>
            <a:ext cx="292608" cy="2926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7" name="Oval 16">
            <a:extLst>
              <a:ext uri="{FF2B5EF4-FFF2-40B4-BE49-F238E27FC236}">
                <a16:creationId xmlns:a16="http://schemas.microsoft.com/office/drawing/2014/main" id="{7E007AB5-7200-435B-A774-18E3547E71E3}"/>
              </a:ext>
            </a:extLst>
          </p:cNvPr>
          <p:cNvSpPr/>
          <p:nvPr/>
        </p:nvSpPr>
        <p:spPr>
          <a:xfrm>
            <a:off x="10532120" y="3675085"/>
            <a:ext cx="292608" cy="2926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8" name="Oval 17">
            <a:extLst>
              <a:ext uri="{FF2B5EF4-FFF2-40B4-BE49-F238E27FC236}">
                <a16:creationId xmlns:a16="http://schemas.microsoft.com/office/drawing/2014/main" id="{DBE53E33-F337-4A85-B184-4C030D68487D}"/>
              </a:ext>
            </a:extLst>
          </p:cNvPr>
          <p:cNvSpPr/>
          <p:nvPr/>
        </p:nvSpPr>
        <p:spPr>
          <a:xfrm>
            <a:off x="9353592" y="5543209"/>
            <a:ext cx="292608" cy="2926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9" name="Oval 18">
            <a:extLst>
              <a:ext uri="{FF2B5EF4-FFF2-40B4-BE49-F238E27FC236}">
                <a16:creationId xmlns:a16="http://schemas.microsoft.com/office/drawing/2014/main" id="{AD259A4D-7030-4326-823E-1F068D05AC7A}"/>
              </a:ext>
            </a:extLst>
          </p:cNvPr>
          <p:cNvSpPr/>
          <p:nvPr/>
        </p:nvSpPr>
        <p:spPr>
          <a:xfrm>
            <a:off x="9353592" y="6245247"/>
            <a:ext cx="292608" cy="2926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cxnSp>
        <p:nvCxnSpPr>
          <p:cNvPr id="20" name="Straight Connector 19">
            <a:extLst>
              <a:ext uri="{FF2B5EF4-FFF2-40B4-BE49-F238E27FC236}">
                <a16:creationId xmlns:a16="http://schemas.microsoft.com/office/drawing/2014/main" id="{243D6218-C6E0-44AD-9800-342BED669719}"/>
              </a:ext>
            </a:extLst>
          </p:cNvPr>
          <p:cNvCxnSpPr/>
          <p:nvPr/>
        </p:nvCxnSpPr>
        <p:spPr>
          <a:xfrm>
            <a:off x="8773270" y="3834981"/>
            <a:ext cx="1204210" cy="0"/>
          </a:xfrm>
          <a:prstGeom prst="line">
            <a:avLst/>
          </a:prstGeom>
          <a:ln w="76200">
            <a:solidFill>
              <a:srgbClr val="57A5BA"/>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E8E700EA-0911-481A-8731-72D2BDED0A1C}"/>
              </a:ext>
            </a:extLst>
          </p:cNvPr>
          <p:cNvSpPr txBox="1">
            <a:spLocks/>
          </p:cNvSpPr>
          <p:nvPr/>
        </p:nvSpPr>
        <p:spPr>
          <a:xfrm>
            <a:off x="0" y="0"/>
            <a:ext cx="12192000" cy="1331901"/>
          </a:xfrm>
          <a:prstGeom prst="rect">
            <a:avLst/>
          </a:prstGeom>
          <a:solidFill>
            <a:srgbClr val="182752"/>
          </a:solidFill>
        </p:spPr>
        <p:txBody>
          <a:bodyPr vert="horz" lIns="91440" tIns="45720" rIns="91440" bIns="45720" rtlCol="0" anchor="ctr">
            <a:normAutofit lnSpcReduction="10000"/>
          </a:bodyPr>
          <a:lstStyle>
            <a:lvl1pPr algn="l" defTabSz="914400" rtl="0" eaLnBrk="1" latinLnBrk="0" hangingPunct="1">
              <a:lnSpc>
                <a:spcPct val="80000"/>
              </a:lnSpc>
              <a:spcBef>
                <a:spcPct val="0"/>
              </a:spcBef>
              <a:buNone/>
              <a:defRPr sz="3600" kern="1200">
                <a:solidFill>
                  <a:schemeClr val="bg1"/>
                </a:solidFill>
                <a:latin typeface="Gotham Black"/>
                <a:ea typeface="+mj-ea"/>
                <a:cs typeface="+mj-cs"/>
              </a:defRPr>
            </a:lvl1pPr>
          </a:lstStyle>
          <a:p>
            <a:r>
              <a:rPr lang="en-US" sz="3400" dirty="0">
                <a:latin typeface="Gotham Black" pitchFamily="50" charset="0"/>
              </a:rPr>
              <a:t/>
            </a:r>
            <a:br>
              <a:rPr lang="en-US" sz="3400" dirty="0">
                <a:latin typeface="Gotham Black" pitchFamily="50" charset="0"/>
              </a:rPr>
            </a:br>
            <a:r>
              <a:rPr lang="en-US" sz="3400" dirty="0" smtClean="0">
                <a:latin typeface="Gotham Black" pitchFamily="50" charset="0"/>
              </a:rPr>
              <a:t>    Minnesota’s </a:t>
            </a:r>
            <a:r>
              <a:rPr lang="en-US" sz="3400" dirty="0">
                <a:latin typeface="Gotham Black" pitchFamily="50" charset="0"/>
              </a:rPr>
              <a:t>“Growth Portfolio” is not where </a:t>
            </a:r>
            <a:r>
              <a:rPr lang="en-US" sz="3400" dirty="0" smtClean="0">
                <a:latin typeface="Gotham Black" pitchFamily="50" charset="0"/>
              </a:rPr>
              <a:t>the</a:t>
            </a:r>
            <a:br>
              <a:rPr lang="en-US" sz="3400" dirty="0" smtClean="0">
                <a:latin typeface="Gotham Black" pitchFamily="50" charset="0"/>
              </a:rPr>
            </a:br>
            <a:r>
              <a:rPr lang="en-US" sz="3400" dirty="0" smtClean="0">
                <a:latin typeface="Gotham Black" pitchFamily="50" charset="0"/>
              </a:rPr>
              <a:t>    growth </a:t>
            </a:r>
            <a:r>
              <a:rPr lang="en-US" sz="3400" dirty="0">
                <a:latin typeface="Gotham Black" pitchFamily="50" charset="0"/>
              </a:rPr>
              <a:t>has been</a:t>
            </a:r>
          </a:p>
        </p:txBody>
      </p:sp>
      <p:sp>
        <p:nvSpPr>
          <p:cNvPr id="22" name="Oval 21">
            <a:extLst>
              <a:ext uri="{FF2B5EF4-FFF2-40B4-BE49-F238E27FC236}">
                <a16:creationId xmlns:a16="http://schemas.microsoft.com/office/drawing/2014/main" id="{9943C942-CF40-43B1-88D0-2F772040A4B6}"/>
              </a:ext>
            </a:extLst>
          </p:cNvPr>
          <p:cNvSpPr/>
          <p:nvPr/>
        </p:nvSpPr>
        <p:spPr>
          <a:xfrm>
            <a:off x="362113" y="5868417"/>
            <a:ext cx="182880" cy="182880"/>
          </a:xfrm>
          <a:prstGeom prst="ellipse">
            <a:avLst/>
          </a:prstGeom>
          <a:solidFill>
            <a:srgbClr val="57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3" name="Oval 22">
            <a:extLst>
              <a:ext uri="{FF2B5EF4-FFF2-40B4-BE49-F238E27FC236}">
                <a16:creationId xmlns:a16="http://schemas.microsoft.com/office/drawing/2014/main" id="{FB8AECD8-FB6D-4502-8CFC-820E64B86B66}"/>
              </a:ext>
            </a:extLst>
          </p:cNvPr>
          <p:cNvSpPr/>
          <p:nvPr/>
        </p:nvSpPr>
        <p:spPr>
          <a:xfrm>
            <a:off x="357598" y="6189612"/>
            <a:ext cx="182880" cy="182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4" name="Oval 23">
            <a:extLst>
              <a:ext uri="{FF2B5EF4-FFF2-40B4-BE49-F238E27FC236}">
                <a16:creationId xmlns:a16="http://schemas.microsoft.com/office/drawing/2014/main" id="{623B0B9B-346E-46EF-86E0-FED0AA6EBA75}"/>
              </a:ext>
            </a:extLst>
          </p:cNvPr>
          <p:cNvSpPr/>
          <p:nvPr/>
        </p:nvSpPr>
        <p:spPr>
          <a:xfrm>
            <a:off x="362694" y="6516875"/>
            <a:ext cx="182880" cy="1828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5" name="TextBox 24">
            <a:extLst>
              <a:ext uri="{FF2B5EF4-FFF2-40B4-BE49-F238E27FC236}">
                <a16:creationId xmlns:a16="http://schemas.microsoft.com/office/drawing/2014/main" id="{CEFE8B5E-CEAB-4438-8E4A-69D581C70756}"/>
              </a:ext>
            </a:extLst>
          </p:cNvPr>
          <p:cNvSpPr txBox="1"/>
          <p:nvPr/>
        </p:nvSpPr>
        <p:spPr>
          <a:xfrm>
            <a:off x="548508" y="5835817"/>
            <a:ext cx="4773000" cy="276999"/>
          </a:xfrm>
          <a:prstGeom prst="rect">
            <a:avLst/>
          </a:prstGeom>
          <a:noFill/>
        </p:spPr>
        <p:txBody>
          <a:bodyPr wrap="square" rtlCol="0">
            <a:spAutoFit/>
          </a:bodyPr>
          <a:lstStyle/>
          <a:p>
            <a:r>
              <a:rPr lang="en-US" sz="1200" dirty="0"/>
              <a:t>Top 5 fastest growing sectors in U.S. economy</a:t>
            </a:r>
          </a:p>
        </p:txBody>
      </p:sp>
      <p:sp>
        <p:nvSpPr>
          <p:cNvPr id="26" name="TextBox 25">
            <a:extLst>
              <a:ext uri="{FF2B5EF4-FFF2-40B4-BE49-F238E27FC236}">
                <a16:creationId xmlns:a16="http://schemas.microsoft.com/office/drawing/2014/main" id="{B0F64B01-97D8-4D8A-A9A7-057759B55376}"/>
              </a:ext>
            </a:extLst>
          </p:cNvPr>
          <p:cNvSpPr txBox="1"/>
          <p:nvPr/>
        </p:nvSpPr>
        <p:spPr>
          <a:xfrm>
            <a:off x="569210" y="6138290"/>
            <a:ext cx="4773000" cy="276999"/>
          </a:xfrm>
          <a:prstGeom prst="rect">
            <a:avLst/>
          </a:prstGeom>
          <a:noFill/>
        </p:spPr>
        <p:txBody>
          <a:bodyPr wrap="square" rtlCol="0">
            <a:spAutoFit/>
          </a:bodyPr>
          <a:lstStyle/>
          <a:p>
            <a:r>
              <a:rPr lang="en-US" sz="1200" dirty="0"/>
              <a:t>Minnesota lags U.S. growth rate</a:t>
            </a:r>
          </a:p>
        </p:txBody>
      </p:sp>
      <p:sp>
        <p:nvSpPr>
          <p:cNvPr id="27" name="TextBox 26">
            <a:extLst>
              <a:ext uri="{FF2B5EF4-FFF2-40B4-BE49-F238E27FC236}">
                <a16:creationId xmlns:a16="http://schemas.microsoft.com/office/drawing/2014/main" id="{A399295E-391A-4CD9-BEB3-53968C2F7B9F}"/>
              </a:ext>
            </a:extLst>
          </p:cNvPr>
          <p:cNvSpPr txBox="1"/>
          <p:nvPr/>
        </p:nvSpPr>
        <p:spPr>
          <a:xfrm>
            <a:off x="566276" y="6457102"/>
            <a:ext cx="4773000" cy="276999"/>
          </a:xfrm>
          <a:prstGeom prst="rect">
            <a:avLst/>
          </a:prstGeom>
          <a:noFill/>
        </p:spPr>
        <p:txBody>
          <a:bodyPr wrap="square" rtlCol="0">
            <a:spAutoFit/>
          </a:bodyPr>
          <a:lstStyle/>
          <a:p>
            <a:r>
              <a:rPr lang="en-US" sz="1200" dirty="0"/>
              <a:t>Minnesota leads U.S. growth rate</a:t>
            </a:r>
          </a:p>
        </p:txBody>
      </p:sp>
    </p:spTree>
    <p:extLst>
      <p:ext uri="{BB962C8B-B14F-4D97-AF65-F5344CB8AC3E}">
        <p14:creationId xmlns:p14="http://schemas.microsoft.com/office/powerpoint/2010/main" val="35970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9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1999"/>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1999"/>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1999"/>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1999"/>
                                          </p:stCondLst>
                                        </p:cTn>
                                        <p:tgtEl>
                                          <p:spTgt spid="13"/>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2" fill="hold" nodeType="afterEffect">
                                  <p:stCondLst>
                                    <p:cond delay="100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1999"/>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1999"/>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1999"/>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1999"/>
                                          </p:stCondLst>
                                        </p:cTn>
                                        <p:tgtEl>
                                          <p:spTgt spid="19"/>
                                        </p:tgtEl>
                                        <p:attrNameLst>
                                          <p:attrName>style.visibility</p:attrName>
                                        </p:attrNameLst>
                                      </p:cBhvr>
                                      <p:to>
                                        <p:strVal val="visible"/>
                                      </p:to>
                                    </p:set>
                                  </p:childTnLst>
                                </p:cTn>
                              </p:par>
                              <p:par>
                                <p:cTn id="29" presetID="1" presetClass="entr" presetSubtype="0" fill="hold" grpId="0" nodeType="withEffect">
                                  <p:stCondLst>
                                    <p:cond delay="3000"/>
                                  </p:stCondLst>
                                  <p:childTnLst>
                                    <p:set>
                                      <p:cBhvr>
                                        <p:cTn id="30" dur="1" fill="hold">
                                          <p:stCondLst>
                                            <p:cond delay="29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32345" y="1464141"/>
            <a:ext cx="7060846" cy="4751772"/>
          </a:xfrm>
          <a:prstGeom prst="rect">
            <a:avLst/>
          </a:prstGeom>
        </p:spPr>
      </p:pic>
      <p:sp>
        <p:nvSpPr>
          <p:cNvPr id="7" name="Title 1"/>
          <p:cNvSpPr>
            <a:spLocks noGrp="1"/>
          </p:cNvSpPr>
          <p:nvPr>
            <p:ph type="title"/>
          </p:nvPr>
        </p:nvSpPr>
        <p:spPr>
          <a:xfrm>
            <a:off x="481730" y="239569"/>
            <a:ext cx="10526219" cy="1041721"/>
          </a:xfrm>
        </p:spPr>
        <p:txBody>
          <a:bodyPr>
            <a:noAutofit/>
          </a:bodyPr>
          <a:lstStyle/>
          <a:p>
            <a:r>
              <a:rPr lang="en-US" sz="3200" dirty="0">
                <a:solidFill>
                  <a:schemeClr val="bg1"/>
                </a:solidFill>
                <a:latin typeface="Gotham Black"/>
              </a:rPr>
              <a:t>Minnesota’s high tech job growth lags peer states</a:t>
            </a:r>
          </a:p>
        </p:txBody>
      </p:sp>
      <p:sp>
        <p:nvSpPr>
          <p:cNvPr id="5" name="TextBox 4">
            <a:extLst>
              <a:ext uri="{FF2B5EF4-FFF2-40B4-BE49-F238E27FC236}">
                <a16:creationId xmlns:a16="http://schemas.microsoft.com/office/drawing/2014/main" id="{E9C3C1F3-32CA-4648-ACD8-3D8BF4B95B1A}"/>
              </a:ext>
            </a:extLst>
          </p:cNvPr>
          <p:cNvSpPr txBox="1"/>
          <p:nvPr/>
        </p:nvSpPr>
        <p:spPr>
          <a:xfrm>
            <a:off x="482059" y="6211884"/>
            <a:ext cx="7407629" cy="276999"/>
          </a:xfrm>
          <a:prstGeom prst="rect">
            <a:avLst/>
          </a:prstGeom>
          <a:noFill/>
        </p:spPr>
        <p:txBody>
          <a:bodyPr wrap="square" rtlCol="0">
            <a:spAutoFit/>
          </a:bodyPr>
          <a:lstStyle/>
          <a:p>
            <a:r>
              <a:rPr lang="en-US" sz="1200" dirty="0"/>
              <a:t>Source: IHS </a:t>
            </a:r>
            <a:r>
              <a:rPr lang="en-US" sz="1200" dirty="0" err="1" smtClean="0"/>
              <a:t>Markit</a:t>
            </a:r>
            <a:endParaRPr lang="en-US" sz="1200" dirty="0"/>
          </a:p>
        </p:txBody>
      </p:sp>
      <p:grpSp>
        <p:nvGrpSpPr>
          <p:cNvPr id="6" name="Group 5">
            <a:extLst>
              <a:ext uri="{FF2B5EF4-FFF2-40B4-BE49-F238E27FC236}">
                <a16:creationId xmlns:a16="http://schemas.microsoft.com/office/drawing/2014/main" id="{2A154D72-33A5-45FF-A3FC-83EC8512199C}"/>
              </a:ext>
            </a:extLst>
          </p:cNvPr>
          <p:cNvGrpSpPr/>
          <p:nvPr/>
        </p:nvGrpSpPr>
        <p:grpSpPr>
          <a:xfrm>
            <a:off x="9578340" y="2136054"/>
            <a:ext cx="3076975" cy="1938992"/>
            <a:chOff x="9029700" y="2069358"/>
            <a:chExt cx="3076975" cy="1938992"/>
          </a:xfrm>
        </p:grpSpPr>
        <p:sp>
          <p:nvSpPr>
            <p:cNvPr id="8" name="TextBox 7">
              <a:extLst>
                <a:ext uri="{FF2B5EF4-FFF2-40B4-BE49-F238E27FC236}">
                  <a16:creationId xmlns:a16="http://schemas.microsoft.com/office/drawing/2014/main" id="{879B4D82-6113-4BB0-AC18-D51109FFCB1F}"/>
                </a:ext>
              </a:extLst>
            </p:cNvPr>
            <p:cNvSpPr txBox="1"/>
            <p:nvPr/>
          </p:nvSpPr>
          <p:spPr>
            <a:xfrm>
              <a:off x="9421838" y="2069358"/>
              <a:ext cx="2684837" cy="1938992"/>
            </a:xfrm>
            <a:prstGeom prst="rect">
              <a:avLst/>
            </a:prstGeom>
            <a:noFill/>
            <a:ln w="19050">
              <a:noFill/>
            </a:ln>
          </p:spPr>
          <p:txBody>
            <a:bodyPr wrap="square" rtlCol="0">
              <a:spAutoFit/>
            </a:bodyPr>
            <a:lstStyle/>
            <a:p>
              <a:r>
                <a:rPr lang="en-US" sz="2000" dirty="0"/>
                <a:t>Minnesota</a:t>
              </a:r>
            </a:p>
            <a:p>
              <a:r>
                <a:rPr lang="en-US" sz="2000" dirty="0"/>
                <a:t>Massachusetts</a:t>
              </a:r>
            </a:p>
            <a:p>
              <a:r>
                <a:rPr lang="en-US" sz="2000" dirty="0"/>
                <a:t>Washington</a:t>
              </a:r>
            </a:p>
            <a:p>
              <a:r>
                <a:rPr lang="en-US" sz="2000" dirty="0"/>
                <a:t>North Carolina</a:t>
              </a:r>
            </a:p>
            <a:p>
              <a:r>
                <a:rPr lang="en-US" sz="2000" dirty="0"/>
                <a:t>Colorado</a:t>
              </a:r>
            </a:p>
            <a:p>
              <a:r>
                <a:rPr lang="en-US" sz="2000" dirty="0"/>
                <a:t>U.S.</a:t>
              </a:r>
            </a:p>
          </p:txBody>
        </p:sp>
        <p:sp>
          <p:nvSpPr>
            <p:cNvPr id="9" name="Rectangle 8">
              <a:extLst>
                <a:ext uri="{FF2B5EF4-FFF2-40B4-BE49-F238E27FC236}">
                  <a16:creationId xmlns:a16="http://schemas.microsoft.com/office/drawing/2014/main" id="{F3B9C946-339A-4A1C-A75C-90EF22AFCC4E}"/>
                </a:ext>
              </a:extLst>
            </p:cNvPr>
            <p:cNvSpPr/>
            <p:nvPr/>
          </p:nvSpPr>
          <p:spPr>
            <a:xfrm>
              <a:off x="9029700" y="2243367"/>
              <a:ext cx="353638" cy="712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13FB83-E975-4849-8321-F123D7F30B19}"/>
                </a:ext>
              </a:extLst>
            </p:cNvPr>
            <p:cNvSpPr/>
            <p:nvPr/>
          </p:nvSpPr>
          <p:spPr>
            <a:xfrm>
              <a:off x="9029700" y="2548167"/>
              <a:ext cx="353638" cy="71208"/>
            </a:xfrm>
            <a:prstGeom prst="rect">
              <a:avLst/>
            </a:prstGeom>
            <a:solidFill>
              <a:srgbClr val="EE81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32D2C9-A18C-4930-81A5-A88507DCA72A}"/>
                </a:ext>
              </a:extLst>
            </p:cNvPr>
            <p:cNvSpPr/>
            <p:nvPr/>
          </p:nvSpPr>
          <p:spPr>
            <a:xfrm>
              <a:off x="9029700" y="2852967"/>
              <a:ext cx="353638" cy="71208"/>
            </a:xfrm>
            <a:prstGeom prst="rect">
              <a:avLst/>
            </a:prstGeom>
            <a:solidFill>
              <a:srgbClr val="8852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53DEFC-5003-4B93-93DA-F3A89D34CD4D}"/>
                </a:ext>
              </a:extLst>
            </p:cNvPr>
            <p:cNvSpPr/>
            <p:nvPr/>
          </p:nvSpPr>
          <p:spPr>
            <a:xfrm>
              <a:off x="9029700" y="3157767"/>
              <a:ext cx="353638" cy="71208"/>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ED57DE-C963-418B-975C-7AE12913904F}"/>
                </a:ext>
              </a:extLst>
            </p:cNvPr>
            <p:cNvSpPr/>
            <p:nvPr/>
          </p:nvSpPr>
          <p:spPr>
            <a:xfrm>
              <a:off x="9029700" y="3462567"/>
              <a:ext cx="353638" cy="71208"/>
            </a:xfrm>
            <a:prstGeom prst="rect">
              <a:avLst/>
            </a:prstGeom>
            <a:solidFill>
              <a:srgbClr val="79B2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CEB89-BC58-4C6E-933C-1CA40146C2CA}"/>
                </a:ext>
              </a:extLst>
            </p:cNvPr>
            <p:cNvSpPr/>
            <p:nvPr/>
          </p:nvSpPr>
          <p:spPr>
            <a:xfrm>
              <a:off x="9029700" y="3757842"/>
              <a:ext cx="353638" cy="71208"/>
            </a:xfrm>
            <a:prstGeom prst="rect">
              <a:avLst/>
            </a:prstGeom>
            <a:solidFill>
              <a:srgbClr val="888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4493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234"/>
          <a:stretch/>
        </p:blipFill>
        <p:spPr>
          <a:xfrm>
            <a:off x="1673437" y="1649430"/>
            <a:ext cx="7084609" cy="4814122"/>
          </a:xfrm>
          <a:prstGeom prst="rect">
            <a:avLst/>
          </a:prstGeom>
        </p:spPr>
      </p:pic>
      <p:sp>
        <p:nvSpPr>
          <p:cNvPr id="5" name="TextBox 4"/>
          <p:cNvSpPr txBox="1"/>
          <p:nvPr/>
        </p:nvSpPr>
        <p:spPr>
          <a:xfrm>
            <a:off x="8752625" y="1832528"/>
            <a:ext cx="2787445" cy="147732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MSP 2010-2017 Rank:  96</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endPar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MSP 2015-2017 Rank:  94</a:t>
            </a:r>
            <a:b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endPar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Oval 5"/>
          <p:cNvSpPr/>
          <p:nvPr/>
        </p:nvSpPr>
        <p:spPr>
          <a:xfrm>
            <a:off x="5378902" y="4791075"/>
            <a:ext cx="2720069" cy="2095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C32A606-F39C-47F3-B8D4-F08BCB51DEA2}"/>
              </a:ext>
            </a:extLst>
          </p:cNvPr>
          <p:cNvSpPr>
            <a:spLocks noGrp="1"/>
          </p:cNvSpPr>
          <p:nvPr>
            <p:ph type="title"/>
          </p:nvPr>
        </p:nvSpPr>
        <p:spPr>
          <a:xfrm>
            <a:off x="762000" y="191737"/>
            <a:ext cx="10661836" cy="1041721"/>
          </a:xfrm>
        </p:spPr>
        <p:txBody>
          <a:bodyPr>
            <a:noAutofit/>
          </a:bodyPr>
          <a:lstStyle/>
          <a:p>
            <a:r>
              <a:rPr lang="en-US" sz="3200" dirty="0">
                <a:solidFill>
                  <a:schemeClr val="bg1"/>
                </a:solidFill>
                <a:latin typeface="Gotham Black"/>
              </a:rPr>
              <a:t>In fact, the Twin Cities metro is near the bottom of the top 100 metros in tech industry growth</a:t>
            </a:r>
          </a:p>
        </p:txBody>
      </p:sp>
      <p:sp>
        <p:nvSpPr>
          <p:cNvPr id="8" name="TextBox 7">
            <a:extLst>
              <a:ext uri="{FF2B5EF4-FFF2-40B4-BE49-F238E27FC236}">
                <a16:creationId xmlns:a16="http://schemas.microsoft.com/office/drawing/2014/main" id="{90E59443-F84D-4937-8D2B-DE67AF752898}"/>
              </a:ext>
            </a:extLst>
          </p:cNvPr>
          <p:cNvSpPr txBox="1"/>
          <p:nvPr/>
        </p:nvSpPr>
        <p:spPr>
          <a:xfrm>
            <a:off x="544624" y="6202919"/>
            <a:ext cx="7407629" cy="276999"/>
          </a:xfrm>
          <a:prstGeom prst="rect">
            <a:avLst/>
          </a:prstGeom>
          <a:noFill/>
        </p:spPr>
        <p:txBody>
          <a:bodyPr wrap="square" rtlCol="0">
            <a:spAutoFit/>
          </a:bodyPr>
          <a:lstStyle/>
          <a:p>
            <a:r>
              <a:rPr lang="en-US" sz="1200" dirty="0"/>
              <a:t>Source: </a:t>
            </a:r>
            <a:r>
              <a:rPr lang="en-US" sz="1200" dirty="0" smtClean="0"/>
              <a:t>Brookings Institution</a:t>
            </a:r>
            <a:endParaRPr lang="en-US" sz="1200" dirty="0"/>
          </a:p>
        </p:txBody>
      </p:sp>
    </p:spTree>
    <p:extLst>
      <p:ext uri="{BB962C8B-B14F-4D97-AF65-F5344CB8AC3E}">
        <p14:creationId xmlns:p14="http://schemas.microsoft.com/office/powerpoint/2010/main" val="3339392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CFE9A4-534F-4416-AF00-158661ED0DB7}"/>
              </a:ext>
            </a:extLst>
          </p:cNvPr>
          <p:cNvSpPr txBox="1"/>
          <p:nvPr/>
        </p:nvSpPr>
        <p:spPr>
          <a:xfrm>
            <a:off x="513171" y="394324"/>
            <a:ext cx="12044484" cy="1123384"/>
          </a:xfrm>
          <a:prstGeom prst="rect">
            <a:avLst/>
          </a:prstGeom>
          <a:noFill/>
        </p:spPr>
        <p:txBody>
          <a:bodyPr wrap="square" rtlCol="0" anchor="t">
            <a:spAutoFit/>
          </a:bodyPr>
          <a:lstStyle/>
          <a:p>
            <a:pPr marL="4632325" indent="-4632325"/>
            <a:r>
              <a:rPr lang="en-US" sz="3200" b="1" dirty="0">
                <a:solidFill>
                  <a:schemeClr val="bg1"/>
                </a:solidFill>
                <a:latin typeface="Gotham Black"/>
              </a:rPr>
              <a:t>Minnesota’s productivity growth has been slowing</a:t>
            </a:r>
          </a:p>
          <a:p>
            <a:pPr algn="ctr"/>
            <a:endParaRPr lang="en-US" sz="3500" b="1" dirty="0">
              <a:solidFill>
                <a:schemeClr val="bg1"/>
              </a:solidFill>
            </a:endParaRPr>
          </a:p>
        </p:txBody>
      </p:sp>
      <p:sp>
        <p:nvSpPr>
          <p:cNvPr id="2" name="TextBox 1">
            <a:extLst>
              <a:ext uri="{FF2B5EF4-FFF2-40B4-BE49-F238E27FC236}">
                <a16:creationId xmlns:a16="http://schemas.microsoft.com/office/drawing/2014/main" id="{752981A8-C810-4296-886D-753A5D3D4001}"/>
              </a:ext>
            </a:extLst>
          </p:cNvPr>
          <p:cNvSpPr txBox="1"/>
          <p:nvPr/>
        </p:nvSpPr>
        <p:spPr>
          <a:xfrm>
            <a:off x="8101852" y="2186597"/>
            <a:ext cx="3693908" cy="707886"/>
          </a:xfrm>
          <a:prstGeom prst="rect">
            <a:avLst/>
          </a:prstGeom>
          <a:noFill/>
          <a:ln w="19050">
            <a:solidFill>
              <a:srgbClr val="002060"/>
            </a:solidFill>
          </a:ln>
        </p:spPr>
        <p:txBody>
          <a:bodyPr wrap="square" rtlCol="0">
            <a:spAutoFit/>
          </a:bodyPr>
          <a:lstStyle/>
          <a:p>
            <a:r>
              <a:rPr lang="en-US" sz="2000" dirty="0">
                <a:solidFill>
                  <a:srgbClr val="002060"/>
                </a:solidFill>
              </a:rPr>
              <a:t>Productivity grew 1.3 percent per year on average: 1990 to 2018</a:t>
            </a:r>
          </a:p>
        </p:txBody>
      </p:sp>
      <p:sp>
        <p:nvSpPr>
          <p:cNvPr id="7" name="TextBox 6">
            <a:extLst>
              <a:ext uri="{FF2B5EF4-FFF2-40B4-BE49-F238E27FC236}">
                <a16:creationId xmlns:a16="http://schemas.microsoft.com/office/drawing/2014/main" id="{BFBED048-FCD0-4E0A-8D9F-A25A09379EC4}"/>
              </a:ext>
            </a:extLst>
          </p:cNvPr>
          <p:cNvSpPr txBox="1"/>
          <p:nvPr/>
        </p:nvSpPr>
        <p:spPr>
          <a:xfrm>
            <a:off x="8128747" y="3900753"/>
            <a:ext cx="3667013" cy="707886"/>
          </a:xfrm>
          <a:prstGeom prst="rect">
            <a:avLst/>
          </a:prstGeom>
          <a:noFill/>
          <a:ln w="19050">
            <a:solidFill>
              <a:srgbClr val="002060"/>
            </a:solidFill>
          </a:ln>
        </p:spPr>
        <p:txBody>
          <a:bodyPr wrap="square" rtlCol="0" anchor="t">
            <a:spAutoFit/>
          </a:bodyPr>
          <a:lstStyle/>
          <a:p>
            <a:r>
              <a:rPr lang="en-US" sz="2000" dirty="0">
                <a:solidFill>
                  <a:srgbClr val="002060"/>
                </a:solidFill>
              </a:rPr>
              <a:t>Minnesota worker productivity outpaced the U.S. in 2017, 2018</a:t>
            </a:r>
          </a:p>
        </p:txBody>
      </p:sp>
      <p:graphicFrame>
        <p:nvGraphicFramePr>
          <p:cNvPr id="8" name="Chart 7">
            <a:extLst>
              <a:ext uri="{FF2B5EF4-FFF2-40B4-BE49-F238E27FC236}">
                <a16:creationId xmlns:a16="http://schemas.microsoft.com/office/drawing/2014/main" id="{79DF07DC-6B52-41EB-8DDA-D9583B127D22}"/>
              </a:ext>
            </a:extLst>
          </p:cNvPr>
          <p:cNvGraphicFramePr/>
          <p:nvPr>
            <p:extLst>
              <p:ext uri="{D42A27DB-BD31-4B8C-83A1-F6EECF244321}">
                <p14:modId xmlns:p14="http://schemas.microsoft.com/office/powerpoint/2010/main" val="1947753407"/>
              </p:ext>
            </p:extLst>
          </p:nvPr>
        </p:nvGraphicFramePr>
        <p:xfrm>
          <a:off x="2128345" y="1940205"/>
          <a:ext cx="5295343" cy="462898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1FBBCCA-88FA-4A5A-B9E1-98B6A7ACD0B9}"/>
              </a:ext>
            </a:extLst>
          </p:cNvPr>
          <p:cNvSpPr txBox="1"/>
          <p:nvPr/>
        </p:nvSpPr>
        <p:spPr>
          <a:xfrm>
            <a:off x="8128747" y="3012299"/>
            <a:ext cx="3667013" cy="707886"/>
          </a:xfrm>
          <a:prstGeom prst="rect">
            <a:avLst/>
          </a:prstGeom>
          <a:noFill/>
          <a:ln w="19050">
            <a:solidFill>
              <a:srgbClr val="002060"/>
            </a:solidFill>
          </a:ln>
        </p:spPr>
        <p:txBody>
          <a:bodyPr wrap="square" rtlCol="0">
            <a:spAutoFit/>
          </a:bodyPr>
          <a:lstStyle/>
          <a:p>
            <a:r>
              <a:rPr lang="en-US" sz="2000" dirty="0">
                <a:solidFill>
                  <a:srgbClr val="002060"/>
                </a:solidFill>
              </a:rPr>
              <a:t>Productivity grew just .5 percent per year: 2010 to 2018</a:t>
            </a:r>
          </a:p>
        </p:txBody>
      </p:sp>
      <p:sp>
        <p:nvSpPr>
          <p:cNvPr id="13" name="TextBox 12">
            <a:extLst>
              <a:ext uri="{FF2B5EF4-FFF2-40B4-BE49-F238E27FC236}">
                <a16:creationId xmlns:a16="http://schemas.microsoft.com/office/drawing/2014/main" id="{90E59443-F84D-4937-8D2B-DE67AF752898}"/>
              </a:ext>
            </a:extLst>
          </p:cNvPr>
          <p:cNvSpPr txBox="1"/>
          <p:nvPr/>
        </p:nvSpPr>
        <p:spPr>
          <a:xfrm>
            <a:off x="544624" y="6372070"/>
            <a:ext cx="7407629" cy="276999"/>
          </a:xfrm>
          <a:prstGeom prst="rect">
            <a:avLst/>
          </a:prstGeom>
          <a:noFill/>
        </p:spPr>
        <p:txBody>
          <a:bodyPr wrap="square" rtlCol="0">
            <a:spAutoFit/>
          </a:bodyPr>
          <a:lstStyle/>
          <a:p>
            <a:r>
              <a:rPr lang="en-US" sz="1200" dirty="0"/>
              <a:t>Source: IHS </a:t>
            </a:r>
            <a:r>
              <a:rPr lang="en-US" sz="1200" dirty="0" err="1" smtClean="0"/>
              <a:t>Markit</a:t>
            </a:r>
            <a:endParaRPr lang="en-US" sz="1200" dirty="0"/>
          </a:p>
        </p:txBody>
      </p:sp>
    </p:spTree>
    <p:extLst>
      <p:ext uri="{BB962C8B-B14F-4D97-AF65-F5344CB8AC3E}">
        <p14:creationId xmlns:p14="http://schemas.microsoft.com/office/powerpoint/2010/main" val="315470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 for Minnesota’s Economy (Pre-COVID19)</a:t>
            </a:r>
            <a:endParaRPr lang="en-US" dirty="0"/>
          </a:p>
        </p:txBody>
      </p:sp>
      <p:sp>
        <p:nvSpPr>
          <p:cNvPr id="3" name="Content Placeholder 2"/>
          <p:cNvSpPr>
            <a:spLocks noGrp="1"/>
          </p:cNvSpPr>
          <p:nvPr>
            <p:ph idx="1"/>
          </p:nvPr>
        </p:nvSpPr>
        <p:spPr>
          <a:xfrm>
            <a:off x="633493" y="1983783"/>
            <a:ext cx="10925014" cy="4012492"/>
          </a:xfrm>
        </p:spPr>
        <p:txBody>
          <a:bodyPr>
            <a:normAutofit fontScale="92500" lnSpcReduction="20000"/>
          </a:bodyPr>
          <a:lstStyle/>
          <a:p>
            <a:pPr marL="0" indent="0" algn="ctr">
              <a:buNone/>
            </a:pPr>
            <a:r>
              <a:rPr lang="en-US" dirty="0" smtClean="0"/>
              <a:t>Leverage Minnesota’s strengths (workforce participation, innovation, key sectors, </a:t>
            </a:r>
            <a:r>
              <a:rPr lang="en-US" dirty="0" err="1" smtClean="0"/>
              <a:t>etc</a:t>
            </a:r>
            <a:r>
              <a:rPr lang="en-US" dirty="0" smtClean="0"/>
              <a:t>)</a:t>
            </a:r>
          </a:p>
          <a:p>
            <a:pPr marL="0" indent="0" algn="ctr">
              <a:buNone/>
            </a:pPr>
            <a:endParaRPr lang="en-US" dirty="0"/>
          </a:p>
          <a:p>
            <a:pPr marL="0" indent="0" algn="ctr">
              <a:buNone/>
            </a:pPr>
            <a:r>
              <a:rPr lang="en-US" sz="4800" dirty="0" smtClean="0"/>
              <a:t>+</a:t>
            </a:r>
          </a:p>
          <a:p>
            <a:pPr marL="0" indent="0" algn="ctr">
              <a:buNone/>
            </a:pPr>
            <a:endParaRPr lang="en-US" dirty="0"/>
          </a:p>
          <a:p>
            <a:pPr marL="0" indent="0" algn="ctr">
              <a:buNone/>
            </a:pPr>
            <a:r>
              <a:rPr lang="en-US" dirty="0" smtClean="0"/>
              <a:t>Address factors constraining growth (domestic migration, productivity growth, </a:t>
            </a:r>
            <a:r>
              <a:rPr lang="en-US" dirty="0" err="1" smtClean="0"/>
              <a:t>etc</a:t>
            </a:r>
            <a:r>
              <a:rPr lang="en-US" dirty="0" smtClean="0"/>
              <a:t>)</a:t>
            </a:r>
          </a:p>
          <a:p>
            <a:pPr marL="0" indent="0" algn="ctr">
              <a:buNone/>
            </a:pPr>
            <a:endParaRPr lang="en-US" dirty="0"/>
          </a:p>
          <a:p>
            <a:pPr marL="0" indent="0" algn="ctr">
              <a:buNone/>
            </a:pPr>
            <a:r>
              <a:rPr lang="en-US" sz="4800" dirty="0" smtClean="0"/>
              <a:t>+</a:t>
            </a:r>
          </a:p>
          <a:p>
            <a:pPr marL="0" indent="0" algn="ctr">
              <a:buNone/>
            </a:pPr>
            <a:endParaRPr lang="en-US" dirty="0"/>
          </a:p>
          <a:p>
            <a:pPr marL="0" indent="0" algn="ctr">
              <a:buNone/>
            </a:pPr>
            <a:r>
              <a:rPr lang="en-US" dirty="0" smtClean="0"/>
              <a:t>Foster growth across demographic groups and regional economies</a:t>
            </a:r>
          </a:p>
          <a:p>
            <a:pPr marL="0" indent="0" algn="ctr">
              <a:buNone/>
            </a:pPr>
            <a:endParaRPr lang="en-US" dirty="0"/>
          </a:p>
        </p:txBody>
      </p:sp>
    </p:spTree>
    <p:extLst>
      <p:ext uri="{BB962C8B-B14F-4D97-AF65-F5344CB8AC3E}">
        <p14:creationId xmlns:p14="http://schemas.microsoft.com/office/powerpoint/2010/main" val="4036776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Impact of COVID-19 on Minnesota’s Economy &amp; Future Economic Outlook</a:t>
            </a:r>
            <a:endParaRPr lang="en-US" b="1"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5831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1179941"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39499" y="2373824"/>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89688"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23641"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64983"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84915"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88244"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85295"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40657" y="2373824"/>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30789"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18189" y="2373824"/>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21864" y="2382219"/>
            <a:ext cx="15498" cy="2744492"/>
          </a:xfrm>
          <a:prstGeom prst="line">
            <a:avLst/>
          </a:prstGeom>
          <a:ln w="155575">
            <a:solidFill>
              <a:srgbClr val="D0CECE">
                <a:alpha val="67059"/>
              </a:srgb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a:graphicFrameLocks/>
          </p:cNvGraphicFramePr>
          <p:nvPr>
            <p:extLst/>
          </p:nvPr>
        </p:nvGraphicFramePr>
        <p:xfrm>
          <a:off x="661939" y="1905837"/>
          <a:ext cx="10687373" cy="345741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April Jobs Report: Unprecedented 1-month job losses  </a:t>
            </a:r>
            <a:endParaRPr lang="en-US" sz="2700" b="1" dirty="0">
              <a:solidFill>
                <a:schemeClr val="bg1"/>
              </a:solidFill>
              <a:latin typeface="Gotham Black" pitchFamily="50" charset="0"/>
            </a:endParaRPr>
          </a:p>
        </p:txBody>
      </p:sp>
      <p:sp>
        <p:nvSpPr>
          <p:cNvPr id="2" name="TextBox 1"/>
          <p:cNvSpPr txBox="1"/>
          <p:nvPr/>
        </p:nvSpPr>
        <p:spPr>
          <a:xfrm>
            <a:off x="433952" y="6354305"/>
            <a:ext cx="4417017" cy="307777"/>
          </a:xfrm>
          <a:prstGeom prst="rect">
            <a:avLst/>
          </a:prstGeom>
          <a:noFill/>
        </p:spPr>
        <p:txBody>
          <a:bodyPr wrap="square" rtlCol="0">
            <a:spAutoFit/>
          </a:bodyPr>
          <a:lstStyle/>
          <a:p>
            <a:r>
              <a:rPr lang="en-US" sz="1400" b="1" i="1" dirty="0" smtClean="0"/>
              <a:t>Source: DEED, Current Employment Statistics</a:t>
            </a:r>
            <a:endParaRPr lang="en-US" sz="1400" b="1" i="1" dirty="0"/>
          </a:p>
        </p:txBody>
      </p:sp>
    </p:spTree>
    <p:extLst>
      <p:ext uri="{BB962C8B-B14F-4D97-AF65-F5344CB8AC3E}">
        <p14:creationId xmlns:p14="http://schemas.microsoft.com/office/powerpoint/2010/main" val="2540491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3FC7-442E-4771-9E3E-09CDAF4DC4EA}"/>
              </a:ext>
            </a:extLst>
          </p:cNvPr>
          <p:cNvSpPr>
            <a:spLocks noGrp="1"/>
          </p:cNvSpPr>
          <p:nvPr>
            <p:ph type="title"/>
          </p:nvPr>
        </p:nvSpPr>
        <p:spPr>
          <a:xfrm>
            <a:off x="848299" y="266221"/>
            <a:ext cx="10505501" cy="1041721"/>
          </a:xfrm>
        </p:spPr>
        <p:txBody>
          <a:bodyPr>
            <a:normAutofit/>
          </a:bodyPr>
          <a:lstStyle/>
          <a:p>
            <a:r>
              <a:rPr lang="en-US" sz="3400" dirty="0" smtClean="0">
                <a:latin typeface="Gotham Black" pitchFamily="50" charset="0"/>
              </a:rPr>
              <a:t>Foundation Economic Advisory Counci</a:t>
            </a:r>
            <a:r>
              <a:rPr lang="en-US" sz="3400" dirty="0">
                <a:latin typeface="Gotham Black" pitchFamily="50" charset="0"/>
              </a:rPr>
              <a:t>l</a:t>
            </a:r>
            <a:r>
              <a:rPr lang="en-US" sz="3400" dirty="0" smtClean="0">
                <a:latin typeface="Gotham Black" pitchFamily="50" charset="0"/>
              </a:rPr>
              <a:t/>
            </a:r>
            <a:br>
              <a:rPr lang="en-US" sz="3400" dirty="0" smtClean="0">
                <a:latin typeface="Gotham Black" pitchFamily="50" charset="0"/>
              </a:rPr>
            </a:br>
            <a:endParaRPr lang="en-US" sz="3400" dirty="0">
              <a:latin typeface="Gotham Black" pitchFamily="50" charset="0"/>
            </a:endParaRPr>
          </a:p>
        </p:txBody>
      </p:sp>
      <p:sp>
        <p:nvSpPr>
          <p:cNvPr id="3" name="Content Placeholder 2">
            <a:extLst>
              <a:ext uri="{FF2B5EF4-FFF2-40B4-BE49-F238E27FC236}">
                <a16:creationId xmlns:a16="http://schemas.microsoft.com/office/drawing/2014/main" id="{36FB0D83-3A39-435D-9D8C-6C29EF35B413}"/>
              </a:ext>
            </a:extLst>
          </p:cNvPr>
          <p:cNvSpPr>
            <a:spLocks noGrp="1"/>
          </p:cNvSpPr>
          <p:nvPr>
            <p:ph idx="1"/>
          </p:nvPr>
        </p:nvSpPr>
        <p:spPr>
          <a:xfrm>
            <a:off x="848299" y="1656149"/>
            <a:ext cx="10989880" cy="4282632"/>
          </a:xfrm>
        </p:spPr>
        <p:txBody>
          <a:bodyPr>
            <a:normAutofit fontScale="85000" lnSpcReduction="20000"/>
          </a:bodyPr>
          <a:lstStyle/>
          <a:p>
            <a:pPr marL="0" indent="0">
              <a:lnSpc>
                <a:spcPct val="100000"/>
              </a:lnSpc>
              <a:spcBef>
                <a:spcPts val="0"/>
              </a:spcBef>
              <a:buNone/>
            </a:pPr>
            <a:endParaRPr lang="en-US" sz="2800" dirty="0" smtClean="0">
              <a:solidFill>
                <a:srgbClr val="182752"/>
              </a:solidFill>
            </a:endParaRPr>
          </a:p>
          <a:p>
            <a:pPr marL="342892" indent="-342892">
              <a:lnSpc>
                <a:spcPct val="130000"/>
              </a:lnSpc>
              <a:spcBef>
                <a:spcPts val="0"/>
              </a:spcBef>
            </a:pPr>
            <a:r>
              <a:rPr lang="en-US" sz="2800" dirty="0" smtClean="0">
                <a:solidFill>
                  <a:srgbClr val="182752"/>
                </a:solidFill>
              </a:rPr>
              <a:t>Kelly </a:t>
            </a:r>
            <a:r>
              <a:rPr lang="en-US" sz="2800" dirty="0">
                <a:solidFill>
                  <a:srgbClr val="182752"/>
                </a:solidFill>
              </a:rPr>
              <a:t>Asche, Center for Rural Policy and Development</a:t>
            </a:r>
          </a:p>
          <a:p>
            <a:pPr marL="342892" indent="-342892">
              <a:lnSpc>
                <a:spcPct val="130000"/>
              </a:lnSpc>
              <a:spcBef>
                <a:spcPts val="0"/>
              </a:spcBef>
            </a:pPr>
            <a:r>
              <a:rPr lang="en-US" sz="2800" dirty="0">
                <a:solidFill>
                  <a:srgbClr val="182752"/>
                </a:solidFill>
              </a:rPr>
              <a:t>King Banaian, St. Cloud State University</a:t>
            </a:r>
          </a:p>
          <a:p>
            <a:pPr marL="342892" indent="-342892">
              <a:lnSpc>
                <a:spcPct val="130000"/>
              </a:lnSpc>
              <a:spcBef>
                <a:spcPts val="0"/>
              </a:spcBef>
            </a:pPr>
            <a:r>
              <a:rPr lang="en-US" sz="2800" dirty="0">
                <a:solidFill>
                  <a:srgbClr val="182752"/>
                </a:solidFill>
              </a:rPr>
              <a:t>Chris </a:t>
            </a:r>
            <a:r>
              <a:rPr lang="en-US" sz="2800" dirty="0" err="1">
                <a:solidFill>
                  <a:srgbClr val="182752"/>
                </a:solidFill>
              </a:rPr>
              <a:t>Gudmastad</a:t>
            </a:r>
            <a:r>
              <a:rPr lang="en-US" sz="2800" dirty="0">
                <a:solidFill>
                  <a:srgbClr val="182752"/>
                </a:solidFill>
              </a:rPr>
              <a:t>, </a:t>
            </a:r>
            <a:r>
              <a:rPr lang="en-US" sz="2800" dirty="0" err="1">
                <a:solidFill>
                  <a:srgbClr val="182752"/>
                </a:solidFill>
              </a:rPr>
              <a:t>Securian</a:t>
            </a:r>
            <a:endParaRPr lang="en-US" sz="2800" dirty="0">
              <a:solidFill>
                <a:srgbClr val="182752"/>
              </a:solidFill>
            </a:endParaRPr>
          </a:p>
          <a:p>
            <a:pPr marL="342892" indent="-342892">
              <a:lnSpc>
                <a:spcPct val="130000"/>
              </a:lnSpc>
              <a:spcBef>
                <a:spcPts val="0"/>
              </a:spcBef>
            </a:pPr>
            <a:r>
              <a:rPr lang="en-US" sz="2800" dirty="0">
                <a:solidFill>
                  <a:srgbClr val="182752"/>
                </a:solidFill>
              </a:rPr>
              <a:t>Mary Jeffries, Starkey Hearing Technologies</a:t>
            </a:r>
          </a:p>
          <a:p>
            <a:pPr marL="342892" indent="-342892">
              <a:lnSpc>
                <a:spcPct val="130000"/>
              </a:lnSpc>
              <a:spcBef>
                <a:spcPts val="0"/>
              </a:spcBef>
            </a:pPr>
            <a:r>
              <a:rPr lang="en-US" sz="2800" dirty="0">
                <a:solidFill>
                  <a:srgbClr val="182752"/>
                </a:solidFill>
              </a:rPr>
              <a:t>Jean Kane, Colliers International</a:t>
            </a:r>
          </a:p>
          <a:p>
            <a:pPr marL="342892" indent="-342892">
              <a:lnSpc>
                <a:spcPct val="130000"/>
              </a:lnSpc>
              <a:spcBef>
                <a:spcPts val="0"/>
              </a:spcBef>
            </a:pPr>
            <a:r>
              <a:rPr lang="en-US" sz="2800" dirty="0">
                <a:solidFill>
                  <a:srgbClr val="182752"/>
                </a:solidFill>
              </a:rPr>
              <a:t>Philip Kaufman, United Healthcare</a:t>
            </a:r>
          </a:p>
          <a:p>
            <a:pPr marL="342892" indent="-342892">
              <a:lnSpc>
                <a:spcPct val="130000"/>
              </a:lnSpc>
              <a:spcBef>
                <a:spcPts val="0"/>
              </a:spcBef>
            </a:pPr>
            <a:r>
              <a:rPr lang="en-US" sz="2800" dirty="0">
                <a:solidFill>
                  <a:srgbClr val="182752"/>
                </a:solidFill>
              </a:rPr>
              <a:t>Dale Kurschner, Kurschner and Associates</a:t>
            </a:r>
          </a:p>
          <a:p>
            <a:pPr marL="342892" indent="-342892">
              <a:lnSpc>
                <a:spcPct val="130000"/>
              </a:lnSpc>
              <a:spcBef>
                <a:spcPts val="0"/>
              </a:spcBef>
            </a:pPr>
            <a:r>
              <a:rPr lang="en-US" sz="2800" dirty="0">
                <a:solidFill>
                  <a:srgbClr val="182752"/>
                </a:solidFill>
              </a:rPr>
              <a:t>Myles Shaver, University of Minnesota, Carlson School</a:t>
            </a:r>
          </a:p>
          <a:p>
            <a:pPr marL="342892" indent="-342892">
              <a:lnSpc>
                <a:spcPct val="130000"/>
              </a:lnSpc>
              <a:spcBef>
                <a:spcPts val="0"/>
              </a:spcBef>
            </a:pPr>
            <a:r>
              <a:rPr lang="en-US" sz="2800" dirty="0">
                <a:solidFill>
                  <a:srgbClr val="182752"/>
                </a:solidFill>
              </a:rPr>
              <a:t>Michael Swenson, Wells Fargo</a:t>
            </a:r>
          </a:p>
          <a:p>
            <a:pPr marL="0" indent="0">
              <a:buNone/>
            </a:pPr>
            <a:endParaRPr lang="en-US" sz="2800" b="1" dirty="0" smtClean="0"/>
          </a:p>
          <a:p>
            <a:endParaRPr lang="en-US" sz="2800" dirty="0"/>
          </a:p>
        </p:txBody>
      </p:sp>
    </p:spTree>
    <p:extLst>
      <p:ext uri="{BB962C8B-B14F-4D97-AF65-F5344CB8AC3E}">
        <p14:creationId xmlns:p14="http://schemas.microsoft.com/office/powerpoint/2010/main" val="7669239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Sector breakdown: May Jobs Report</a:t>
            </a:r>
            <a:endParaRPr lang="en-US" sz="2700" b="1" dirty="0">
              <a:solidFill>
                <a:schemeClr val="bg1"/>
              </a:solidFill>
              <a:latin typeface="Gotham Black" pitchFamily="50" charset="0"/>
            </a:endParaRPr>
          </a:p>
        </p:txBody>
      </p:sp>
      <p:graphicFrame>
        <p:nvGraphicFramePr>
          <p:cNvPr id="7" name="Chart 6"/>
          <p:cNvGraphicFramePr>
            <a:graphicFrameLocks/>
          </p:cNvGraphicFramePr>
          <p:nvPr>
            <p:extLst/>
          </p:nvPr>
        </p:nvGraphicFramePr>
        <p:xfrm>
          <a:off x="4440942" y="1795865"/>
          <a:ext cx="6230319" cy="46979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nvPr>
        </p:nvGraphicFramePr>
        <p:xfrm>
          <a:off x="1642820" y="1795864"/>
          <a:ext cx="3022171" cy="469792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34015" y="4746894"/>
            <a:ext cx="1673817" cy="338554"/>
          </a:xfrm>
          <a:prstGeom prst="rect">
            <a:avLst/>
          </a:prstGeom>
          <a:noFill/>
        </p:spPr>
        <p:txBody>
          <a:bodyPr wrap="square" rtlCol="0">
            <a:spAutoFit/>
          </a:bodyPr>
          <a:lstStyle/>
          <a:p>
            <a:r>
              <a:rPr lang="en-US" sz="1600" dirty="0" smtClean="0"/>
              <a:t>Worse than U.S.</a:t>
            </a:r>
            <a:endParaRPr lang="en-US" sz="1600" dirty="0"/>
          </a:p>
        </p:txBody>
      </p:sp>
      <p:sp>
        <p:nvSpPr>
          <p:cNvPr id="10" name="TextBox 9"/>
          <p:cNvSpPr txBox="1"/>
          <p:nvPr/>
        </p:nvSpPr>
        <p:spPr>
          <a:xfrm>
            <a:off x="534015" y="5163560"/>
            <a:ext cx="1673817" cy="338554"/>
          </a:xfrm>
          <a:prstGeom prst="rect">
            <a:avLst/>
          </a:prstGeom>
          <a:noFill/>
        </p:spPr>
        <p:txBody>
          <a:bodyPr wrap="square" rtlCol="0">
            <a:spAutoFit/>
          </a:bodyPr>
          <a:lstStyle/>
          <a:p>
            <a:r>
              <a:rPr lang="en-US" sz="1600" dirty="0" smtClean="0"/>
              <a:t>Better than U.S.</a:t>
            </a:r>
            <a:endParaRPr lang="en-US" sz="1600" dirty="0"/>
          </a:p>
        </p:txBody>
      </p:sp>
      <p:sp>
        <p:nvSpPr>
          <p:cNvPr id="11" name="TextBox 10"/>
          <p:cNvSpPr txBox="1"/>
          <p:nvPr/>
        </p:nvSpPr>
        <p:spPr>
          <a:xfrm>
            <a:off x="257403" y="4792583"/>
            <a:ext cx="262119" cy="245345"/>
          </a:xfrm>
          <a:prstGeom prst="rect">
            <a:avLst/>
          </a:prstGeom>
          <a:solidFill>
            <a:srgbClr val="C00000"/>
          </a:solidFill>
        </p:spPr>
        <p:txBody>
          <a:bodyPr wrap="square" rtlCol="0">
            <a:spAutoFit/>
          </a:bodyPr>
          <a:lstStyle/>
          <a:p>
            <a:endParaRPr lang="en-US" dirty="0"/>
          </a:p>
        </p:txBody>
      </p:sp>
      <p:sp>
        <p:nvSpPr>
          <p:cNvPr id="12" name="TextBox 11"/>
          <p:cNvSpPr txBox="1"/>
          <p:nvPr/>
        </p:nvSpPr>
        <p:spPr>
          <a:xfrm>
            <a:off x="271896" y="5190328"/>
            <a:ext cx="262119" cy="245345"/>
          </a:xfrm>
          <a:prstGeom prst="rect">
            <a:avLst/>
          </a:prstGeom>
          <a:solidFill>
            <a:srgbClr val="57A5BA"/>
          </a:solidFill>
        </p:spPr>
        <p:txBody>
          <a:bodyPr wrap="square" rtlCol="0">
            <a:spAutoFit/>
          </a:bodyPr>
          <a:lstStyle/>
          <a:p>
            <a:endParaRPr lang="en-US" dirty="0"/>
          </a:p>
        </p:txBody>
      </p:sp>
    </p:spTree>
    <p:extLst>
      <p:ext uri="{BB962C8B-B14F-4D97-AF65-F5344CB8AC3E}">
        <p14:creationId xmlns:p14="http://schemas.microsoft.com/office/powerpoint/2010/main" val="416710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48508" y="290180"/>
            <a:ext cx="11076141" cy="1041721"/>
          </a:xfrm>
        </p:spPr>
        <p:txBody>
          <a:bodyPr>
            <a:normAutofit/>
          </a:bodyPr>
          <a:lstStyle/>
          <a:p>
            <a:r>
              <a:rPr lang="en-US" sz="2700" b="1" dirty="0" smtClean="0">
                <a:solidFill>
                  <a:schemeClr val="bg1"/>
                </a:solidFill>
                <a:latin typeface="Gotham Black" pitchFamily="50" charset="0"/>
              </a:rPr>
              <a:t>Minnesota’s recovery slowed in July after strong gains in June</a:t>
            </a:r>
            <a:endParaRPr lang="en-US" sz="2700" b="1" dirty="0">
              <a:solidFill>
                <a:schemeClr val="bg1"/>
              </a:solidFill>
              <a:latin typeface="Gotham Black" pitchFamily="50" charset="0"/>
            </a:endParaRPr>
          </a:p>
        </p:txBody>
      </p:sp>
      <p:graphicFrame>
        <p:nvGraphicFramePr>
          <p:cNvPr id="6" name="Chart 5"/>
          <p:cNvGraphicFramePr>
            <a:graphicFrameLocks/>
          </p:cNvGraphicFramePr>
          <p:nvPr>
            <p:extLst>
              <p:ext uri="{D42A27DB-BD31-4B8C-83A1-F6EECF244321}">
                <p14:modId xmlns:p14="http://schemas.microsoft.com/office/powerpoint/2010/main" val="3266005956"/>
              </p:ext>
            </p:extLst>
          </p:nvPr>
        </p:nvGraphicFramePr>
        <p:xfrm>
          <a:off x="852407" y="1751308"/>
          <a:ext cx="9128501" cy="464949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p:nvPr/>
        </p:nvSpPr>
        <p:spPr>
          <a:xfrm>
            <a:off x="7322309" y="3353831"/>
            <a:ext cx="1983783" cy="7439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t>Minnesota needs to gain another </a:t>
            </a:r>
            <a:r>
              <a:rPr lang="en-US" sz="1400" b="1" dirty="0" smtClean="0"/>
              <a:t>259,800</a:t>
            </a:r>
            <a:r>
              <a:rPr lang="en-US" sz="1400" dirty="0" smtClean="0"/>
              <a:t> jobs to recover to 2019 levels</a:t>
            </a:r>
            <a:endParaRPr lang="en-US" sz="1400" dirty="0"/>
          </a:p>
        </p:txBody>
      </p:sp>
      <p:cxnSp>
        <p:nvCxnSpPr>
          <p:cNvPr id="9" name="Straight Connector 8"/>
          <p:cNvCxnSpPr/>
          <p:nvPr/>
        </p:nvCxnSpPr>
        <p:spPr>
          <a:xfrm>
            <a:off x="6086578" y="3114901"/>
            <a:ext cx="11242" cy="998089"/>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312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244"/>
          </a:xfrm>
        </p:spPr>
        <p:txBody>
          <a:bodyPr>
            <a:normAutofit fontScale="90000"/>
          </a:bodyPr>
          <a:lstStyle/>
          <a:p>
            <a:r>
              <a:rPr lang="en-US" dirty="0" smtClean="0">
                <a:solidFill>
                  <a:schemeClr val="bg1"/>
                </a:solidFill>
                <a:latin typeface="Gotham Black" pitchFamily="50" charset="0"/>
              </a:rPr>
              <a:t>Minnesota Economic Recovery Tracker</a:t>
            </a:r>
            <a:endParaRPr lang="en-US" dirty="0">
              <a:solidFill>
                <a:schemeClr val="bg1"/>
              </a:solidFill>
              <a:latin typeface="Gotham Black" pitchFamily="50" charset="0"/>
            </a:endParaRPr>
          </a:p>
        </p:txBody>
      </p:sp>
      <p:graphicFrame>
        <p:nvGraphicFramePr>
          <p:cNvPr id="5" name="Chart 4"/>
          <p:cNvGraphicFramePr>
            <a:graphicFrameLocks/>
          </p:cNvGraphicFramePr>
          <p:nvPr>
            <p:extLst>
              <p:ext uri="{D42A27DB-BD31-4B8C-83A1-F6EECF244321}">
                <p14:modId xmlns:p14="http://schemas.microsoft.com/office/powerpoint/2010/main" val="663489883"/>
              </p:ext>
            </p:extLst>
          </p:nvPr>
        </p:nvGraphicFramePr>
        <p:xfrm>
          <a:off x="1038386" y="1766805"/>
          <a:ext cx="10315414" cy="44170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5759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Minnesota unemployment remains below U.S. levels</a:t>
            </a:r>
            <a:endParaRPr lang="en-US" sz="2700" b="1" dirty="0">
              <a:solidFill>
                <a:schemeClr val="bg1"/>
              </a:solidFill>
              <a:latin typeface="Gotham Black" pitchFamily="50" charset="0"/>
            </a:endParaRPr>
          </a:p>
        </p:txBody>
      </p:sp>
      <p:sp>
        <p:nvSpPr>
          <p:cNvPr id="8" name="TextBox 7"/>
          <p:cNvSpPr txBox="1"/>
          <p:nvPr/>
        </p:nvSpPr>
        <p:spPr>
          <a:xfrm>
            <a:off x="548508" y="6429018"/>
            <a:ext cx="4417017" cy="307777"/>
          </a:xfrm>
          <a:prstGeom prst="rect">
            <a:avLst/>
          </a:prstGeom>
          <a:noFill/>
        </p:spPr>
        <p:txBody>
          <a:bodyPr wrap="square" rtlCol="0">
            <a:spAutoFit/>
          </a:bodyPr>
          <a:lstStyle/>
          <a:p>
            <a:r>
              <a:rPr lang="en-US" sz="1400" b="1" i="1" dirty="0" smtClean="0"/>
              <a:t>Source: DEED, BLS</a:t>
            </a:r>
            <a:endParaRPr lang="en-US" sz="1400" b="1" i="1" dirty="0"/>
          </a:p>
        </p:txBody>
      </p:sp>
      <p:graphicFrame>
        <p:nvGraphicFramePr>
          <p:cNvPr id="7" name="Chart 6"/>
          <p:cNvGraphicFramePr>
            <a:graphicFrameLocks/>
          </p:cNvGraphicFramePr>
          <p:nvPr>
            <p:extLst>
              <p:ext uri="{D42A27DB-BD31-4B8C-83A1-F6EECF244321}">
                <p14:modId xmlns:p14="http://schemas.microsoft.com/office/powerpoint/2010/main" val="2532312738"/>
              </p:ext>
            </p:extLst>
          </p:nvPr>
        </p:nvGraphicFramePr>
        <p:xfrm>
          <a:off x="1131376" y="1797803"/>
          <a:ext cx="8911526" cy="46312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985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35431" y="365126"/>
            <a:ext cx="10718369" cy="828244"/>
          </a:xfrm>
        </p:spPr>
        <p:txBody>
          <a:bodyPr>
            <a:noAutofit/>
          </a:bodyPr>
          <a:lstStyle/>
          <a:p>
            <a:r>
              <a:rPr lang="en-US" sz="2800" dirty="0" smtClean="0">
                <a:solidFill>
                  <a:schemeClr val="bg1"/>
                </a:solidFill>
                <a:latin typeface="Gotham Black" pitchFamily="50" charset="0"/>
              </a:rPr>
              <a:t>Minnesota’s most specialized industries reveal more strengths than liabilities so far</a:t>
            </a:r>
            <a:endParaRPr lang="en-US" sz="2800" dirty="0">
              <a:solidFill>
                <a:schemeClr val="bg1"/>
              </a:solidFill>
              <a:latin typeface="Gotham Black" pitchFamily="50" charset="0"/>
            </a:endParaRPr>
          </a:p>
        </p:txBody>
      </p:sp>
      <p:sp>
        <p:nvSpPr>
          <p:cNvPr id="5" name="TextBox 4"/>
          <p:cNvSpPr txBox="1"/>
          <p:nvPr/>
        </p:nvSpPr>
        <p:spPr>
          <a:xfrm>
            <a:off x="263470" y="6581001"/>
            <a:ext cx="44170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srgbClr val="182752"/>
                </a:solidFill>
                <a:effectLst/>
                <a:uLnTx/>
                <a:uFillTx/>
                <a:latin typeface="Calibri" panose="020F0502020204030204"/>
                <a:ea typeface="+mn-ea"/>
                <a:cs typeface="+mn-cs"/>
              </a:rPr>
              <a:t>Source: DEED, Current Employment Statistics</a:t>
            </a:r>
            <a:endParaRPr kumimoji="0" lang="en-US" sz="1200" b="1" i="1" u="none" strike="noStrike" kern="1200" cap="none" spc="0" normalizeH="0" baseline="0" noProof="0" dirty="0">
              <a:ln>
                <a:noFill/>
              </a:ln>
              <a:solidFill>
                <a:srgbClr val="182752"/>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906619814"/>
              </p:ext>
            </p:extLst>
          </p:nvPr>
        </p:nvGraphicFramePr>
        <p:xfrm>
          <a:off x="511444" y="1581600"/>
          <a:ext cx="7315200" cy="4742479"/>
        </p:xfrm>
        <a:graphic>
          <a:graphicData uri="http://schemas.openxmlformats.org/drawingml/2006/table">
            <a:tbl>
              <a:tblPr/>
              <a:tblGrid>
                <a:gridCol w="6112979">
                  <a:extLst>
                    <a:ext uri="{9D8B030D-6E8A-4147-A177-3AD203B41FA5}">
                      <a16:colId xmlns:a16="http://schemas.microsoft.com/office/drawing/2014/main" val="713486647"/>
                    </a:ext>
                  </a:extLst>
                </a:gridCol>
                <a:gridCol w="224144">
                  <a:extLst>
                    <a:ext uri="{9D8B030D-6E8A-4147-A177-3AD203B41FA5}">
                      <a16:colId xmlns:a16="http://schemas.microsoft.com/office/drawing/2014/main" val="4090245737"/>
                    </a:ext>
                  </a:extLst>
                </a:gridCol>
                <a:gridCol w="978077">
                  <a:extLst>
                    <a:ext uri="{9D8B030D-6E8A-4147-A177-3AD203B41FA5}">
                      <a16:colId xmlns:a16="http://schemas.microsoft.com/office/drawing/2014/main" val="898141935"/>
                    </a:ext>
                  </a:extLst>
                </a:gridCol>
              </a:tblGrid>
              <a:tr h="299967">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1" i="0" u="none" strike="noStrike" dirty="0">
                          <a:solidFill>
                            <a:srgbClr val="000000"/>
                          </a:solidFill>
                          <a:effectLst/>
                          <a:latin typeface="Calibri" panose="020F0502020204030204" pitchFamily="34" charset="0"/>
                        </a:rPr>
                        <a:t>Y-Y%</a:t>
                      </a:r>
                    </a:p>
                  </a:txBody>
                  <a:tcPr marL="9525" marR="9525" marT="9525" marB="0" anchor="b">
                    <a:lnL>
                      <a:noFill/>
                    </a:lnL>
                    <a:lnR>
                      <a:noFill/>
                    </a:lnR>
                    <a:lnT>
                      <a:noFill/>
                    </a:lnT>
                    <a:lnB>
                      <a:noFill/>
                    </a:lnB>
                  </a:tcPr>
                </a:tc>
                <a:extLst>
                  <a:ext uri="{0D108BD9-81ED-4DB2-BD59-A6C34878D82A}">
                    <a16:rowId xmlns:a16="http://schemas.microsoft.com/office/drawing/2014/main" val="231584049"/>
                  </a:ext>
                </a:extLst>
              </a:tr>
              <a:tr h="299967">
                <a:tc>
                  <a:txBody>
                    <a:bodyPr/>
                    <a:lstStyle/>
                    <a:p>
                      <a:pPr algn="r" fontAlgn="b"/>
                      <a:r>
                        <a:rPr lang="en-US" sz="1600" b="0" i="0" u="none" strike="noStrike">
                          <a:solidFill>
                            <a:srgbClr val="000000"/>
                          </a:solidFill>
                          <a:effectLst/>
                          <a:latin typeface="Calibri" panose="020F0502020204030204" pitchFamily="34" charset="0"/>
                        </a:rPr>
                        <a:t>         Mining and Logging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-19.90%</a:t>
                      </a:r>
                    </a:p>
                  </a:txBody>
                  <a:tcPr marL="9525" marR="9525" marT="9525" marB="0" anchor="b">
                    <a:lnL>
                      <a:noFill/>
                    </a:lnL>
                    <a:lnR>
                      <a:noFill/>
                    </a:lnR>
                    <a:lnT>
                      <a:noFill/>
                    </a:lnT>
                    <a:lnB>
                      <a:noFill/>
                    </a:lnB>
                    <a:solidFill>
                      <a:srgbClr val="9A0000"/>
                    </a:solidFill>
                  </a:tcPr>
                </a:tc>
                <a:extLst>
                  <a:ext uri="{0D108BD9-81ED-4DB2-BD59-A6C34878D82A}">
                    <a16:rowId xmlns:a16="http://schemas.microsoft.com/office/drawing/2014/main" val="3272202004"/>
                  </a:ext>
                </a:extLst>
              </a:tr>
              <a:tr h="299967">
                <a:tc>
                  <a:txBody>
                    <a:bodyPr/>
                    <a:lstStyle/>
                    <a:p>
                      <a:pPr algn="r" fontAlgn="b"/>
                      <a:r>
                        <a:rPr lang="en-US" sz="1600" b="0" i="0" u="none" strike="noStrike">
                          <a:solidFill>
                            <a:srgbClr val="000000"/>
                          </a:solidFill>
                          <a:effectLst/>
                          <a:latin typeface="Calibri" panose="020F0502020204030204" pitchFamily="34" charset="0"/>
                        </a:rPr>
                        <a:t>            Local Government</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-12.20%</a:t>
                      </a:r>
                    </a:p>
                  </a:txBody>
                  <a:tcPr marL="9525" marR="9525" marT="9525" marB="0" anchor="b">
                    <a:lnL>
                      <a:noFill/>
                    </a:lnL>
                    <a:lnR>
                      <a:noFill/>
                    </a:lnR>
                    <a:lnT>
                      <a:noFill/>
                    </a:lnT>
                    <a:lnB>
                      <a:noFill/>
                    </a:lnB>
                    <a:solidFill>
                      <a:srgbClr val="B00000"/>
                    </a:solidFill>
                  </a:tcPr>
                </a:tc>
                <a:extLst>
                  <a:ext uri="{0D108BD9-81ED-4DB2-BD59-A6C34878D82A}">
                    <a16:rowId xmlns:a16="http://schemas.microsoft.com/office/drawing/2014/main" val="1929086451"/>
                  </a:ext>
                </a:extLst>
              </a:tr>
              <a:tr h="299967">
                <a:tc>
                  <a:txBody>
                    <a:bodyPr/>
                    <a:lstStyle/>
                    <a:p>
                      <a:pPr algn="r" fontAlgn="b"/>
                      <a:r>
                        <a:rPr lang="en-US" sz="1600" b="1" i="1" u="none" strike="noStrike">
                          <a:solidFill>
                            <a:srgbClr val="000000"/>
                          </a:solidFill>
                          <a:effectLst/>
                          <a:latin typeface="Calibri" panose="020F0502020204030204" pitchFamily="34" charset="0"/>
                        </a:rPr>
                        <a:t>Total Nonfarm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FFFFFF"/>
                          </a:solidFill>
                          <a:effectLst/>
                          <a:latin typeface="Calibri" panose="020F0502020204030204" pitchFamily="34" charset="0"/>
                        </a:rPr>
                        <a:t>-9.10%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C0000"/>
                    </a:solidFill>
                  </a:tcPr>
                </a:tc>
                <a:extLst>
                  <a:ext uri="{0D108BD9-81ED-4DB2-BD59-A6C34878D82A}">
                    <a16:rowId xmlns:a16="http://schemas.microsoft.com/office/drawing/2014/main" val="236865250"/>
                  </a:ext>
                </a:extLst>
              </a:tr>
              <a:tr h="299967">
                <a:tc>
                  <a:txBody>
                    <a:bodyPr/>
                    <a:lstStyle/>
                    <a:p>
                      <a:pPr algn="r" fontAlgn="b"/>
                      <a:r>
                        <a:rPr lang="en-US" sz="1600" b="0" i="0" u="none" strike="noStrike" dirty="0">
                          <a:solidFill>
                            <a:srgbClr val="000000"/>
                          </a:solidFill>
                          <a:effectLst/>
                          <a:latin typeface="Calibri" panose="020F0502020204030204" pitchFamily="34" charset="0"/>
                        </a:rPr>
                        <a:t>            Health Care and Social Assistance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-6.80%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E60000"/>
                    </a:solidFill>
                  </a:tcPr>
                </a:tc>
                <a:extLst>
                  <a:ext uri="{0D108BD9-81ED-4DB2-BD59-A6C34878D82A}">
                    <a16:rowId xmlns:a16="http://schemas.microsoft.com/office/drawing/2014/main" val="2789264104"/>
                  </a:ext>
                </a:extLst>
              </a:tr>
              <a:tr h="299967">
                <a:tc>
                  <a:txBody>
                    <a:bodyPr/>
                    <a:lstStyle/>
                    <a:p>
                      <a:pPr algn="r" fontAlgn="b"/>
                      <a:r>
                        <a:rPr lang="en-US" sz="1600" b="0" i="0" u="none" strike="noStrike">
                          <a:solidFill>
                            <a:srgbClr val="000000"/>
                          </a:solidFill>
                          <a:effectLst/>
                          <a:latin typeface="Calibri" panose="020F0502020204030204" pitchFamily="34" charset="0"/>
                        </a:rPr>
                        <a:t>                     Fabricated Metal Product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-5.70%</a:t>
                      </a:r>
                    </a:p>
                  </a:txBody>
                  <a:tcPr marL="9525" marR="9525" marT="9525" marB="0" anchor="b">
                    <a:lnL>
                      <a:noFill/>
                    </a:lnL>
                    <a:lnR>
                      <a:noFill/>
                    </a:lnR>
                    <a:lnT>
                      <a:noFill/>
                    </a:lnT>
                    <a:lnB>
                      <a:noFill/>
                    </a:lnB>
                    <a:solidFill>
                      <a:srgbClr val="FF4747"/>
                    </a:solidFill>
                  </a:tcPr>
                </a:tc>
                <a:extLst>
                  <a:ext uri="{0D108BD9-81ED-4DB2-BD59-A6C34878D82A}">
                    <a16:rowId xmlns:a16="http://schemas.microsoft.com/office/drawing/2014/main" val="4157889684"/>
                  </a:ext>
                </a:extLst>
              </a:tr>
              <a:tr h="299967">
                <a:tc>
                  <a:txBody>
                    <a:bodyPr/>
                    <a:lstStyle/>
                    <a:p>
                      <a:pPr algn="r" fontAlgn="b"/>
                      <a:r>
                        <a:rPr lang="en-US" sz="1600" b="0" i="0" u="none" strike="noStrike">
                          <a:solidFill>
                            <a:srgbClr val="000000"/>
                          </a:solidFill>
                          <a:effectLst/>
                          <a:latin typeface="Calibri" panose="020F0502020204030204" pitchFamily="34" charset="0"/>
                        </a:rPr>
                        <a:t>            Management of Companies and Enterprises</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-5.70%</a:t>
                      </a:r>
                    </a:p>
                  </a:txBody>
                  <a:tcPr marL="9525" marR="9525" marT="9525" marB="0" anchor="b">
                    <a:lnL>
                      <a:noFill/>
                    </a:lnL>
                    <a:lnR>
                      <a:noFill/>
                    </a:lnR>
                    <a:lnT>
                      <a:noFill/>
                    </a:lnT>
                    <a:lnB>
                      <a:noFill/>
                    </a:lnB>
                    <a:solidFill>
                      <a:srgbClr val="FF4747"/>
                    </a:solidFill>
                  </a:tcPr>
                </a:tc>
                <a:extLst>
                  <a:ext uri="{0D108BD9-81ED-4DB2-BD59-A6C34878D82A}">
                    <a16:rowId xmlns:a16="http://schemas.microsoft.com/office/drawing/2014/main" val="1664274402"/>
                  </a:ext>
                </a:extLst>
              </a:tr>
              <a:tr h="299967">
                <a:tc>
                  <a:txBody>
                    <a:bodyPr/>
                    <a:lstStyle/>
                    <a:p>
                      <a:pPr algn="r" fontAlgn="b"/>
                      <a:r>
                        <a:rPr lang="en-US" sz="1600" b="0" i="0" u="none" strike="noStrike">
                          <a:solidFill>
                            <a:srgbClr val="000000"/>
                          </a:solidFill>
                          <a:effectLst/>
                          <a:latin typeface="Calibri" panose="020F0502020204030204" pitchFamily="34" charset="0"/>
                        </a:rPr>
                        <a:t>                     Transportation Equipment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-5.70%</a:t>
                      </a:r>
                    </a:p>
                  </a:txBody>
                  <a:tcPr marL="9525" marR="9525" marT="9525" marB="0" anchor="b">
                    <a:lnL>
                      <a:noFill/>
                    </a:lnL>
                    <a:lnR>
                      <a:noFill/>
                    </a:lnR>
                    <a:lnT>
                      <a:noFill/>
                    </a:lnT>
                    <a:lnB>
                      <a:noFill/>
                    </a:lnB>
                    <a:solidFill>
                      <a:srgbClr val="FF4747"/>
                    </a:solidFill>
                  </a:tcPr>
                </a:tc>
                <a:extLst>
                  <a:ext uri="{0D108BD9-81ED-4DB2-BD59-A6C34878D82A}">
                    <a16:rowId xmlns:a16="http://schemas.microsoft.com/office/drawing/2014/main" val="72081072"/>
                  </a:ext>
                </a:extLst>
              </a:tr>
              <a:tr h="299967">
                <a:tc>
                  <a:txBody>
                    <a:bodyPr/>
                    <a:lstStyle/>
                    <a:p>
                      <a:pPr algn="r" fontAlgn="b"/>
                      <a:r>
                        <a:rPr lang="en-US" sz="1600" b="0" i="0" u="none" strike="noStrike">
                          <a:solidFill>
                            <a:srgbClr val="000000"/>
                          </a:solidFill>
                          <a:effectLst/>
                          <a:latin typeface="Calibri" panose="020F0502020204030204" pitchFamily="34" charset="0"/>
                        </a:rPr>
                        <a:t>                     Wood Product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-4.00%</a:t>
                      </a:r>
                    </a:p>
                  </a:txBody>
                  <a:tcPr marL="9525" marR="9525" marT="9525" marB="0" anchor="b">
                    <a:lnL>
                      <a:noFill/>
                    </a:lnL>
                    <a:lnR>
                      <a:noFill/>
                    </a:lnR>
                    <a:lnT>
                      <a:noFill/>
                    </a:lnT>
                    <a:lnB>
                      <a:noFill/>
                    </a:lnB>
                    <a:solidFill>
                      <a:srgbClr val="FF6969"/>
                    </a:solidFill>
                  </a:tcPr>
                </a:tc>
                <a:extLst>
                  <a:ext uri="{0D108BD9-81ED-4DB2-BD59-A6C34878D82A}">
                    <a16:rowId xmlns:a16="http://schemas.microsoft.com/office/drawing/2014/main" val="3921034907"/>
                  </a:ext>
                </a:extLst>
              </a:tr>
              <a:tr h="299967">
                <a:tc>
                  <a:txBody>
                    <a:bodyPr/>
                    <a:lstStyle/>
                    <a:p>
                      <a:pPr algn="r" fontAlgn="b"/>
                      <a:r>
                        <a:rPr lang="en-US" sz="1600" b="0" i="0" u="none" strike="noStrike">
                          <a:solidFill>
                            <a:srgbClr val="000000"/>
                          </a:solidFill>
                          <a:effectLst/>
                          <a:latin typeface="Calibri" panose="020F0502020204030204" pitchFamily="34" charset="0"/>
                        </a:rPr>
                        <a:t>                     Machinery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-2.80%</a:t>
                      </a:r>
                    </a:p>
                  </a:txBody>
                  <a:tcPr marL="9525" marR="9525" marT="9525" marB="0" anchor="b">
                    <a:lnL>
                      <a:noFill/>
                    </a:lnL>
                    <a:lnR>
                      <a:noFill/>
                    </a:lnR>
                    <a:lnT>
                      <a:noFill/>
                    </a:lnT>
                    <a:lnB>
                      <a:noFill/>
                    </a:lnB>
                    <a:solidFill>
                      <a:srgbClr val="FF8181"/>
                    </a:solidFill>
                  </a:tcPr>
                </a:tc>
                <a:extLst>
                  <a:ext uri="{0D108BD9-81ED-4DB2-BD59-A6C34878D82A}">
                    <a16:rowId xmlns:a16="http://schemas.microsoft.com/office/drawing/2014/main" val="3996535570"/>
                  </a:ext>
                </a:extLst>
              </a:tr>
              <a:tr h="299967">
                <a:tc>
                  <a:txBody>
                    <a:bodyPr/>
                    <a:lstStyle/>
                    <a:p>
                      <a:pPr algn="r" fontAlgn="b"/>
                      <a:r>
                        <a:rPr lang="en-US" sz="1600" b="0" i="0" u="none" strike="noStrike">
                          <a:solidFill>
                            <a:srgbClr val="000000"/>
                          </a:solidFill>
                          <a:effectLst/>
                          <a:latin typeface="Calibri" panose="020F0502020204030204" pitchFamily="34" charset="0"/>
                        </a:rPr>
                        <a:t>                     Food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FFFFFF"/>
                          </a:solidFill>
                          <a:effectLst/>
                          <a:latin typeface="Calibri" panose="020F0502020204030204" pitchFamily="34" charset="0"/>
                        </a:rPr>
                        <a:t>-2.50%</a:t>
                      </a:r>
                    </a:p>
                  </a:txBody>
                  <a:tcPr marL="9525" marR="9525" marT="9525" marB="0" anchor="b">
                    <a:lnL>
                      <a:noFill/>
                    </a:lnL>
                    <a:lnR>
                      <a:noFill/>
                    </a:lnR>
                    <a:lnT>
                      <a:noFill/>
                    </a:lnT>
                    <a:lnB>
                      <a:noFill/>
                    </a:lnB>
                    <a:solidFill>
                      <a:srgbClr val="FF9B9B"/>
                    </a:solidFill>
                  </a:tcPr>
                </a:tc>
                <a:extLst>
                  <a:ext uri="{0D108BD9-81ED-4DB2-BD59-A6C34878D82A}">
                    <a16:rowId xmlns:a16="http://schemas.microsoft.com/office/drawing/2014/main" val="1236796757"/>
                  </a:ext>
                </a:extLst>
              </a:tr>
              <a:tr h="299967">
                <a:tc>
                  <a:txBody>
                    <a:bodyPr/>
                    <a:lstStyle/>
                    <a:p>
                      <a:pPr algn="r" fontAlgn="b"/>
                      <a:r>
                        <a:rPr lang="en-US" sz="1600" b="0" i="0" u="none" strike="noStrike">
                          <a:solidFill>
                            <a:srgbClr val="000000"/>
                          </a:solidFill>
                          <a:effectLst/>
                          <a:latin typeface="Calibri" panose="020F0502020204030204" pitchFamily="34" charset="0"/>
                        </a:rPr>
                        <a:t>                        Medical Equipment and Supplies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-2.40%</a:t>
                      </a:r>
                    </a:p>
                  </a:txBody>
                  <a:tcPr marL="9525" marR="9525" marT="9525" marB="0" anchor="b">
                    <a:lnL>
                      <a:noFill/>
                    </a:lnL>
                    <a:lnR>
                      <a:noFill/>
                    </a:lnR>
                    <a:lnT>
                      <a:noFill/>
                    </a:lnT>
                    <a:lnB>
                      <a:noFill/>
                    </a:lnB>
                    <a:solidFill>
                      <a:srgbClr val="FFB3B3"/>
                    </a:solidFill>
                  </a:tcPr>
                </a:tc>
                <a:extLst>
                  <a:ext uri="{0D108BD9-81ED-4DB2-BD59-A6C34878D82A}">
                    <a16:rowId xmlns:a16="http://schemas.microsoft.com/office/drawing/2014/main" val="2157003376"/>
                  </a:ext>
                </a:extLst>
              </a:tr>
              <a:tr h="299967">
                <a:tc>
                  <a:txBody>
                    <a:bodyPr/>
                    <a:lstStyle/>
                    <a:p>
                      <a:pPr algn="r" fontAlgn="b"/>
                      <a:r>
                        <a:rPr lang="en-US" sz="1600" b="0" i="0" u="none" strike="noStrike" dirty="0">
                          <a:solidFill>
                            <a:srgbClr val="000000"/>
                          </a:solidFill>
                          <a:effectLst/>
                          <a:latin typeface="Calibri" panose="020F0502020204030204" pitchFamily="34" charset="0"/>
                        </a:rPr>
                        <a:t>                        Insurance Carriers</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-1.30%</a:t>
                      </a:r>
                    </a:p>
                  </a:txBody>
                  <a:tcPr marL="9525" marR="9525" marT="9525" marB="0" anchor="b">
                    <a:lnL>
                      <a:noFill/>
                    </a:lnL>
                    <a:lnR>
                      <a:noFill/>
                    </a:lnR>
                    <a:lnT>
                      <a:noFill/>
                    </a:lnT>
                    <a:lnB>
                      <a:noFill/>
                    </a:lnB>
                    <a:solidFill>
                      <a:srgbClr val="FFD1D1"/>
                    </a:solidFill>
                  </a:tcPr>
                </a:tc>
                <a:extLst>
                  <a:ext uri="{0D108BD9-81ED-4DB2-BD59-A6C34878D82A}">
                    <a16:rowId xmlns:a16="http://schemas.microsoft.com/office/drawing/2014/main" val="3136818345"/>
                  </a:ext>
                </a:extLst>
              </a:tr>
              <a:tr h="299967">
                <a:tc>
                  <a:txBody>
                    <a:bodyPr/>
                    <a:lstStyle/>
                    <a:p>
                      <a:pPr algn="r" fontAlgn="b"/>
                      <a:r>
                        <a:rPr lang="en-US" sz="1600" b="0" i="0" u="none" strike="noStrike">
                          <a:solidFill>
                            <a:srgbClr val="000000"/>
                          </a:solidFill>
                          <a:effectLst/>
                          <a:latin typeface="Calibri" panose="020F0502020204030204" pitchFamily="34" charset="0"/>
                        </a:rPr>
                        <a:t>                        Depository Credit Intermediation</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-0.50%</a:t>
                      </a:r>
                    </a:p>
                  </a:txBody>
                  <a:tcPr marL="9525" marR="9525" marT="9525" marB="0" anchor="b">
                    <a:lnL>
                      <a:noFill/>
                    </a:lnL>
                    <a:lnR>
                      <a:noFill/>
                    </a:lnR>
                    <a:lnT>
                      <a:noFill/>
                    </a:lnT>
                    <a:lnB>
                      <a:noFill/>
                    </a:lnB>
                    <a:solidFill>
                      <a:srgbClr val="FFE1E1"/>
                    </a:solidFill>
                  </a:tcPr>
                </a:tc>
                <a:extLst>
                  <a:ext uri="{0D108BD9-81ED-4DB2-BD59-A6C34878D82A}">
                    <a16:rowId xmlns:a16="http://schemas.microsoft.com/office/drawing/2014/main" val="142992482"/>
                  </a:ext>
                </a:extLst>
              </a:tr>
              <a:tr h="542941">
                <a:tc>
                  <a:txBody>
                    <a:bodyPr/>
                    <a:lstStyle/>
                    <a:p>
                      <a:pPr algn="r" fontAlgn="b"/>
                      <a:r>
                        <a:rPr lang="en-US" sz="1600" b="0" i="0" u="none" strike="noStrike">
                          <a:solidFill>
                            <a:srgbClr val="000000"/>
                          </a:solidFill>
                          <a:effectLst/>
                          <a:latin typeface="Calibri" panose="020F0502020204030204" pitchFamily="34" charset="0"/>
                        </a:rPr>
                        <a:t>                        Nav, Measuring, Electromedical, Control Instruments Mfg</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0.90%</a:t>
                      </a:r>
                    </a:p>
                  </a:txBody>
                  <a:tcPr marL="9525" marR="9525" marT="9525" marB="0" anchor="b">
                    <a:lnL>
                      <a:noFill/>
                    </a:lnL>
                    <a:lnR>
                      <a:noFill/>
                    </a:lnR>
                    <a:lnT>
                      <a:noFill/>
                    </a:lnT>
                    <a:lnB>
                      <a:noFill/>
                    </a:lnB>
                    <a:solidFill>
                      <a:srgbClr val="D6DCE4"/>
                    </a:solidFill>
                  </a:tcPr>
                </a:tc>
                <a:extLst>
                  <a:ext uri="{0D108BD9-81ED-4DB2-BD59-A6C34878D82A}">
                    <a16:rowId xmlns:a16="http://schemas.microsoft.com/office/drawing/2014/main" val="3487202025"/>
                  </a:ext>
                </a:extLst>
              </a:tr>
            </a:tbl>
          </a:graphicData>
        </a:graphic>
      </p:graphicFrame>
      <p:sp>
        <p:nvSpPr>
          <p:cNvPr id="8" name="TextBox 7"/>
          <p:cNvSpPr txBox="1"/>
          <p:nvPr/>
        </p:nvSpPr>
        <p:spPr>
          <a:xfrm>
            <a:off x="0" y="2349824"/>
            <a:ext cx="1937288" cy="133285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3268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6068" y="1447364"/>
            <a:ext cx="5821726" cy="5392870"/>
          </a:xfrm>
          <a:prstGeom prst="rect">
            <a:avLst/>
          </a:prstGeom>
        </p:spPr>
      </p:pic>
      <p:pic>
        <p:nvPicPr>
          <p:cNvPr id="6" name="Picture 5"/>
          <p:cNvPicPr>
            <a:picLocks noChangeAspect="1"/>
          </p:cNvPicPr>
          <p:nvPr/>
        </p:nvPicPr>
        <p:blipFill>
          <a:blip r:embed="rId3"/>
          <a:stretch>
            <a:fillRect/>
          </a:stretch>
        </p:blipFill>
        <p:spPr>
          <a:xfrm>
            <a:off x="6334125" y="1501508"/>
            <a:ext cx="5735955" cy="5339263"/>
          </a:xfrm>
          <a:prstGeom prst="rect">
            <a:avLst/>
          </a:prstGeom>
        </p:spPr>
      </p:pic>
      <p:sp>
        <p:nvSpPr>
          <p:cNvPr id="7" name="TextBox 6"/>
          <p:cNvSpPr txBox="1"/>
          <p:nvPr/>
        </p:nvSpPr>
        <p:spPr>
          <a:xfrm>
            <a:off x="244287" y="6398847"/>
            <a:ext cx="3851188" cy="307777"/>
          </a:xfrm>
          <a:prstGeom prst="rect">
            <a:avLst/>
          </a:prstGeom>
          <a:noFill/>
        </p:spPr>
        <p:txBody>
          <a:bodyPr wrap="square" rtlCol="0">
            <a:spAutoFit/>
          </a:bodyPr>
          <a:lstStyle/>
          <a:p>
            <a:r>
              <a:rPr lang="en-US" sz="1400" i="1" dirty="0" smtClean="0">
                <a:solidFill>
                  <a:schemeClr val="tx2">
                    <a:lumMod val="75000"/>
                  </a:schemeClr>
                </a:solidFill>
              </a:rPr>
              <a:t>Source: Morning Consult</a:t>
            </a:r>
            <a:endParaRPr lang="en-US" sz="1400" i="1" dirty="0">
              <a:solidFill>
                <a:schemeClr val="tx2">
                  <a:lumMod val="75000"/>
                </a:schemeClr>
              </a:solidFill>
            </a:endParaRPr>
          </a:p>
        </p:txBody>
      </p:sp>
      <p:sp>
        <p:nvSpPr>
          <p:cNvPr id="8" name="Title 1"/>
          <p:cNvSpPr>
            <a:spLocks noGrp="1"/>
          </p:cNvSpPr>
          <p:nvPr>
            <p:ph type="title"/>
          </p:nvPr>
        </p:nvSpPr>
        <p:spPr>
          <a:xfrm>
            <a:off x="635431" y="365126"/>
            <a:ext cx="10718369" cy="828244"/>
          </a:xfrm>
        </p:spPr>
        <p:txBody>
          <a:bodyPr>
            <a:noAutofit/>
          </a:bodyPr>
          <a:lstStyle/>
          <a:p>
            <a:r>
              <a:rPr lang="en-US" sz="2800" dirty="0" smtClean="0">
                <a:solidFill>
                  <a:schemeClr val="bg1"/>
                </a:solidFill>
                <a:latin typeface="Gotham Black" pitchFamily="50" charset="0"/>
              </a:rPr>
              <a:t>Consumer confidence has plunged since January in Minnesota and rest of the U.S.</a:t>
            </a:r>
            <a:endParaRPr lang="en-US" sz="2800" dirty="0">
              <a:solidFill>
                <a:schemeClr val="bg1"/>
              </a:solidFill>
              <a:latin typeface="Gotham Black" pitchFamily="50" charset="0"/>
            </a:endParaRPr>
          </a:p>
        </p:txBody>
      </p:sp>
      <p:sp>
        <p:nvSpPr>
          <p:cNvPr id="9" name="TextBox 8"/>
          <p:cNvSpPr txBox="1"/>
          <p:nvPr/>
        </p:nvSpPr>
        <p:spPr>
          <a:xfrm>
            <a:off x="9204959" y="2696228"/>
            <a:ext cx="1266093" cy="369332"/>
          </a:xfrm>
          <a:prstGeom prst="rect">
            <a:avLst/>
          </a:prstGeom>
          <a:noFill/>
        </p:spPr>
        <p:txBody>
          <a:bodyPr wrap="square" rtlCol="0">
            <a:spAutoFit/>
          </a:bodyPr>
          <a:lstStyle/>
          <a:p>
            <a:r>
              <a:rPr lang="en-US" b="1" dirty="0" smtClean="0">
                <a:solidFill>
                  <a:srgbClr val="C00000"/>
                </a:solidFill>
              </a:rPr>
              <a:t>MN = 87.6</a:t>
            </a:r>
            <a:endParaRPr lang="en-US" b="1" dirty="0">
              <a:solidFill>
                <a:srgbClr val="C00000"/>
              </a:solidFill>
            </a:endParaRPr>
          </a:p>
        </p:txBody>
      </p:sp>
      <p:sp>
        <p:nvSpPr>
          <p:cNvPr id="10" name="TextBox 9"/>
          <p:cNvSpPr txBox="1"/>
          <p:nvPr/>
        </p:nvSpPr>
        <p:spPr>
          <a:xfrm>
            <a:off x="3589605" y="2696228"/>
            <a:ext cx="1266093" cy="369332"/>
          </a:xfrm>
          <a:prstGeom prst="rect">
            <a:avLst/>
          </a:prstGeom>
          <a:noFill/>
        </p:spPr>
        <p:txBody>
          <a:bodyPr wrap="square" rtlCol="0">
            <a:spAutoFit/>
          </a:bodyPr>
          <a:lstStyle/>
          <a:p>
            <a:r>
              <a:rPr lang="en-US" b="1" dirty="0" smtClean="0">
                <a:solidFill>
                  <a:srgbClr val="00B0F0"/>
                </a:solidFill>
              </a:rPr>
              <a:t>MN = 115</a:t>
            </a:r>
            <a:endParaRPr lang="en-US" b="1" dirty="0">
              <a:solidFill>
                <a:srgbClr val="00B0F0"/>
              </a:solidFill>
            </a:endParaRPr>
          </a:p>
        </p:txBody>
      </p:sp>
    </p:spTree>
    <p:extLst>
      <p:ext uri="{BB962C8B-B14F-4D97-AF65-F5344CB8AC3E}">
        <p14:creationId xmlns:p14="http://schemas.microsoft.com/office/powerpoint/2010/main" val="3675443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3001569" y="2240280"/>
            <a:ext cx="1525391" cy="3603032"/>
          </a:xfrm>
          <a:prstGeom prst="rect">
            <a:avLst/>
          </a:prstGeom>
          <a:solidFill>
            <a:srgbClr val="D6DCE5">
              <a:alpha val="54902"/>
            </a:srgb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sz="1100"/>
          </a:p>
        </p:txBody>
      </p:sp>
      <p:sp>
        <p:nvSpPr>
          <p:cNvPr id="14" name="TextBox 4"/>
          <p:cNvSpPr txBox="1"/>
          <p:nvPr/>
        </p:nvSpPr>
        <p:spPr>
          <a:xfrm>
            <a:off x="6823478" y="2240280"/>
            <a:ext cx="1475097" cy="3603032"/>
          </a:xfrm>
          <a:prstGeom prst="rect">
            <a:avLst/>
          </a:prstGeom>
          <a:solidFill>
            <a:srgbClr val="D6DCE5">
              <a:alpha val="54902"/>
            </a:srgb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sz="1100"/>
          </a:p>
        </p:txBody>
      </p:sp>
      <p:graphicFrame>
        <p:nvGraphicFramePr>
          <p:cNvPr id="8" name="Chart 7"/>
          <p:cNvGraphicFramePr>
            <a:graphicFrameLocks/>
          </p:cNvGraphicFramePr>
          <p:nvPr>
            <p:extLst>
              <p:ext uri="{D42A27DB-BD31-4B8C-83A1-F6EECF244321}">
                <p14:modId xmlns:p14="http://schemas.microsoft.com/office/powerpoint/2010/main" val="2123198344"/>
              </p:ext>
            </p:extLst>
          </p:nvPr>
        </p:nvGraphicFramePr>
        <p:xfrm>
          <a:off x="635431" y="1576651"/>
          <a:ext cx="9627326" cy="47043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86445" y="6440656"/>
            <a:ext cx="3159137" cy="307777"/>
          </a:xfrm>
          <a:prstGeom prst="rect">
            <a:avLst/>
          </a:prstGeom>
          <a:noFill/>
        </p:spPr>
        <p:txBody>
          <a:bodyPr wrap="square" rtlCol="0">
            <a:spAutoFit/>
          </a:bodyPr>
          <a:lstStyle/>
          <a:p>
            <a:r>
              <a:rPr lang="en-US" sz="1400" i="1" dirty="0" smtClean="0">
                <a:solidFill>
                  <a:schemeClr val="tx2">
                    <a:lumMod val="75000"/>
                  </a:schemeClr>
                </a:solidFill>
              </a:rPr>
              <a:t>Source: Morning Consult, When I Work</a:t>
            </a:r>
            <a:endParaRPr lang="en-US" sz="1400" i="1" dirty="0">
              <a:solidFill>
                <a:schemeClr val="tx2">
                  <a:lumMod val="75000"/>
                </a:schemeClr>
              </a:solidFill>
            </a:endParaRPr>
          </a:p>
        </p:txBody>
      </p:sp>
      <p:sp>
        <p:nvSpPr>
          <p:cNvPr id="7" name="Title 1"/>
          <p:cNvSpPr>
            <a:spLocks noGrp="1"/>
          </p:cNvSpPr>
          <p:nvPr>
            <p:ph type="title"/>
          </p:nvPr>
        </p:nvSpPr>
        <p:spPr>
          <a:xfrm>
            <a:off x="635431" y="471806"/>
            <a:ext cx="11251769" cy="828244"/>
          </a:xfrm>
        </p:spPr>
        <p:txBody>
          <a:bodyPr>
            <a:noAutofit/>
          </a:bodyPr>
          <a:lstStyle/>
          <a:p>
            <a:r>
              <a:rPr lang="en-US" sz="2800" dirty="0" smtClean="0">
                <a:solidFill>
                  <a:schemeClr val="bg1"/>
                </a:solidFill>
                <a:latin typeface="Gotham Black" pitchFamily="50" charset="0"/>
              </a:rPr>
              <a:t>Consumer </a:t>
            </a:r>
            <a:r>
              <a:rPr lang="en-US" sz="2800" dirty="0">
                <a:solidFill>
                  <a:schemeClr val="bg1"/>
                </a:solidFill>
                <a:latin typeface="Gotham Black" pitchFamily="50" charset="0"/>
              </a:rPr>
              <a:t>Confidence and Hourly Work Levels Have Moved (or not moved) in Tandem</a:t>
            </a:r>
            <a:br>
              <a:rPr lang="en-US" sz="2800" dirty="0">
                <a:solidFill>
                  <a:schemeClr val="bg1"/>
                </a:solidFill>
                <a:latin typeface="Gotham Black" pitchFamily="50" charset="0"/>
              </a:rPr>
            </a:br>
            <a:endParaRPr lang="en-US" sz="2800" dirty="0">
              <a:solidFill>
                <a:schemeClr val="bg1"/>
              </a:solidFill>
              <a:latin typeface="Gotham Black" pitchFamily="50" charset="0"/>
            </a:endParaRPr>
          </a:p>
        </p:txBody>
      </p:sp>
      <p:sp>
        <p:nvSpPr>
          <p:cNvPr id="9" name="Right Arrow 8"/>
          <p:cNvSpPr/>
          <p:nvPr/>
        </p:nvSpPr>
        <p:spPr>
          <a:xfrm rot="3775769">
            <a:off x="3297314" y="3780339"/>
            <a:ext cx="773723" cy="29692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767169">
            <a:off x="6814763" y="4112357"/>
            <a:ext cx="773723" cy="296928"/>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062232" y="4474743"/>
            <a:ext cx="773723" cy="296928"/>
          </a:xfrm>
          <a:prstGeom prst="right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8540637" y="3246419"/>
            <a:ext cx="773723" cy="296928"/>
          </a:xfrm>
          <a:prstGeom prst="right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515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8275320" y="2148840"/>
            <a:ext cx="1418491" cy="3457970"/>
          </a:xfrm>
          <a:prstGeom prst="rect">
            <a:avLst/>
          </a:prstGeom>
          <a:solidFill>
            <a:srgbClr val="D6DCE5">
              <a:alpha val="54902"/>
            </a:srgb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sz="1100"/>
          </a:p>
        </p:txBody>
      </p:sp>
      <p:graphicFrame>
        <p:nvGraphicFramePr>
          <p:cNvPr id="4" name="Chart 3"/>
          <p:cNvGraphicFramePr>
            <a:graphicFrameLocks/>
          </p:cNvGraphicFramePr>
          <p:nvPr>
            <p:extLst>
              <p:ext uri="{D42A27DB-BD31-4B8C-83A1-F6EECF244321}">
                <p14:modId xmlns:p14="http://schemas.microsoft.com/office/powerpoint/2010/main" val="1380242797"/>
              </p:ext>
            </p:extLst>
          </p:nvPr>
        </p:nvGraphicFramePr>
        <p:xfrm>
          <a:off x="372793" y="1563104"/>
          <a:ext cx="9594167" cy="48732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42604" y="6528406"/>
            <a:ext cx="4667595" cy="307777"/>
          </a:xfrm>
          <a:prstGeom prst="rect">
            <a:avLst/>
          </a:prstGeom>
          <a:noFill/>
        </p:spPr>
        <p:txBody>
          <a:bodyPr wrap="square" rtlCol="0">
            <a:spAutoFit/>
          </a:bodyPr>
          <a:lstStyle/>
          <a:p>
            <a:r>
              <a:rPr lang="en-US" sz="1400" i="1" dirty="0" smtClean="0">
                <a:solidFill>
                  <a:schemeClr val="tx2">
                    <a:lumMod val="75000"/>
                  </a:schemeClr>
                </a:solidFill>
              </a:rPr>
              <a:t>Source: Morning Consult, When I Work, Open Table</a:t>
            </a:r>
            <a:endParaRPr lang="en-US" sz="1400" i="1" dirty="0">
              <a:solidFill>
                <a:schemeClr val="tx2">
                  <a:lumMod val="75000"/>
                </a:schemeClr>
              </a:solidFill>
            </a:endParaRPr>
          </a:p>
        </p:txBody>
      </p:sp>
      <p:sp>
        <p:nvSpPr>
          <p:cNvPr id="7" name="Title 1"/>
          <p:cNvSpPr>
            <a:spLocks noGrp="1"/>
          </p:cNvSpPr>
          <p:nvPr>
            <p:ph type="title"/>
          </p:nvPr>
        </p:nvSpPr>
        <p:spPr>
          <a:xfrm>
            <a:off x="635431" y="471806"/>
            <a:ext cx="11251769" cy="828244"/>
          </a:xfrm>
        </p:spPr>
        <p:txBody>
          <a:bodyPr>
            <a:noAutofit/>
          </a:bodyPr>
          <a:lstStyle/>
          <a:p>
            <a:r>
              <a:rPr lang="en-US" sz="2800" dirty="0" smtClean="0">
                <a:solidFill>
                  <a:schemeClr val="bg1"/>
                </a:solidFill>
                <a:latin typeface="Gotham Black" pitchFamily="50" charset="0"/>
              </a:rPr>
              <a:t>Rise in seated dining activity could signal improving confidence</a:t>
            </a:r>
            <a:r>
              <a:rPr lang="en-US" sz="2800" dirty="0">
                <a:solidFill>
                  <a:schemeClr val="bg1"/>
                </a:solidFill>
                <a:latin typeface="Gotham Black" pitchFamily="50" charset="0"/>
              </a:rPr>
              <a:t/>
            </a:r>
            <a:br>
              <a:rPr lang="en-US" sz="2800" dirty="0">
                <a:solidFill>
                  <a:schemeClr val="bg1"/>
                </a:solidFill>
                <a:latin typeface="Gotham Black" pitchFamily="50" charset="0"/>
              </a:rPr>
            </a:br>
            <a:endParaRPr lang="en-US" sz="2800" dirty="0">
              <a:solidFill>
                <a:schemeClr val="bg1"/>
              </a:solidFill>
              <a:latin typeface="Gotham Black" pitchFamily="50" charset="0"/>
            </a:endParaRPr>
          </a:p>
        </p:txBody>
      </p:sp>
      <p:sp>
        <p:nvSpPr>
          <p:cNvPr id="8" name="Right Arrow 7"/>
          <p:cNvSpPr/>
          <p:nvPr/>
        </p:nvSpPr>
        <p:spPr>
          <a:xfrm rot="19191328">
            <a:off x="8795145" y="3355013"/>
            <a:ext cx="773723" cy="296928"/>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970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p:cNvSpPr txBox="1"/>
          <p:nvPr/>
        </p:nvSpPr>
        <p:spPr>
          <a:xfrm>
            <a:off x="8382000" y="2225039"/>
            <a:ext cx="1555653" cy="3303219"/>
          </a:xfrm>
          <a:prstGeom prst="rect">
            <a:avLst/>
          </a:prstGeom>
          <a:solidFill>
            <a:srgbClr val="D6DCE5">
              <a:alpha val="54902"/>
            </a:srgb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sz="1100"/>
          </a:p>
        </p:txBody>
      </p:sp>
      <p:graphicFrame>
        <p:nvGraphicFramePr>
          <p:cNvPr id="4" name="Chart 3"/>
          <p:cNvGraphicFramePr>
            <a:graphicFrameLocks/>
          </p:cNvGraphicFramePr>
          <p:nvPr>
            <p:extLst>
              <p:ext uri="{D42A27DB-BD31-4B8C-83A1-F6EECF244321}">
                <p14:modId xmlns:p14="http://schemas.microsoft.com/office/powerpoint/2010/main" val="4192301195"/>
              </p:ext>
            </p:extLst>
          </p:nvPr>
        </p:nvGraphicFramePr>
        <p:xfrm>
          <a:off x="716281" y="1661160"/>
          <a:ext cx="9418320" cy="4710557"/>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Arrow 4"/>
          <p:cNvSpPr/>
          <p:nvPr/>
        </p:nvSpPr>
        <p:spPr>
          <a:xfrm rot="20707846">
            <a:off x="8685072" y="2522101"/>
            <a:ext cx="773723" cy="296928"/>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7335" y="6425050"/>
            <a:ext cx="3421431" cy="307777"/>
          </a:xfrm>
          <a:prstGeom prst="rect">
            <a:avLst/>
          </a:prstGeom>
          <a:noFill/>
        </p:spPr>
        <p:txBody>
          <a:bodyPr wrap="square" rtlCol="0">
            <a:spAutoFit/>
          </a:bodyPr>
          <a:lstStyle/>
          <a:p>
            <a:r>
              <a:rPr lang="en-US" sz="1400" i="1" dirty="0" smtClean="0">
                <a:solidFill>
                  <a:schemeClr val="tx2">
                    <a:lumMod val="75000"/>
                  </a:schemeClr>
                </a:solidFill>
              </a:rPr>
              <a:t>Source: Opportunity Insights</a:t>
            </a:r>
            <a:endParaRPr lang="en-US" sz="1400" i="1" dirty="0">
              <a:solidFill>
                <a:schemeClr val="tx2">
                  <a:lumMod val="75000"/>
                </a:schemeClr>
              </a:solidFill>
            </a:endParaRPr>
          </a:p>
        </p:txBody>
      </p:sp>
      <p:sp>
        <p:nvSpPr>
          <p:cNvPr id="8" name="Title 1"/>
          <p:cNvSpPr>
            <a:spLocks noGrp="1"/>
          </p:cNvSpPr>
          <p:nvPr>
            <p:ph type="title"/>
          </p:nvPr>
        </p:nvSpPr>
        <p:spPr>
          <a:xfrm>
            <a:off x="635431" y="471806"/>
            <a:ext cx="11251769" cy="828244"/>
          </a:xfrm>
        </p:spPr>
        <p:txBody>
          <a:bodyPr>
            <a:noAutofit/>
          </a:bodyPr>
          <a:lstStyle/>
          <a:p>
            <a:r>
              <a:rPr lang="en-US" sz="2800" dirty="0" smtClean="0">
                <a:solidFill>
                  <a:schemeClr val="bg1"/>
                </a:solidFill>
                <a:latin typeface="Gotham Black" pitchFamily="50" charset="0"/>
              </a:rPr>
              <a:t>Total consumer spending in Minnesota has likewise risen</a:t>
            </a:r>
            <a:r>
              <a:rPr lang="en-US" sz="2800" dirty="0">
                <a:solidFill>
                  <a:schemeClr val="bg1"/>
                </a:solidFill>
                <a:latin typeface="Gotham Black" pitchFamily="50" charset="0"/>
              </a:rPr>
              <a:t/>
            </a:r>
            <a:br>
              <a:rPr lang="en-US" sz="2800" dirty="0">
                <a:solidFill>
                  <a:schemeClr val="bg1"/>
                </a:solidFill>
                <a:latin typeface="Gotham Black" pitchFamily="50" charset="0"/>
              </a:rPr>
            </a:br>
            <a:endParaRPr lang="en-US" sz="2800" dirty="0">
              <a:solidFill>
                <a:schemeClr val="bg1"/>
              </a:solidFill>
              <a:latin typeface="Gotham Black" pitchFamily="50" charset="0"/>
            </a:endParaRPr>
          </a:p>
        </p:txBody>
      </p:sp>
    </p:spTree>
    <p:extLst>
      <p:ext uri="{BB962C8B-B14F-4D97-AF65-F5344CB8AC3E}">
        <p14:creationId xmlns:p14="http://schemas.microsoft.com/office/powerpoint/2010/main" val="3850041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39" y="1491781"/>
            <a:ext cx="4014317" cy="234168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989" y="1491781"/>
            <a:ext cx="4185915" cy="24417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47" y="4528870"/>
            <a:ext cx="3992793" cy="232912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989" y="4516818"/>
            <a:ext cx="4185915" cy="2329129"/>
          </a:xfrm>
          <a:prstGeom prst="rect">
            <a:avLst/>
          </a:prstGeom>
        </p:spPr>
      </p:pic>
      <p:sp>
        <p:nvSpPr>
          <p:cNvPr id="9" name="Title 1"/>
          <p:cNvSpPr>
            <a:spLocks noGrp="1"/>
          </p:cNvSpPr>
          <p:nvPr>
            <p:ph type="title"/>
          </p:nvPr>
        </p:nvSpPr>
        <p:spPr>
          <a:xfrm>
            <a:off x="500404" y="315835"/>
            <a:ext cx="11419409" cy="828244"/>
          </a:xfrm>
        </p:spPr>
        <p:txBody>
          <a:bodyPr>
            <a:noAutofit/>
          </a:bodyPr>
          <a:lstStyle/>
          <a:p>
            <a:r>
              <a:rPr lang="en-US" sz="2800" dirty="0" smtClean="0">
                <a:solidFill>
                  <a:schemeClr val="bg1"/>
                </a:solidFill>
                <a:latin typeface="Gotham Black" pitchFamily="50" charset="0"/>
              </a:rPr>
              <a:t/>
            </a:r>
            <a:br>
              <a:rPr lang="en-US" sz="2800" dirty="0" smtClean="0">
                <a:solidFill>
                  <a:schemeClr val="bg1"/>
                </a:solidFill>
                <a:latin typeface="Gotham Black" pitchFamily="50" charset="0"/>
              </a:rPr>
            </a:br>
            <a:r>
              <a:rPr lang="en-US" sz="2800" dirty="0" smtClean="0">
                <a:solidFill>
                  <a:schemeClr val="bg1"/>
                </a:solidFill>
                <a:latin typeface="Gotham Black" pitchFamily="50" charset="0"/>
              </a:rPr>
              <a:t>But consumer </a:t>
            </a:r>
            <a:r>
              <a:rPr lang="en-US" sz="2800" dirty="0">
                <a:solidFill>
                  <a:schemeClr val="bg1"/>
                </a:solidFill>
                <a:latin typeface="Gotham Black" pitchFamily="50" charset="0"/>
              </a:rPr>
              <a:t>activity in </a:t>
            </a:r>
            <a:r>
              <a:rPr lang="en-US" sz="2800" dirty="0" smtClean="0">
                <a:solidFill>
                  <a:schemeClr val="bg1"/>
                </a:solidFill>
                <a:latin typeface="Gotham Black" pitchFamily="50" charset="0"/>
              </a:rPr>
              <a:t>hardest </a:t>
            </a:r>
            <a:r>
              <a:rPr lang="en-US" sz="2800" dirty="0">
                <a:solidFill>
                  <a:schemeClr val="bg1"/>
                </a:solidFill>
                <a:latin typeface="Gotham Black" pitchFamily="50" charset="0"/>
              </a:rPr>
              <a:t>hit sectors remains </a:t>
            </a:r>
            <a:r>
              <a:rPr lang="en-US" sz="2800" dirty="0" smtClean="0">
                <a:solidFill>
                  <a:schemeClr val="bg1"/>
                </a:solidFill>
                <a:latin typeface="Gotham Black" pitchFamily="50" charset="0"/>
              </a:rPr>
              <a:t>subdued</a:t>
            </a:r>
            <a:r>
              <a:rPr lang="en-US" sz="2800" dirty="0">
                <a:solidFill>
                  <a:schemeClr val="bg1"/>
                </a:solidFill>
                <a:latin typeface="Gotham Black" pitchFamily="50" charset="0"/>
              </a:rPr>
              <a:t/>
            </a:r>
            <a:br>
              <a:rPr lang="en-US" sz="2800" dirty="0">
                <a:solidFill>
                  <a:schemeClr val="bg1"/>
                </a:solidFill>
                <a:latin typeface="Gotham Black" pitchFamily="50" charset="0"/>
              </a:rPr>
            </a:br>
            <a:endParaRPr lang="en-US" sz="2800" dirty="0">
              <a:solidFill>
                <a:schemeClr val="bg1"/>
              </a:solidFill>
              <a:latin typeface="Gotham Black" pitchFamily="50" charset="0"/>
            </a:endParaRPr>
          </a:p>
        </p:txBody>
      </p:sp>
      <p:sp>
        <p:nvSpPr>
          <p:cNvPr id="10" name="TextBox 9"/>
          <p:cNvSpPr txBox="1"/>
          <p:nvPr/>
        </p:nvSpPr>
        <p:spPr>
          <a:xfrm>
            <a:off x="9037321" y="1491781"/>
            <a:ext cx="3048000" cy="307777"/>
          </a:xfrm>
          <a:prstGeom prst="rect">
            <a:avLst/>
          </a:prstGeom>
          <a:noFill/>
        </p:spPr>
        <p:txBody>
          <a:bodyPr wrap="square" rtlCol="0">
            <a:spAutoFit/>
          </a:bodyPr>
          <a:lstStyle/>
          <a:p>
            <a:r>
              <a:rPr lang="en-US" sz="1400" i="1" dirty="0" smtClean="0">
                <a:solidFill>
                  <a:schemeClr val="tx2">
                    <a:lumMod val="75000"/>
                  </a:schemeClr>
                </a:solidFill>
              </a:rPr>
              <a:t>Source: Minneapolis Federal Reserve</a:t>
            </a:r>
            <a:endParaRPr lang="en-US" sz="1400" i="1" dirty="0">
              <a:solidFill>
                <a:schemeClr val="tx2">
                  <a:lumMod val="75000"/>
                </a:schemeClr>
              </a:solidFill>
            </a:endParaRPr>
          </a:p>
        </p:txBody>
      </p:sp>
    </p:spTree>
    <p:extLst>
      <p:ext uri="{BB962C8B-B14F-4D97-AF65-F5344CB8AC3E}">
        <p14:creationId xmlns:p14="http://schemas.microsoft.com/office/powerpoint/2010/main" val="1213614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bg1"/>
                </a:solidFill>
                <a:latin typeface="Gotham Black" pitchFamily="50" charset="0"/>
              </a:rPr>
              <a:t>minnESOTA</a:t>
            </a:r>
            <a:r>
              <a:rPr lang="en-US" dirty="0">
                <a:solidFill>
                  <a:schemeClr val="bg1"/>
                </a:solidFill>
                <a:latin typeface="Gotham Black" pitchFamily="50" charset="0"/>
              </a:rPr>
              <a:t> CHAMBER FOUNDATION</a:t>
            </a:r>
          </a:p>
        </p:txBody>
      </p:sp>
      <p:sp>
        <p:nvSpPr>
          <p:cNvPr id="3" name="Content Placeholder 2"/>
          <p:cNvSpPr>
            <a:spLocks noGrp="1"/>
          </p:cNvSpPr>
          <p:nvPr>
            <p:ph idx="1"/>
          </p:nvPr>
        </p:nvSpPr>
        <p:spPr/>
        <p:txBody>
          <a:bodyPr>
            <a:normAutofit lnSpcReduction="10000"/>
          </a:bodyPr>
          <a:lstStyle/>
          <a:p>
            <a:pPr indent="0">
              <a:buNone/>
            </a:pPr>
            <a:r>
              <a:rPr lang="en-US" sz="2800" b="1" dirty="0">
                <a:solidFill>
                  <a:srgbClr val="182752"/>
                </a:solidFill>
              </a:rPr>
              <a:t>Three areas of emphasis </a:t>
            </a:r>
          </a:p>
          <a:p>
            <a:pPr marL="457200" indent="-457200"/>
            <a:r>
              <a:rPr lang="en-US" sz="2800" dirty="0">
                <a:solidFill>
                  <a:srgbClr val="182752"/>
                </a:solidFill>
              </a:rPr>
              <a:t>Center for Economic Research</a:t>
            </a:r>
          </a:p>
          <a:p>
            <a:pPr marL="1143000" lvl="1" indent="-457200"/>
            <a:r>
              <a:rPr lang="en-US" sz="2800" dirty="0">
                <a:solidFill>
                  <a:srgbClr val="182752"/>
                </a:solidFill>
              </a:rPr>
              <a:t>Minnesota: </a:t>
            </a:r>
            <a:r>
              <a:rPr lang="en-US" sz="2800" dirty="0" smtClean="0">
                <a:solidFill>
                  <a:srgbClr val="182752"/>
                </a:solidFill>
              </a:rPr>
              <a:t>2030</a:t>
            </a:r>
          </a:p>
          <a:p>
            <a:pPr marL="1143000" lvl="1" indent="-457200"/>
            <a:r>
              <a:rPr lang="en-US" sz="2800" dirty="0" smtClean="0">
                <a:solidFill>
                  <a:srgbClr val="182752"/>
                </a:solidFill>
              </a:rPr>
              <a:t>Impact of COVID-19</a:t>
            </a:r>
          </a:p>
          <a:p>
            <a:pPr marL="1143000" lvl="1" indent="-457200"/>
            <a:r>
              <a:rPr lang="en-US" sz="2800" dirty="0" smtClean="0">
                <a:solidFill>
                  <a:srgbClr val="182752"/>
                </a:solidFill>
              </a:rPr>
              <a:t>Economic Recovery Dashboard</a:t>
            </a:r>
            <a:endParaRPr lang="en-US" sz="2800" dirty="0">
              <a:solidFill>
                <a:srgbClr val="182752"/>
              </a:solidFill>
            </a:endParaRPr>
          </a:p>
          <a:p>
            <a:pPr marL="457200" indent="-457200"/>
            <a:r>
              <a:rPr lang="en-US" sz="2800" dirty="0">
                <a:solidFill>
                  <a:srgbClr val="182752"/>
                </a:solidFill>
              </a:rPr>
              <a:t>Center for Workforce Solutions</a:t>
            </a:r>
          </a:p>
          <a:p>
            <a:pPr marL="457200" indent="-457200"/>
            <a:r>
              <a:rPr lang="en-US" sz="2800" dirty="0">
                <a:solidFill>
                  <a:srgbClr val="182752"/>
                </a:solidFill>
              </a:rPr>
              <a:t>Leadership Development</a:t>
            </a:r>
          </a:p>
          <a:p>
            <a:pPr marL="1143000" lvl="1" indent="-457200"/>
            <a:r>
              <a:rPr lang="en-US" sz="2800" dirty="0">
                <a:solidFill>
                  <a:srgbClr val="182752"/>
                </a:solidFill>
              </a:rPr>
              <a:t>Leadership Minnesota</a:t>
            </a:r>
          </a:p>
          <a:p>
            <a:pPr marL="1143000" lvl="1" indent="-457200"/>
            <a:r>
              <a:rPr lang="en-US" sz="2800" dirty="0">
                <a:solidFill>
                  <a:srgbClr val="182752"/>
                </a:solidFill>
              </a:rPr>
              <a:t>Leaders Lab</a:t>
            </a:r>
          </a:p>
          <a:p>
            <a:pPr indent="0">
              <a:buNone/>
            </a:pPr>
            <a:endParaRPr lang="en-US" sz="2800" dirty="0">
              <a:solidFill>
                <a:srgbClr val="182752"/>
              </a:solidFill>
            </a:endParaRPr>
          </a:p>
          <a:p>
            <a:pPr indent="0">
              <a:buNone/>
            </a:pPr>
            <a:endParaRPr lang="en-US" sz="2800" dirty="0">
              <a:solidFill>
                <a:srgbClr val="182752"/>
              </a:solidFill>
            </a:endParaRPr>
          </a:p>
        </p:txBody>
      </p:sp>
    </p:spTree>
    <p:extLst>
      <p:ext uri="{BB962C8B-B14F-4D97-AF65-F5344CB8AC3E}">
        <p14:creationId xmlns:p14="http://schemas.microsoft.com/office/powerpoint/2010/main" val="38787400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260" y="112734"/>
            <a:ext cx="5160724" cy="101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625" y="112734"/>
            <a:ext cx="7415408" cy="1077218"/>
          </a:xfrm>
          <a:prstGeom prst="rect">
            <a:avLst/>
          </a:prstGeom>
          <a:noFill/>
        </p:spPr>
        <p:txBody>
          <a:bodyPr wrap="square" rtlCol="0">
            <a:spAutoFit/>
          </a:bodyPr>
          <a:lstStyle/>
          <a:p>
            <a:r>
              <a:rPr lang="en-US" sz="3200" dirty="0" smtClean="0">
                <a:solidFill>
                  <a:srgbClr val="182752"/>
                </a:solidFill>
                <a:latin typeface="Gotham Black" pitchFamily="50" charset="0"/>
              </a:rPr>
              <a:t>COVID-19 IMPACTS ON MINNESOTA’S ECONOMY</a:t>
            </a:r>
            <a:endParaRPr lang="en-US" sz="3200" dirty="0">
              <a:solidFill>
                <a:srgbClr val="182752"/>
              </a:solidFill>
              <a:latin typeface="Gotham Black" pitchFamily="50" charset="0"/>
            </a:endParaRPr>
          </a:p>
        </p:txBody>
      </p:sp>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393" y="0"/>
            <a:ext cx="9143999" cy="68580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9" name="Picture 8"/>
          <p:cNvPicPr>
            <a:picLocks noChangeAspect="1"/>
          </p:cNvPicPr>
          <p:nvPr/>
        </p:nvPicPr>
        <p:blipFill>
          <a:blip r:embed="rId7"/>
          <a:stretch>
            <a:fillRect/>
          </a:stretch>
        </p:blipFill>
        <p:spPr>
          <a:xfrm>
            <a:off x="9580674" y="4918519"/>
            <a:ext cx="2174652" cy="1710726"/>
          </a:xfrm>
          <a:prstGeom prst="rect">
            <a:avLst/>
          </a:prstGeom>
        </p:spPr>
      </p:pic>
    </p:spTree>
    <p:extLst>
      <p:ext uri="{BB962C8B-B14F-4D97-AF65-F5344CB8AC3E}">
        <p14:creationId xmlns:p14="http://schemas.microsoft.com/office/powerpoint/2010/main" val="3602301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260" y="112734"/>
            <a:ext cx="5160724" cy="101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00625" y="112734"/>
            <a:ext cx="741540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182752"/>
                </a:solidFill>
                <a:effectLst/>
                <a:uLnTx/>
                <a:uFillTx/>
                <a:latin typeface="Gotham Black" pitchFamily="50" charset="0"/>
                <a:ea typeface="+mn-ea"/>
                <a:cs typeface="+mn-cs"/>
              </a:rPr>
              <a:t>COVID-19 IMPACTS ON MINNESOTA’S ECONOMY</a:t>
            </a:r>
            <a:endParaRPr kumimoji="0" lang="en-US" sz="3200" b="0" i="0" u="none" strike="noStrike" kern="1200" cap="none" spc="0" normalizeH="0" baseline="0" noProof="0" dirty="0">
              <a:ln>
                <a:noFill/>
              </a:ln>
              <a:solidFill>
                <a:srgbClr val="182752"/>
              </a:solidFill>
              <a:effectLst/>
              <a:uLnTx/>
              <a:uFillTx/>
              <a:latin typeface="Gotham Black" pitchFamily="50" charset="0"/>
              <a:ea typeface="+mn-ea"/>
              <a:cs typeface="+mn-cs"/>
            </a:endParaRPr>
          </a:p>
        </p:txBody>
      </p:sp>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393" y="0"/>
            <a:ext cx="9143999" cy="68580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9" name="Picture 8"/>
          <p:cNvPicPr>
            <a:picLocks noChangeAspect="1"/>
          </p:cNvPicPr>
          <p:nvPr/>
        </p:nvPicPr>
        <p:blipFill>
          <a:blip r:embed="rId7"/>
          <a:stretch>
            <a:fillRect/>
          </a:stretch>
        </p:blipFill>
        <p:spPr>
          <a:xfrm>
            <a:off x="9580674" y="4918519"/>
            <a:ext cx="2174652" cy="1710726"/>
          </a:xfrm>
          <a:prstGeom prst="rect">
            <a:avLst/>
          </a:prstGeom>
        </p:spPr>
      </p:pic>
    </p:spTree>
    <p:extLst>
      <p:ext uri="{BB962C8B-B14F-4D97-AF65-F5344CB8AC3E}">
        <p14:creationId xmlns:p14="http://schemas.microsoft.com/office/powerpoint/2010/main" val="3476225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9942"/>
            <a:ext cx="10515600" cy="4351338"/>
          </a:xfrm>
        </p:spPr>
        <p:txBody>
          <a:bodyPr/>
          <a:lstStyle/>
          <a:p>
            <a:r>
              <a:rPr lang="en-US" dirty="0" smtClean="0"/>
              <a:t>Future of remote work arrangements?</a:t>
            </a:r>
          </a:p>
          <a:p>
            <a:r>
              <a:rPr lang="en-US" dirty="0" smtClean="0"/>
              <a:t>Automation and productivity?</a:t>
            </a:r>
          </a:p>
          <a:p>
            <a:r>
              <a:rPr lang="en-US" dirty="0" smtClean="0"/>
              <a:t>Global trade and supply chain disruptions?</a:t>
            </a:r>
          </a:p>
          <a:p>
            <a:r>
              <a:rPr lang="en-US" dirty="0" smtClean="0"/>
              <a:t>Future of health care in Minnesota?</a:t>
            </a:r>
          </a:p>
          <a:p>
            <a:r>
              <a:rPr lang="en-US" dirty="0" smtClean="0"/>
              <a:t>Domestic and international migration patterns?</a:t>
            </a:r>
          </a:p>
          <a:p>
            <a:pPr marL="0" indent="0">
              <a:buNone/>
            </a:pPr>
            <a:endParaRPr lang="en-US" dirty="0" smtClean="0"/>
          </a:p>
          <a:p>
            <a:pPr marL="0" indent="0">
              <a:buNone/>
            </a:pPr>
            <a:endParaRPr lang="en-US" dirty="0"/>
          </a:p>
        </p:txBody>
      </p:sp>
      <p:sp>
        <p:nvSpPr>
          <p:cNvPr id="4" name="Title 1"/>
          <p:cNvSpPr>
            <a:spLocks noGrp="1"/>
          </p:cNvSpPr>
          <p:nvPr>
            <p:ph type="title"/>
          </p:nvPr>
        </p:nvSpPr>
        <p:spPr>
          <a:xfrm>
            <a:off x="635431" y="365126"/>
            <a:ext cx="10718369" cy="828244"/>
          </a:xfrm>
        </p:spPr>
        <p:txBody>
          <a:bodyPr>
            <a:noAutofit/>
          </a:bodyPr>
          <a:lstStyle/>
          <a:p>
            <a:r>
              <a:rPr lang="en-US" sz="2800" dirty="0" smtClean="0">
                <a:solidFill>
                  <a:schemeClr val="bg1"/>
                </a:solidFill>
                <a:latin typeface="Gotham Black" pitchFamily="50" charset="0"/>
              </a:rPr>
              <a:t>What does a post-COVID economy look like? How will emerging trends position Minnesota? </a:t>
            </a:r>
            <a:endParaRPr lang="en-US" sz="2800" dirty="0">
              <a:solidFill>
                <a:schemeClr val="bg1"/>
              </a:solidFill>
              <a:latin typeface="Gotham Black" pitchFamily="50" charset="0"/>
            </a:endParaRPr>
          </a:p>
        </p:txBody>
      </p:sp>
    </p:spTree>
    <p:extLst>
      <p:ext uri="{BB962C8B-B14F-4D97-AF65-F5344CB8AC3E}">
        <p14:creationId xmlns:p14="http://schemas.microsoft.com/office/powerpoint/2010/main" val="2407567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Opportunities to grow and develop Minnesota’s economy</a:t>
            </a:r>
            <a:endParaRPr lang="en-US" b="1"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05589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noGrp="1"/>
          </p:cNvGraphicFramePr>
          <p:nvPr>
            <p:ph idx="1"/>
            <p:extLst>
              <p:ext uri="{D42A27DB-BD31-4B8C-83A1-F6EECF244321}">
                <p14:modId xmlns:p14="http://schemas.microsoft.com/office/powerpoint/2010/main" val="2855814013"/>
              </p:ext>
            </p:extLst>
          </p:nvPr>
        </p:nvGraphicFramePr>
        <p:xfrm>
          <a:off x="759372" y="1734207"/>
          <a:ext cx="10515600" cy="493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5195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Where do we go from here? Opportunities to grow and develop Minnesota’s economy over the next decade</a:t>
            </a:r>
            <a:endParaRPr lang="en-US" sz="2700" b="1" dirty="0">
              <a:solidFill>
                <a:schemeClr val="bg1"/>
              </a:solidFill>
              <a:latin typeface="Gotham Black" pitchFamily="50"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12125872"/>
              </p:ext>
            </p:extLst>
          </p:nvPr>
        </p:nvGraphicFramePr>
        <p:xfrm>
          <a:off x="154983" y="1825625"/>
          <a:ext cx="11918197" cy="4916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35640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bg1"/>
                </a:solidFill>
              </a:rPr>
              <a:t>What’s next?</a:t>
            </a:r>
            <a:br>
              <a:rPr lang="en-US" b="1" dirty="0" smtClean="0">
                <a:solidFill>
                  <a:schemeClr val="bg1"/>
                </a:solidFill>
              </a:rPr>
            </a:br>
            <a:r>
              <a:rPr lang="en-US" b="1" dirty="0" smtClean="0">
                <a:solidFill>
                  <a:schemeClr val="bg1"/>
                </a:solidFill>
              </a:rPr>
              <a:t>Blueprint for Economic Recovery</a:t>
            </a:r>
            <a:br>
              <a:rPr lang="en-US" b="1" dirty="0" smtClean="0">
                <a:solidFill>
                  <a:schemeClr val="bg1"/>
                </a:solidFill>
              </a:rPr>
            </a:br>
            <a:r>
              <a:rPr lang="en-US" b="1" dirty="0" smtClean="0">
                <a:solidFill>
                  <a:schemeClr val="bg1"/>
                </a:solidFill>
              </a:rPr>
              <a:t>Long Term Economic Growth Strategies</a:t>
            </a:r>
            <a:endParaRPr lang="en-US" b="1"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7148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3FC7-442E-4771-9E3E-09CDAF4DC4EA}"/>
              </a:ext>
            </a:extLst>
          </p:cNvPr>
          <p:cNvSpPr>
            <a:spLocks noGrp="1"/>
          </p:cNvSpPr>
          <p:nvPr>
            <p:ph type="title"/>
          </p:nvPr>
        </p:nvSpPr>
        <p:spPr>
          <a:xfrm>
            <a:off x="848299" y="266221"/>
            <a:ext cx="10505501" cy="1041721"/>
          </a:xfrm>
        </p:spPr>
        <p:txBody>
          <a:bodyPr>
            <a:normAutofit/>
          </a:bodyPr>
          <a:lstStyle/>
          <a:p>
            <a:r>
              <a:rPr lang="en-US" sz="3400" dirty="0" smtClean="0">
                <a:latin typeface="Gotham Black" pitchFamily="50" charset="0"/>
              </a:rPr>
              <a:t>Minnesota Economic Recovery Dashboard</a:t>
            </a:r>
            <a:br>
              <a:rPr lang="en-US" sz="3400" dirty="0" smtClean="0">
                <a:latin typeface="Gotham Black" pitchFamily="50" charset="0"/>
              </a:rPr>
            </a:br>
            <a:endParaRPr lang="en-US" sz="3400" dirty="0">
              <a:latin typeface="Gotham Black" pitchFamily="50" charset="0"/>
            </a:endParaRPr>
          </a:p>
        </p:txBody>
      </p:sp>
      <p:sp>
        <p:nvSpPr>
          <p:cNvPr id="3" name="Content Placeholder 2">
            <a:extLst>
              <a:ext uri="{FF2B5EF4-FFF2-40B4-BE49-F238E27FC236}">
                <a16:creationId xmlns:a16="http://schemas.microsoft.com/office/drawing/2014/main" id="{36FB0D83-3A39-435D-9D8C-6C29EF35B413}"/>
              </a:ext>
            </a:extLst>
          </p:cNvPr>
          <p:cNvSpPr>
            <a:spLocks noGrp="1"/>
          </p:cNvSpPr>
          <p:nvPr>
            <p:ph idx="1"/>
          </p:nvPr>
        </p:nvSpPr>
        <p:spPr>
          <a:xfrm>
            <a:off x="848299" y="1656149"/>
            <a:ext cx="10989880" cy="4282632"/>
          </a:xfrm>
        </p:spPr>
        <p:txBody>
          <a:bodyPr>
            <a:normAutofit fontScale="92500" lnSpcReduction="20000"/>
          </a:bodyPr>
          <a:lstStyle/>
          <a:p>
            <a:pPr marL="0" indent="0">
              <a:lnSpc>
                <a:spcPct val="100000"/>
              </a:lnSpc>
              <a:spcBef>
                <a:spcPts val="0"/>
              </a:spcBef>
              <a:buNone/>
            </a:pPr>
            <a:endParaRPr lang="en-US" sz="2800" dirty="0" smtClean="0">
              <a:solidFill>
                <a:srgbClr val="182752"/>
              </a:solidFill>
            </a:endParaRPr>
          </a:p>
          <a:p>
            <a:pPr marL="0" indent="0">
              <a:buNone/>
            </a:pPr>
            <a:endParaRPr lang="en-US" sz="2800" b="1" dirty="0" smtClean="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r>
              <a:rPr lang="en-US" sz="2800" dirty="0" smtClean="0">
                <a:hlinkClick r:id="rId3"/>
              </a:rPr>
              <a:t>Economic Recovery Dashboard</a:t>
            </a:r>
            <a:endParaRPr lang="en-US" sz="2800" dirty="0"/>
          </a:p>
        </p:txBody>
      </p:sp>
      <p:sp>
        <p:nvSpPr>
          <p:cNvPr id="4" name="Rectangle 3"/>
          <p:cNvSpPr/>
          <p:nvPr/>
        </p:nvSpPr>
        <p:spPr>
          <a:xfrm>
            <a:off x="3048000" y="3105835"/>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698966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3FC7-442E-4771-9E3E-09CDAF4DC4EA}"/>
              </a:ext>
            </a:extLst>
          </p:cNvPr>
          <p:cNvSpPr>
            <a:spLocks noGrp="1"/>
          </p:cNvSpPr>
          <p:nvPr>
            <p:ph type="title"/>
          </p:nvPr>
        </p:nvSpPr>
        <p:spPr>
          <a:xfrm>
            <a:off x="848299" y="266221"/>
            <a:ext cx="10505501" cy="1041721"/>
          </a:xfrm>
        </p:spPr>
        <p:txBody>
          <a:bodyPr>
            <a:normAutofit/>
          </a:bodyPr>
          <a:lstStyle/>
          <a:p>
            <a:r>
              <a:rPr lang="en-US" sz="3400" dirty="0" smtClean="0">
                <a:latin typeface="Gotham Black" pitchFamily="50" charset="0"/>
              </a:rPr>
              <a:t>Today’s agenda:</a:t>
            </a:r>
            <a:br>
              <a:rPr lang="en-US" sz="3400" dirty="0" smtClean="0">
                <a:latin typeface="Gotham Black" pitchFamily="50" charset="0"/>
              </a:rPr>
            </a:br>
            <a:endParaRPr lang="en-US" sz="3400" dirty="0">
              <a:latin typeface="Gotham Black" pitchFamily="50" charset="0"/>
            </a:endParaRPr>
          </a:p>
        </p:txBody>
      </p:sp>
      <p:sp>
        <p:nvSpPr>
          <p:cNvPr id="3" name="Content Placeholder 2">
            <a:extLst>
              <a:ext uri="{FF2B5EF4-FFF2-40B4-BE49-F238E27FC236}">
                <a16:creationId xmlns:a16="http://schemas.microsoft.com/office/drawing/2014/main" id="{36FB0D83-3A39-435D-9D8C-6C29EF35B413}"/>
              </a:ext>
            </a:extLst>
          </p:cNvPr>
          <p:cNvSpPr>
            <a:spLocks noGrp="1"/>
          </p:cNvSpPr>
          <p:nvPr>
            <p:ph idx="1"/>
          </p:nvPr>
        </p:nvSpPr>
        <p:spPr>
          <a:xfrm>
            <a:off x="848299" y="1656149"/>
            <a:ext cx="10989880" cy="4282632"/>
          </a:xfrm>
        </p:spPr>
        <p:txBody>
          <a:bodyPr>
            <a:normAutofit fontScale="92500" lnSpcReduction="20000"/>
          </a:bodyPr>
          <a:lstStyle/>
          <a:p>
            <a:pPr lvl="1">
              <a:lnSpc>
                <a:spcPct val="100000"/>
              </a:lnSpc>
              <a:spcBef>
                <a:spcPts val="0"/>
              </a:spcBef>
            </a:pPr>
            <a:endParaRPr lang="en-US" sz="4700" b="1" dirty="0" smtClean="0">
              <a:solidFill>
                <a:srgbClr val="182752"/>
              </a:solidFill>
            </a:endParaRPr>
          </a:p>
          <a:p>
            <a:pPr lvl="1">
              <a:lnSpc>
                <a:spcPct val="100000"/>
              </a:lnSpc>
              <a:spcBef>
                <a:spcPts val="0"/>
              </a:spcBef>
            </a:pPr>
            <a:r>
              <a:rPr lang="en-US" sz="4700" b="1" dirty="0" smtClean="0">
                <a:solidFill>
                  <a:srgbClr val="182752"/>
                </a:solidFill>
              </a:rPr>
              <a:t>Minnesota’s Economic Structure</a:t>
            </a:r>
          </a:p>
          <a:p>
            <a:pPr marL="0" indent="0">
              <a:lnSpc>
                <a:spcPct val="100000"/>
              </a:lnSpc>
              <a:spcBef>
                <a:spcPts val="0"/>
              </a:spcBef>
              <a:buNone/>
            </a:pPr>
            <a:endParaRPr lang="en-US" sz="4700" b="1" dirty="0" smtClean="0">
              <a:solidFill>
                <a:srgbClr val="182752"/>
              </a:solidFill>
            </a:endParaRPr>
          </a:p>
          <a:p>
            <a:pPr lvl="1">
              <a:lnSpc>
                <a:spcPct val="100000"/>
              </a:lnSpc>
              <a:spcBef>
                <a:spcPts val="0"/>
              </a:spcBef>
            </a:pPr>
            <a:r>
              <a:rPr lang="en-US" sz="4700" b="1" dirty="0" smtClean="0">
                <a:solidFill>
                  <a:srgbClr val="182752"/>
                </a:solidFill>
              </a:rPr>
              <a:t>Impact of COVID-19</a:t>
            </a:r>
          </a:p>
          <a:p>
            <a:pPr marL="0" indent="0">
              <a:lnSpc>
                <a:spcPct val="100000"/>
              </a:lnSpc>
              <a:spcBef>
                <a:spcPts val="0"/>
              </a:spcBef>
              <a:buNone/>
            </a:pPr>
            <a:endParaRPr lang="en-US" sz="4700" b="1" dirty="0" smtClean="0">
              <a:solidFill>
                <a:srgbClr val="182752"/>
              </a:solidFill>
            </a:endParaRPr>
          </a:p>
          <a:p>
            <a:pPr lvl="1">
              <a:lnSpc>
                <a:spcPct val="100000"/>
              </a:lnSpc>
              <a:spcBef>
                <a:spcPts val="0"/>
              </a:spcBef>
            </a:pPr>
            <a:r>
              <a:rPr lang="en-US" sz="4700" b="1" dirty="0" smtClean="0">
                <a:solidFill>
                  <a:srgbClr val="182752"/>
                </a:solidFill>
              </a:rPr>
              <a:t>Opportunities for Growth</a:t>
            </a:r>
          </a:p>
          <a:p>
            <a:pPr>
              <a:lnSpc>
                <a:spcPct val="100000"/>
              </a:lnSpc>
              <a:spcBef>
                <a:spcPts val="0"/>
              </a:spcBef>
            </a:pPr>
            <a:endParaRPr lang="en-US" sz="4700" b="1" dirty="0" smtClean="0">
              <a:solidFill>
                <a:srgbClr val="182752"/>
              </a:solidFill>
            </a:endParaRPr>
          </a:p>
          <a:p>
            <a:pPr marL="0" indent="0">
              <a:lnSpc>
                <a:spcPct val="100000"/>
              </a:lnSpc>
              <a:spcBef>
                <a:spcPts val="0"/>
              </a:spcBef>
              <a:buNone/>
            </a:pPr>
            <a:r>
              <a:rPr lang="en-US" sz="2800" dirty="0">
                <a:solidFill>
                  <a:srgbClr val="182752"/>
                </a:solidFill>
              </a:rPr>
              <a:t>	</a:t>
            </a:r>
            <a:r>
              <a:rPr lang="en-US" sz="2800" dirty="0" smtClean="0">
                <a:solidFill>
                  <a:srgbClr val="182752"/>
                </a:solidFill>
              </a:rPr>
              <a:t> </a:t>
            </a:r>
          </a:p>
          <a:p>
            <a:pPr marL="0" indent="0">
              <a:buNone/>
            </a:pPr>
            <a:endParaRPr lang="en-US" sz="2800" b="1" dirty="0" smtClean="0"/>
          </a:p>
          <a:p>
            <a:endParaRPr lang="en-US" sz="2800" dirty="0"/>
          </a:p>
        </p:txBody>
      </p:sp>
    </p:spTree>
    <p:extLst>
      <p:ext uri="{BB962C8B-B14F-4D97-AF65-F5344CB8AC3E}">
        <p14:creationId xmlns:p14="http://schemas.microsoft.com/office/powerpoint/2010/main" val="4071521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Minnesota at the close of the decade</a:t>
            </a:r>
            <a:endParaRPr lang="en-US" b="1"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9306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508" y="290180"/>
            <a:ext cx="11076141" cy="1041721"/>
          </a:xfrm>
        </p:spPr>
        <p:txBody>
          <a:bodyPr/>
          <a:lstStyle/>
          <a:p>
            <a:r>
              <a:rPr lang="en-US" sz="2700" b="1" dirty="0" smtClean="0">
                <a:solidFill>
                  <a:schemeClr val="bg1"/>
                </a:solidFill>
                <a:latin typeface="Gotham Black" pitchFamily="50" charset="0"/>
              </a:rPr>
              <a:t>Minnesota at the end of 2019</a:t>
            </a:r>
            <a:endParaRPr lang="en-US" sz="2700" b="1" dirty="0">
              <a:solidFill>
                <a:schemeClr val="bg1"/>
              </a:solidFill>
              <a:latin typeface="Gotham Black" pitchFamily="50" charset="0"/>
            </a:endParaRPr>
          </a:p>
        </p:txBody>
      </p:sp>
      <p:sp>
        <p:nvSpPr>
          <p:cNvPr id="5" name="Content Placeholder 4"/>
          <p:cNvSpPr>
            <a:spLocks noGrp="1"/>
          </p:cNvSpPr>
          <p:nvPr>
            <p:ph idx="1"/>
          </p:nvPr>
        </p:nvSpPr>
        <p:spPr/>
        <p:txBody>
          <a:bodyPr>
            <a:normAutofit/>
          </a:bodyPr>
          <a:lstStyle/>
          <a:p>
            <a:pPr marL="0" lvl="0" indent="0" rtl="0">
              <a:buNone/>
            </a:pPr>
            <a:r>
              <a:rPr lang="en-US" sz="3200" b="1" i="1" dirty="0" smtClean="0">
                <a:solidFill>
                  <a:srgbClr val="182752"/>
                </a:solidFill>
              </a:rPr>
              <a:t>3 Characteristics Explain Competing Views on Minnesota’s Economy:</a:t>
            </a:r>
            <a:r>
              <a:rPr lang="en-US" sz="3200" dirty="0" smtClean="0">
                <a:solidFill>
                  <a:srgbClr val="182752"/>
                </a:solidFill>
              </a:rPr>
              <a:t/>
            </a:r>
            <a:br>
              <a:rPr lang="en-US" sz="3200" dirty="0" smtClean="0">
                <a:solidFill>
                  <a:srgbClr val="182752"/>
                </a:solidFill>
              </a:rPr>
            </a:br>
            <a:endParaRPr lang="en-US" sz="3200" dirty="0">
              <a:solidFill>
                <a:srgbClr val="182752"/>
              </a:solidFill>
            </a:endParaRPr>
          </a:p>
          <a:p>
            <a:pPr marL="457200" lvl="1" indent="0" rtl="0">
              <a:buNone/>
            </a:pPr>
            <a:r>
              <a:rPr lang="en-US" sz="3200" dirty="0" smtClean="0">
                <a:solidFill>
                  <a:srgbClr val="182752"/>
                </a:solidFill>
              </a:rPr>
              <a:t>1. Highly developed</a:t>
            </a:r>
            <a:br>
              <a:rPr lang="en-US" sz="3200" dirty="0" smtClean="0">
                <a:solidFill>
                  <a:srgbClr val="182752"/>
                </a:solidFill>
              </a:rPr>
            </a:br>
            <a:endParaRPr lang="en-US" sz="3200" dirty="0">
              <a:solidFill>
                <a:srgbClr val="182752"/>
              </a:solidFill>
            </a:endParaRPr>
          </a:p>
          <a:p>
            <a:pPr marL="457200" lvl="1" indent="0" rtl="0">
              <a:buNone/>
            </a:pPr>
            <a:r>
              <a:rPr lang="en-US" sz="3200" dirty="0" smtClean="0">
                <a:solidFill>
                  <a:srgbClr val="182752"/>
                </a:solidFill>
              </a:rPr>
              <a:t>2. Slow growth</a:t>
            </a:r>
            <a:br>
              <a:rPr lang="en-US" sz="3200" dirty="0" smtClean="0">
                <a:solidFill>
                  <a:srgbClr val="182752"/>
                </a:solidFill>
              </a:rPr>
            </a:br>
            <a:r>
              <a:rPr lang="en-US" sz="3200" dirty="0" smtClean="0">
                <a:solidFill>
                  <a:srgbClr val="182752"/>
                </a:solidFill>
              </a:rPr>
              <a:t> </a:t>
            </a:r>
            <a:endParaRPr lang="en-US" sz="3200" dirty="0">
              <a:solidFill>
                <a:srgbClr val="182752"/>
              </a:solidFill>
            </a:endParaRPr>
          </a:p>
          <a:p>
            <a:pPr marL="457200" lvl="1" indent="0" rtl="0">
              <a:buNone/>
            </a:pPr>
            <a:r>
              <a:rPr lang="en-US" sz="3200" dirty="0" smtClean="0">
                <a:solidFill>
                  <a:srgbClr val="182752"/>
                </a:solidFill>
              </a:rPr>
              <a:t>3. Uneven outcomes</a:t>
            </a:r>
            <a:endParaRPr lang="en-US" sz="3200" dirty="0">
              <a:solidFill>
                <a:srgbClr val="182752"/>
              </a:solidFill>
            </a:endParaRPr>
          </a:p>
        </p:txBody>
      </p:sp>
    </p:spTree>
    <p:extLst>
      <p:ext uri="{BB962C8B-B14F-4D97-AF65-F5344CB8AC3E}">
        <p14:creationId xmlns:p14="http://schemas.microsoft.com/office/powerpoint/2010/main" val="2719768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100998</TotalTime>
  <Words>4503</Words>
  <Application>Microsoft Office PowerPoint</Application>
  <PresentationFormat>Widescreen</PresentationFormat>
  <Paragraphs>676</Paragraphs>
  <Slides>56</Slides>
  <Notes>26</Notes>
  <HiddenSlides>4</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56</vt:i4>
      </vt:variant>
    </vt:vector>
  </HeadingPairs>
  <TitlesOfParts>
    <vt:vector size="67" baseType="lpstr">
      <vt:lpstr>Arial</vt:lpstr>
      <vt:lpstr>Arial Nova</vt:lpstr>
      <vt:lpstr>Calibri</vt:lpstr>
      <vt:lpstr>Calibri Light</vt:lpstr>
      <vt:lpstr>Gotham Black</vt:lpstr>
      <vt:lpstr>Times New Roman</vt:lpstr>
      <vt:lpstr>1_Office Theme</vt:lpstr>
      <vt:lpstr>Office Theme</vt:lpstr>
      <vt:lpstr>2_Office Theme</vt:lpstr>
      <vt:lpstr>3_Office Theme</vt:lpstr>
      <vt:lpstr>4_Office Theme</vt:lpstr>
      <vt:lpstr>PowerPoint Presentation</vt:lpstr>
      <vt:lpstr>minnESOTA CHAMBER FOUNDATION</vt:lpstr>
      <vt:lpstr>Minnesota Chamber Foundation Board of Directors </vt:lpstr>
      <vt:lpstr>Foundation Economic Advisory Council </vt:lpstr>
      <vt:lpstr>minnESOTA CHAMBER FOUNDATION</vt:lpstr>
      <vt:lpstr>Minnesota Economic Recovery Dashboard </vt:lpstr>
      <vt:lpstr>Today’s agenda: </vt:lpstr>
      <vt:lpstr>Minnesota at the close of the decade</vt:lpstr>
      <vt:lpstr>Minnesota at the end of 2019</vt:lpstr>
      <vt:lpstr>Competing views on Minnesota’s Economy</vt:lpstr>
      <vt:lpstr>Minnesota Has A Highly Developed Economy</vt:lpstr>
      <vt:lpstr>Minnesota’s per capita income rose above U.S. levels in 1973 and has stayed there ever since</vt:lpstr>
      <vt:lpstr>Minnesota has structurally higher employment rates than the U.S.</vt:lpstr>
      <vt:lpstr>Minnesota is the innovation hub of the upper Midwest</vt:lpstr>
      <vt:lpstr>Minnesota trails only slightly its most innovative peers</vt:lpstr>
      <vt:lpstr>Minnesota’s specialized sectors are stacked toward higher wage activities</vt:lpstr>
      <vt:lpstr>Minnesota is a national and global hub for medical innovation</vt:lpstr>
      <vt:lpstr>Evidence of Minnesota’s Slow Economic Growth</vt:lpstr>
      <vt:lpstr>Minnesota out-performed the U.S. economy for almost  three decades… from 1977 to 2004</vt:lpstr>
      <vt:lpstr>PowerPoint Presentation</vt:lpstr>
      <vt:lpstr>PowerPoint Presentation</vt:lpstr>
      <vt:lpstr>PowerPoint Presentation</vt:lpstr>
      <vt:lpstr>5 Factors Driving Minnesota’s Slow Economic Growth</vt:lpstr>
      <vt:lpstr>Population growth and labor force growth  projected to slow going forward</vt:lpstr>
      <vt:lpstr>Aging is contributing to Minnesota’s slowing labor force growth</vt:lpstr>
      <vt:lpstr>Minnesota’s workforce is also aging</vt:lpstr>
      <vt:lpstr>International migration adds to Minnesota’s population, domestic migration has largely been subtracting</vt:lpstr>
      <vt:lpstr>Population gains from Midwest neighbors decelerated,  losses to Southwest, Southeast, Western states accelerated</vt:lpstr>
      <vt:lpstr>It’s not just retirees and snowbirds…</vt:lpstr>
      <vt:lpstr>Minnesota has net losses to neighboring counties nearest the state border </vt:lpstr>
      <vt:lpstr>Economic growth has been concentrated in the sunbelt and west coast this century</vt:lpstr>
      <vt:lpstr>Metros in only a handful of states have captured a large share of economic growth</vt:lpstr>
      <vt:lpstr>PowerPoint Presentation</vt:lpstr>
      <vt:lpstr>Minnesota’s high tech job growth lags peer states</vt:lpstr>
      <vt:lpstr>In fact, the Twin Cities metro is near the bottom of the top 100 metros in tech industry growth</vt:lpstr>
      <vt:lpstr>PowerPoint Presentation</vt:lpstr>
      <vt:lpstr>Formula for Minnesota’s Economy (Pre-COVID19)</vt:lpstr>
      <vt:lpstr>Impact of COVID-19 on Minnesota’s Economy &amp; Future Economic Outlook</vt:lpstr>
      <vt:lpstr>April Jobs Report: Unprecedented 1-month job losses  </vt:lpstr>
      <vt:lpstr>Sector breakdown: May Jobs Report</vt:lpstr>
      <vt:lpstr>Minnesota’s recovery slowed in July after strong gains in June</vt:lpstr>
      <vt:lpstr>Minnesota Economic Recovery Tracker</vt:lpstr>
      <vt:lpstr>Minnesota unemployment remains below U.S. levels</vt:lpstr>
      <vt:lpstr>Minnesota’s most specialized industries reveal more strengths than liabilities so far</vt:lpstr>
      <vt:lpstr>Consumer confidence has plunged since January in Minnesota and rest of the U.S.</vt:lpstr>
      <vt:lpstr>Consumer Confidence and Hourly Work Levels Have Moved (or not moved) in Tandem </vt:lpstr>
      <vt:lpstr>Rise in seated dining activity could signal improving confidence </vt:lpstr>
      <vt:lpstr>Total consumer spending in Minnesota has likewise risen </vt:lpstr>
      <vt:lpstr> But consumer activity in hardest hit sectors remains subdued </vt:lpstr>
      <vt:lpstr>PowerPoint Presentation</vt:lpstr>
      <vt:lpstr>PowerPoint Presentation</vt:lpstr>
      <vt:lpstr>What does a post-COVID economy look like? How will emerging trends position Minnesota? </vt:lpstr>
      <vt:lpstr>Opportunities to grow and develop Minnesota’s economy</vt:lpstr>
      <vt:lpstr>PowerPoint Presentation</vt:lpstr>
      <vt:lpstr>Where do we go from here? Opportunities to grow and develop Minnesota’s economy over the next decade</vt:lpstr>
      <vt:lpstr>What’s next? Blueprint for Economic Recovery Long Term Economic Growth Strategies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Adler</dc:creator>
  <cp:lastModifiedBy>Byers, Jennifer</cp:lastModifiedBy>
  <cp:revision>1566</cp:revision>
  <cp:lastPrinted>2019-09-11T17:30:40Z</cp:lastPrinted>
  <dcterms:created xsi:type="dcterms:W3CDTF">2018-03-06T20:02:09Z</dcterms:created>
  <dcterms:modified xsi:type="dcterms:W3CDTF">2020-09-09T19:54:16Z</dcterms:modified>
</cp:coreProperties>
</file>