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</p:sldMasterIdLst>
  <p:notesMasterIdLst>
    <p:notesMasterId r:id="rId12"/>
  </p:notesMasterIdLst>
  <p:handoutMasterIdLst>
    <p:handoutMasterId r:id="rId13"/>
  </p:handoutMasterIdLst>
  <p:sldIdLst>
    <p:sldId id="275" r:id="rId5"/>
    <p:sldId id="276" r:id="rId6"/>
    <p:sldId id="278" r:id="rId7"/>
    <p:sldId id="280" r:id="rId8"/>
    <p:sldId id="277" r:id="rId9"/>
    <p:sldId id="279" r:id="rId10"/>
    <p:sldId id="268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865"/>
    <a:srgbClr val="78BE21"/>
    <a:srgbClr val="E8E8E8"/>
    <a:srgbClr val="0D0D0D"/>
    <a:srgbClr val="B20738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81364" autoAdjust="0"/>
  </p:normalViewPr>
  <p:slideViewPr>
    <p:cSldViewPr snapToGrid="0">
      <p:cViewPr varScale="1">
        <p:scale>
          <a:sx n="89" d="100"/>
          <a:sy n="89" d="100"/>
        </p:scale>
        <p:origin x="79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6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Calibri" panose="020F0502020204030204" pitchFamily="34" charset="0"/>
              </a:rPr>
              <a:t>10/8/2020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Calibri" panose="020F0502020204030204" pitchFamily="34" charset="0"/>
              </a:r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10/8/2020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97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548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935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65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765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185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E5E0E8-0788-4797-9983-C2C2D26038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1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2953758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rgbClr val="003865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838200" y="4406286"/>
            <a:ext cx="10515600" cy="71146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| Job Title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D7ED242C-24FB-43A0-BCB6-43756FC812F6}" type="datetime1">
              <a:rPr lang="en-US" smtClean="0"/>
              <a:t>10/8/2020</a:t>
            </a:fld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838200" y="1366345"/>
            <a:ext cx="10515600" cy="4788393"/>
          </a:xfrm>
          <a:noFill/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A0960E9-F618-4D3C-A13D-633B9C5E32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10/8/2020</a:t>
            </a:fld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mn.gov</a:t>
            </a:r>
            <a:r>
              <a:rPr lang="en-US" dirty="0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Blue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10/8/2020</a:t>
            </a:fld>
            <a:endParaRPr lang="en-US" dirty="0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mn.gov</a:t>
            </a:r>
            <a:r>
              <a:rPr lang="en-US" dirty="0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igh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86B23F-38FC-49BD-83FB-47515709C2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, Image)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B91AA0-3BA7-4036-A3DA-317C6C4FFA29}" type="datetime1">
              <a:rPr lang="en-US" smtClean="0"/>
              <a:pPr/>
              <a:t>10/8/2020</a:t>
            </a:fld>
            <a:endParaRPr lang="en-US" dirty="0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26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, Image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10/8/2020</a:t>
            </a:fld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mn.gov</a:t>
            </a:r>
            <a:r>
              <a:rPr lang="en-US" dirty="0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Blue, Image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10/8/2020</a:t>
            </a:fld>
            <a:endParaRPr lang="en-US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mn.gov</a:t>
            </a:r>
            <a:r>
              <a:rPr lang="en-US" dirty="0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ight Gray, Image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3"/>
          </p:nvPr>
        </p:nvSpPr>
        <p:spPr bwMode="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3889DEE-3C1B-4241-958E-773D926E4D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-Up Vertical)">
    <p:bg bwMode="gray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1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2139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33272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DD21366-A0C8-424F-AB52-92ADBFEF7A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8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 Vertical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7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2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2051B85-B470-414F-BB13-30B30A76CD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5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Reversed Logo)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 txBox="1">
            <a:spLocks/>
          </p:cNvSpPr>
          <p:nvPr userDrawn="1"/>
        </p:nvSpPr>
        <p:spPr bwMode="ltGray">
          <a:xfrm>
            <a:off x="0" y="4092604"/>
            <a:ext cx="12192000" cy="1295182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3" name="Title 2"/>
          <p:cNvSpPr>
            <a:spLocks noGrp="1"/>
          </p:cNvSpPr>
          <p:nvPr>
            <p:ph type="ctrTitle" hasCustomPrompt="1"/>
          </p:nvPr>
        </p:nvSpPr>
        <p:spPr bwMode="black">
          <a:xfrm>
            <a:off x="266700" y="4092602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3"/>
          <p:cNvSpPr/>
          <p:nvPr userDrawn="1"/>
        </p:nvSpPr>
        <p:spPr bwMode="white"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838200" y="5644883"/>
            <a:ext cx="10515600" cy="711465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| Job Title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D7ED242C-24FB-43A0-BCB6-43756FC812F6}" type="datetime1">
              <a:rPr lang="en-US" smtClean="0"/>
              <a:t>10/8/2020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47DF31-696F-4736-906B-17BCCF02AB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653" y="2022348"/>
            <a:ext cx="6866694" cy="600041"/>
          </a:xfrm>
          <a:prstGeom prst="rect">
            <a:avLst/>
          </a:prstGeom>
        </p:spPr>
      </p:pic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-Up Horizontal)">
    <p:bg bwMode="gray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0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Picture Placeholder 9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10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D17029C-146D-40A9-9DD0-040E835DC9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8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2-Up Horizontal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5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0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A5941EE-6E7E-489C-8CC4-0F2A9370E9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4-Up Vertic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1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D69CF5A-C6CF-486C-9B14-C9954E49C1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07" y="6454763"/>
            <a:ext cx="1925917" cy="168295"/>
          </a:xfrm>
          <a:prstGeom prst="rect">
            <a:avLst/>
          </a:prstGeom>
        </p:spPr>
      </p:pic>
      <p:sp>
        <p:nvSpPr>
          <p:cNvPr id="17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3-Up Vertic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7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697855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473242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936052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4712235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174249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7949636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Rectangle 12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EA4A8DD-D0F5-44C1-B499-38111C8E48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96" y="6454763"/>
            <a:ext cx="1925917" cy="168295"/>
          </a:xfrm>
          <a:prstGeom prst="rect">
            <a:avLst/>
          </a:prstGeom>
        </p:spPr>
      </p:pic>
      <p:sp>
        <p:nvSpPr>
          <p:cNvPr id="15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3743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4-Up Horizont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3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30ECE39-2EDE-4E36-B5CD-24B36FDEAA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22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2-Up Horizont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800328"/>
            <a:ext cx="1858809" cy="1858809"/>
          </a:xfrm>
          <a:prstGeom prst="rect">
            <a:avLst/>
          </a:prstGeom>
          <a:noFill/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800329"/>
            <a:ext cx="2866328" cy="1858809"/>
          </a:xfrm>
          <a:noFill/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800328"/>
            <a:ext cx="1858809" cy="1858809"/>
          </a:xfrm>
          <a:prstGeom prst="rect">
            <a:avLst/>
          </a:prstGeom>
          <a:noFill/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800329"/>
            <a:ext cx="2866328" cy="1858809"/>
          </a:xfrm>
          <a:noFill/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10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A539A61-E863-4510-A868-5207F12F00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or Objects (10-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7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301038" y="1600201"/>
            <a:ext cx="2069630" cy="217170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35" name="Content Placeholder 4"/>
          <p:cNvSpPr>
            <a:spLocks noGrp="1"/>
          </p:cNvSpPr>
          <p:nvPr>
            <p:ph sz="half" idx="27" hasCustomPrompt="1"/>
          </p:nvPr>
        </p:nvSpPr>
        <p:spPr>
          <a:xfrm>
            <a:off x="2676908" y="1600200"/>
            <a:ext cx="2069630" cy="217170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36" name="Content Placeholder 5"/>
          <p:cNvSpPr>
            <a:spLocks noGrp="1"/>
          </p:cNvSpPr>
          <p:nvPr>
            <p:ph sz="half" idx="28" hasCustomPrompt="1"/>
          </p:nvPr>
        </p:nvSpPr>
        <p:spPr>
          <a:xfrm>
            <a:off x="5061185" y="1600202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38" name="Content Placeholder 6"/>
          <p:cNvSpPr>
            <a:spLocks noGrp="1"/>
          </p:cNvSpPr>
          <p:nvPr>
            <p:ph sz="half" idx="29" hasCustomPrompt="1"/>
          </p:nvPr>
        </p:nvSpPr>
        <p:spPr>
          <a:xfrm>
            <a:off x="7450666" y="1600200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39" name="Content Placeholder 7"/>
          <p:cNvSpPr>
            <a:spLocks noGrp="1"/>
          </p:cNvSpPr>
          <p:nvPr>
            <p:ph sz="half" idx="30" hasCustomPrompt="1"/>
          </p:nvPr>
        </p:nvSpPr>
        <p:spPr>
          <a:xfrm>
            <a:off x="9809451" y="1600199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5" name="Content Placeholder 8"/>
          <p:cNvSpPr>
            <a:spLocks noGrp="1"/>
          </p:cNvSpPr>
          <p:nvPr>
            <p:ph sz="half" idx="31" hasCustomPrompt="1"/>
          </p:nvPr>
        </p:nvSpPr>
        <p:spPr>
          <a:xfrm>
            <a:off x="295833" y="4000500"/>
            <a:ext cx="2069630" cy="2171701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half" idx="32" hasCustomPrompt="1"/>
          </p:nvPr>
        </p:nvSpPr>
        <p:spPr>
          <a:xfrm>
            <a:off x="2671704" y="4000499"/>
            <a:ext cx="2069630" cy="2171701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half" idx="33" hasCustomPrompt="1"/>
          </p:nvPr>
        </p:nvSpPr>
        <p:spPr>
          <a:xfrm>
            <a:off x="5055980" y="4000501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8" name="Content Placeholder 11"/>
          <p:cNvSpPr>
            <a:spLocks noGrp="1"/>
          </p:cNvSpPr>
          <p:nvPr>
            <p:ph sz="half" idx="34" hasCustomPrompt="1"/>
          </p:nvPr>
        </p:nvSpPr>
        <p:spPr>
          <a:xfrm>
            <a:off x="7445462" y="4000499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9" name="Content Placeholder 12"/>
          <p:cNvSpPr>
            <a:spLocks noGrp="1"/>
          </p:cNvSpPr>
          <p:nvPr>
            <p:ph sz="half" idx="35" hasCustomPrompt="1"/>
          </p:nvPr>
        </p:nvSpPr>
        <p:spPr>
          <a:xfrm>
            <a:off x="9804246" y="4000498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25" name="Rectangle 16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8FCB8B6-B793-4699-BFED-9089DEE2D6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20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337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Blue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563879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black">
          <a:xfrm>
            <a:off x="-1" y="5638800"/>
            <a:ext cx="12192000" cy="1219200"/>
          </a:xfrm>
          <a:prstGeom prst="rect">
            <a:avLst/>
          </a:prstGeom>
          <a:solidFill>
            <a:srgbClr val="003865"/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5638801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Dark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56387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black">
          <a:xfrm>
            <a:off x="-1" y="5638801"/>
            <a:ext cx="12192000" cy="1219200"/>
          </a:xfrm>
          <a:prstGeom prst="rect">
            <a:avLst/>
          </a:prstGeom>
          <a:solidFill>
            <a:srgbClr val="0D0D0D">
              <a:alpha val="87843"/>
            </a:srgbClr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5638801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Green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3"/>
            <a:ext cx="12192000" cy="56387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auto">
          <a:xfrm>
            <a:off x="0" y="5638800"/>
            <a:ext cx="12192000" cy="1219200"/>
          </a:xfrm>
          <a:prstGeom prst="rect">
            <a:avLst/>
          </a:prstGeom>
          <a:solidFill>
            <a:srgbClr val="78BE21"/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black">
          <a:xfrm>
            <a:off x="266700" y="5638800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 txBox="1">
            <a:spLocks/>
          </p:cNvSpPr>
          <p:nvPr userDrawn="1"/>
        </p:nvSpPr>
        <p:spPr bwMode="black">
          <a:xfrm>
            <a:off x="0" y="3477837"/>
            <a:ext cx="12192000" cy="1295182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3477837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3"/>
          <p:cNvSpPr/>
          <p:nvPr userDrawn="1"/>
        </p:nvSpPr>
        <p:spPr bwMode="auto"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838200" y="5041204"/>
            <a:ext cx="10515600" cy="1097128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| Job Title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5766153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err="1"/>
              <a:t>mn.gov</a:t>
            </a:r>
            <a:r>
              <a:rPr lang="en-US" dirty="0"/>
              <a:t>/deed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7"/>
          </p:nvPr>
        </p:nvSpPr>
        <p:spPr bwMode="gray">
          <a:xfrm>
            <a:off x="0" y="0"/>
            <a:ext cx="12192000" cy="338073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B6782A-63E0-42F6-B8F1-B482061085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27" y="6182418"/>
            <a:ext cx="3613316" cy="31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Light Gray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3"/>
            <a:ext cx="12192000" cy="56387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auto">
          <a:xfrm>
            <a:off x="0" y="5638800"/>
            <a:ext cx="12192000" cy="1219200"/>
          </a:xfrm>
          <a:prstGeom prst="rect">
            <a:avLst/>
          </a:prstGeom>
          <a:solidFill>
            <a:srgbClr val="E8E8E8">
              <a:alpha val="87843"/>
            </a:srgbClr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black">
          <a:xfrm>
            <a:off x="266700" y="5638800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703797675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Dark Horizontal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10/8/2020</a:t>
            </a:fld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mn.gov</a:t>
            </a:r>
            <a:r>
              <a:rPr lang="en-US" dirty="0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Dark Vertical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38200" y="1365203"/>
            <a:ext cx="10515600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Full Window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1264693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3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1813862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36487256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Light Gray Horizontal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/>
          </p:nvPr>
        </p:nvSpPr>
        <p:spPr bwMode="black"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00F9A58-DD4F-4269-9BA6-03203467A5B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Light Gray Vertical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 bwMode="black">
          <a:xfrm>
            <a:off x="838200" y="1365203"/>
            <a:ext cx="10515600" cy="156718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4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Full Window Ligh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1264693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Picture Placeholder 3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1813862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1064751064"/>
      </p:ext>
    </p:extLst>
  </p:cSld>
  <p:clrMapOvr>
    <a:masterClrMapping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Blue Horizontal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10/8/2020</a:t>
            </a:fld>
            <a:endParaRPr lang="en-US" dirty="0"/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mn.gov</a:t>
            </a:r>
            <a:r>
              <a:rPr lang="en-US" dirty="0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Blue Vertical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38200" y="1365203"/>
            <a:ext cx="10515600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5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Full Window Blue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1264693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Picture Placeholder 3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1813862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57571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45720" rIns="4572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able Placeholder 3"/>
          <p:cNvSpPr>
            <a:spLocks noGrp="1"/>
          </p:cNvSpPr>
          <p:nvPr>
            <p:ph type="tbl" sz="quarter" idx="13"/>
          </p:nvPr>
        </p:nvSpPr>
        <p:spPr bwMode="gray">
          <a:xfrm>
            <a:off x="838200" y="1335088"/>
            <a:ext cx="10515600" cy="48418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9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F149A7D-ACE1-4D4F-9EDE-AFDAC9CAED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4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Computer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4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10/8/2020</a:t>
            </a:fld>
            <a:endParaRPr lang="en-US" dirty="0"/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mn.gov</a:t>
            </a:r>
            <a:r>
              <a:rPr lang="en-US" dirty="0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Computer, Tablet, Phone)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17"/>
          <a:stretch/>
        </p:blipFill>
        <p:spPr bwMode="gray">
          <a:xfrm>
            <a:off x="513807" y="300788"/>
            <a:ext cx="11412844" cy="6506515"/>
          </a:xfrm>
          <a:prstGeom prst="rect">
            <a:avLst/>
          </a:prstGeom>
        </p:spPr>
      </p:pic>
      <p:sp>
        <p:nvSpPr>
          <p:cNvPr id="13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8" y="691883"/>
            <a:ext cx="6298572" cy="336913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2393577" y="3413074"/>
            <a:ext cx="1848970" cy="245833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968188" y="4352926"/>
            <a:ext cx="894231" cy="1570503"/>
          </a:xfrm>
        </p:spPr>
        <p:txBody>
          <a:bodyPr>
            <a:normAutofit/>
          </a:bodyPr>
          <a:lstStyle>
            <a:lvl1pPr marL="171450" indent="-171450">
              <a:buFont typeface="Arial" panose="020B0604020202020204" pitchFamily="34" charset="0"/>
              <a:buChar char="•"/>
              <a:defRPr sz="950"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6FB33B-BCEE-4E25-B97B-A564B0E1024B}" type="datetime1">
              <a:rPr lang="en-US" smtClean="0"/>
              <a:pPr/>
              <a:t>10/8/2020</a:t>
            </a:fld>
            <a:endParaRPr lang="en-US" dirty="0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675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lue Background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10/8/2020</a:t>
            </a:fld>
            <a:endParaRPr lang="en-US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mn.gov</a:t>
            </a:r>
            <a:r>
              <a:rPr lang="en-US" dirty="0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Dark Background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10/8/2020</a:t>
            </a:fld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mn.gov</a:t>
            </a:r>
            <a:r>
              <a:rPr lang="en-US" dirty="0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Background (Blue Title, Overl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 bwMode="auto">
          <a:xfrm>
            <a:off x="0" y="1921328"/>
            <a:ext cx="5683624" cy="4234542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Background (White Title, Blue Overla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 bwMode="auto">
          <a:xfrm>
            <a:off x="0" y="1921328"/>
            <a:ext cx="5683624" cy="4234542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(Blue Circl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 bwMode="auto">
          <a:xfrm>
            <a:off x="6304108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  <p:hf sldNum="0"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(Multiple Circles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5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2"/>
          <p:cNvSpPr>
            <a:spLocks noGrp="1"/>
          </p:cNvSpPr>
          <p:nvPr>
            <p:ph type="title" hasCustomPrompt="1"/>
          </p:nvPr>
        </p:nvSpPr>
        <p:spPr bwMode="auto">
          <a:xfrm>
            <a:off x="7289728" y="901318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54753" y="398666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 Point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5679058" y="3827626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Third Point</a:t>
            </a:r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  <p:hf sldNum="0"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Statement (Blue Box, Photo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 hasCustomPrompt="1"/>
          </p:nvPr>
        </p:nvSpPr>
        <p:spPr bwMode="auto">
          <a:xfrm>
            <a:off x="2299475" y="1609867"/>
            <a:ext cx="7593051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</a:t>
            </a:r>
            <a:br>
              <a:rPr lang="en-US" dirty="0"/>
            </a:br>
            <a:r>
              <a:rPr lang="en-US" dirty="0"/>
              <a:t>Statement</a:t>
            </a:r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  <p:hf sldNum="0"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Statement (Blue Background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10/8/2020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mn.gov</a:t>
            </a:r>
            <a:r>
              <a:rPr lang="en-US" dirty="0"/>
              <a:t>/deed</a:t>
            </a:r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 txBox="1">
            <a:spLocks/>
          </p:cNvSpPr>
          <p:nvPr userDrawn="1"/>
        </p:nvSpPr>
        <p:spPr bwMode="black">
          <a:xfrm>
            <a:off x="0" y="4188561"/>
            <a:ext cx="12192000" cy="1199223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4188564"/>
            <a:ext cx="11658600" cy="1199223"/>
          </a:xfrm>
          <a:noFill/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Rectangle 3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838200" y="5644884"/>
            <a:ext cx="10515600" cy="711464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| Job Title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A8CA1A9B-139F-4606-AD0A-F3253110DAE5}" type="datetime1">
              <a:rPr lang="en-US" smtClean="0"/>
              <a:t>10/8/2020</a:t>
            </a:fld>
            <a:endParaRPr lang="en-US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A7AF7DA-B512-472F-BC23-F3520AA049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211" y="715116"/>
            <a:ext cx="3892217" cy="340119"/>
          </a:xfrm>
          <a:prstGeom prst="rect">
            <a:avLst/>
          </a:prstGeom>
        </p:spPr>
      </p:pic>
      <p:sp>
        <p:nvSpPr>
          <p:cNvPr id="14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  <p:hf sldNum="0"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or Statement (Light Gray Background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 txBox="1">
            <a:spLocks/>
          </p:cNvSpPr>
          <p:nvPr userDrawn="1"/>
        </p:nvSpPr>
        <p:spPr bwMode="black">
          <a:xfrm>
            <a:off x="0" y="1389684"/>
            <a:ext cx="12192000" cy="1340989"/>
          </a:xfrm>
          <a:prstGeom prst="rect">
            <a:avLst/>
          </a:prstGeom>
          <a:solidFill>
            <a:schemeClr val="tx1"/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1389685"/>
            <a:ext cx="11658600" cy="1340989"/>
          </a:xfrm>
          <a:noFill/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Here | mn.gov/deed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B952203-E8FB-4F5D-B5E5-77FD0A73D1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Statement (Image Background)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edit background picture</a:t>
            </a:r>
          </a:p>
        </p:txBody>
      </p:sp>
      <p:sp>
        <p:nvSpPr>
          <p:cNvPr id="12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4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B25D9D-5365-41CD-BF43-4FFFCBF4BBDA}" type="datetime1">
              <a:rPr lang="en-US" smtClean="0"/>
              <a:t>10/8/2020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 mn.gov/</a:t>
            </a:r>
            <a:r>
              <a:rPr lang="en-US" dirty="0" err="1"/>
              <a:t>websiteurl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 bwMode="white">
          <a:xfrm>
            <a:off x="9891132" y="6356350"/>
            <a:ext cx="14626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  <p:hf sldNum="0"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/>
          </p:cNvSpPr>
          <p:nvPr userDrawn="1"/>
        </p:nvSpPr>
        <p:spPr bwMode="black">
          <a:xfrm>
            <a:off x="0" y="1651380"/>
            <a:ext cx="12192000" cy="1733266"/>
          </a:xfrm>
          <a:prstGeom prst="rect">
            <a:avLst/>
          </a:prstGeom>
          <a:solidFill>
            <a:schemeClr val="tx1"/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1651380"/>
            <a:ext cx="11658600" cy="1733266"/>
          </a:xfrm>
          <a:noFill/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6A75E6-E45B-4C5D-981E-7C8ED0C72F5D}" type="datetime1">
              <a:rPr lang="en-US" smtClean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Optional Tagline Goes Here</a:t>
            </a:r>
            <a:r>
              <a:rPr lang="en-US" dirty="0"/>
              <a:t>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</a:t>
            </a:r>
            <a:r>
              <a:rPr lang="en-US" dirty="0">
                <a:solidFill>
                  <a:schemeClr val="tx2"/>
                </a:solidFill>
              </a:rPr>
              <a:t>mn.gov/deed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6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8C7BAF0-E7E3-434E-A402-8ECD4B8D5D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887" y="676285"/>
            <a:ext cx="4307106" cy="3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(Blue Background)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2212733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 mn.gov/deed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>
          <a:xfrm>
            <a:off x="9891132" y="6356350"/>
            <a:ext cx="14626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559CC8D-961C-48E4-83B9-1AB85637D2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887" y="676285"/>
            <a:ext cx="4307106" cy="3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60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White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 bwMode="gray">
          <a:xfrm>
            <a:off x="838200" y="1594624"/>
            <a:ext cx="10515600" cy="4582339"/>
          </a:xfrm>
          <a:noFill/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E2ECF1A-EF2B-4612-A2CC-75778C9FDA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6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 bwMode="gray">
          <a:xfrm>
            <a:off x="838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 bwMode="gray">
          <a:xfrm>
            <a:off x="6172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DC680A3-C5D3-4FFD-9C4F-F36C769746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838200" y="1335281"/>
            <a:ext cx="10515600" cy="4841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idx="1"/>
          </p:nvPr>
        </p:nvSpPr>
        <p:spPr bwMode="gray">
          <a:xfrm>
            <a:off x="838200" y="1335281"/>
            <a:ext cx="10515600" cy="4841683"/>
          </a:xfrm>
          <a:noFill/>
        </p:spPr>
        <p:txBody>
          <a:bodyPr lIns="182880" tIns="301752" rIns="18288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2BB05C-0FE5-4B9D-9A15-CAA5A8AAB5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63076"/>
            <a:ext cx="1925917" cy="168295"/>
          </a:xfrm>
          <a:prstGeom prst="rect">
            <a:avLst/>
          </a:prstGeom>
        </p:spPr>
      </p:pic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5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38200" y="1594624"/>
            <a:ext cx="5181600" cy="4582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 bwMode="gray">
          <a:xfrm>
            <a:off x="838200" y="1594624"/>
            <a:ext cx="5181600" cy="4582339"/>
          </a:xfrm>
          <a:noFill/>
        </p:spPr>
        <p:txBody>
          <a:bodyPr lIns="182880" tIns="182880" rIns="18288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172200" y="1594624"/>
            <a:ext cx="5181600" cy="4582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 bwMode="gray">
          <a:xfrm>
            <a:off x="6172200" y="1594624"/>
            <a:ext cx="5181600" cy="4582339"/>
          </a:xfrm>
          <a:noFill/>
        </p:spPr>
        <p:txBody>
          <a:bodyPr lIns="182880" tIns="182880" rIns="18288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E659527-B9B1-4F13-8C4F-F2223349C6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54763"/>
            <a:ext cx="1925917" cy="1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68C556E-7101-4471-A958-3911E20944AB}" type="datetime1">
              <a:rPr lang="en-US" smtClean="0"/>
              <a:t>10/8/2020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6324600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88" r:id="rId2"/>
    <p:sldLayoutId id="2147483787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780" r:id="rId10"/>
    <p:sldLayoutId id="2147483773" r:id="rId11"/>
    <p:sldLayoutId id="2147483800" r:id="rId12"/>
    <p:sldLayoutId id="2147483688" r:id="rId13"/>
    <p:sldLayoutId id="2147483826" r:id="rId14"/>
    <p:sldLayoutId id="2147483801" r:id="rId15"/>
    <p:sldLayoutId id="2147483802" r:id="rId16"/>
    <p:sldLayoutId id="2147483803" r:id="rId17"/>
    <p:sldLayoutId id="2147483744" r:id="rId18"/>
    <p:sldLayoutId id="2147483793" r:id="rId19"/>
    <p:sldLayoutId id="2147483767" r:id="rId20"/>
    <p:sldLayoutId id="2147483771" r:id="rId21"/>
    <p:sldLayoutId id="2147483772" r:id="rId22"/>
    <p:sldLayoutId id="2147483820" r:id="rId23"/>
    <p:sldLayoutId id="2147483769" r:id="rId24"/>
    <p:sldLayoutId id="2147483770" r:id="rId25"/>
    <p:sldLayoutId id="2147483829" r:id="rId26"/>
    <p:sldLayoutId id="2147483732" r:id="rId27"/>
    <p:sldLayoutId id="2147483794" r:id="rId28"/>
    <p:sldLayoutId id="2147483733" r:id="rId29"/>
    <p:sldLayoutId id="2147483821" r:id="rId30"/>
    <p:sldLayoutId id="2147483805" r:id="rId31"/>
    <p:sldLayoutId id="2147483806" r:id="rId32"/>
    <p:sldLayoutId id="2147483822" r:id="rId33"/>
    <p:sldLayoutId id="2147483750" r:id="rId34"/>
    <p:sldLayoutId id="2147483765" r:id="rId35"/>
    <p:sldLayoutId id="2147483823" r:id="rId36"/>
    <p:sldLayoutId id="2147483809" r:id="rId37"/>
    <p:sldLayoutId id="2147483808" r:id="rId38"/>
    <p:sldLayoutId id="2147483824" r:id="rId39"/>
    <p:sldLayoutId id="2147483781" r:id="rId40"/>
    <p:sldLayoutId id="2147483825" r:id="rId41"/>
    <p:sldLayoutId id="2147483807" r:id="rId42"/>
    <p:sldLayoutId id="2147483819" r:id="rId43"/>
    <p:sldLayoutId id="2147483738" r:id="rId44"/>
    <p:sldLayoutId id="2147483739" r:id="rId45"/>
    <p:sldLayoutId id="2147483754" r:id="rId46"/>
    <p:sldLayoutId id="2147483755" r:id="rId47"/>
    <p:sldLayoutId id="2147483759" r:id="rId48"/>
    <p:sldLayoutId id="2147483753" r:id="rId49"/>
    <p:sldLayoutId id="2147483763" r:id="rId50"/>
    <p:sldLayoutId id="2147483762" r:id="rId51"/>
    <p:sldLayoutId id="2147483797" r:id="rId52"/>
    <p:sldLayoutId id="2147483827" r:id="rId5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VMu3hjJlso&amp;list=PLjqYNlXscJiQqLEJPc-wObxEt0tux8reb&amp;index=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www.cbsnews.com/video/autism-employment-60-minutes-2020-10-04/#x" TargetMode="External"/><Relationship Id="rId4" Type="http://schemas.openxmlformats.org/officeDocument/2006/relationships/hyperlink" Target="https://www.youtube.com/watch?v=Kpk1JSZzVHo&amp;feature=youtu.b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11A7C-CFA7-47F4-81C8-FDE3DB20CE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Vocational Rehabilitation Services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13687-6A93-4B0F-B753-F997A4D87DD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Marci Jasper, Business Consultant</a:t>
            </a:r>
          </a:p>
        </p:txBody>
      </p:sp>
    </p:spTree>
    <p:extLst>
      <p:ext uri="{BB962C8B-B14F-4D97-AF65-F5344CB8AC3E}">
        <p14:creationId xmlns:p14="http://schemas.microsoft.com/office/powerpoint/2010/main" val="73666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DE609-BF25-4EB1-95F5-2C92EF6CC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Vocational Rehabilitation Services (VRS)?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089A6-14A7-4F82-A8B1-A03BAB23B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We are a division of the Minnesota Department of Employment and Economic Development. Our mission is to empower Minnesotans with disabilities to achieve their goals for employment, independent living and community integration – and to assist businesses with recruitment, employment and retention of qualified candidates with disabilities</a:t>
            </a:r>
          </a:p>
          <a:p>
            <a:r>
              <a:rPr lang="en-US" dirty="0"/>
              <a:t>Vocational Rehabilitation Services Offices are located throughout Minnesota.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396BC8-680B-4822-A6AA-C949DEA7E8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173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6935C-091E-44F9-BC05-F76607BA8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do we serve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2F849-425A-4739-973C-CA7202BB0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We serve all types of disabilities</a:t>
            </a:r>
          </a:p>
          <a:p>
            <a:r>
              <a:rPr lang="en-US" sz="3200" dirty="0"/>
              <a:t>Ages 14 and up-starting in the high schools</a:t>
            </a:r>
          </a:p>
          <a:p>
            <a:r>
              <a:rPr lang="en-US" sz="3200" dirty="0"/>
              <a:t>All career fields</a:t>
            </a:r>
          </a:p>
          <a:p>
            <a:r>
              <a:rPr lang="en-US" sz="3200" dirty="0"/>
              <a:t>From no GED or HS Diploma to PHD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668C8B-2F8A-4692-BDE2-6307ED297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768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791A4-D290-4BA3-8DDF-220FEFBF1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offer to job seekers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CA733-D488-4D8A-B2A2-87C2BA619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624"/>
            <a:ext cx="10515600" cy="4300567"/>
          </a:xfrm>
        </p:spPr>
        <p:txBody>
          <a:bodyPr/>
          <a:lstStyle/>
          <a:p>
            <a:r>
              <a:rPr lang="en-US" dirty="0"/>
              <a:t>Career Counseling and Guidance</a:t>
            </a:r>
          </a:p>
          <a:p>
            <a:r>
              <a:rPr lang="en-US" dirty="0"/>
              <a:t>Assistance with Training</a:t>
            </a:r>
          </a:p>
          <a:p>
            <a:r>
              <a:rPr lang="en-US" dirty="0"/>
              <a:t>Job Placement and Follow-up</a:t>
            </a:r>
          </a:p>
          <a:p>
            <a:r>
              <a:rPr lang="en-US" dirty="0"/>
              <a:t>Transportation training</a:t>
            </a:r>
          </a:p>
          <a:p>
            <a:r>
              <a:rPr lang="en-US" dirty="0"/>
              <a:t>Accommodations and Assistive Technology </a:t>
            </a:r>
          </a:p>
          <a:p>
            <a:r>
              <a:rPr lang="en-US" dirty="0"/>
              <a:t>Self-Advocacy Skills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D4FDD7-F11F-49EF-B656-71D576912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4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652A7-BC13-4B90-A4CB-A8B7E60A6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offer Employers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7BF25-1144-462A-8935-19618753E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Recruitment</a:t>
            </a:r>
          </a:p>
          <a:p>
            <a:r>
              <a:rPr lang="en-US" dirty="0"/>
              <a:t>Education and Training</a:t>
            </a:r>
          </a:p>
          <a:p>
            <a:r>
              <a:rPr lang="en-US" dirty="0"/>
              <a:t>Consultation</a:t>
            </a:r>
          </a:p>
          <a:p>
            <a:r>
              <a:rPr lang="en-US" dirty="0"/>
              <a:t>Financial Incentives</a:t>
            </a:r>
          </a:p>
          <a:p>
            <a:r>
              <a:rPr lang="en-US" dirty="0"/>
              <a:t>Job Coaching</a:t>
            </a:r>
          </a:p>
          <a:p>
            <a:r>
              <a:rPr lang="en-US" dirty="0"/>
              <a:t>Follow-up</a:t>
            </a:r>
          </a:p>
          <a:p>
            <a:r>
              <a:rPr lang="en-US" dirty="0"/>
              <a:t>Accessibility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078B6C-45D4-4026-877F-DC04B51FDC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098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47191-585F-4202-8F5D-4515468A7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October-National Disability Employment </a:t>
            </a:r>
            <a:br>
              <a:rPr lang="en-US" dirty="0"/>
            </a:br>
            <a:r>
              <a:rPr lang="en-US" dirty="0"/>
              <a:t>Awareness Month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F89AB-2407-4453-9738-B22AA3CD1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https://www.unitedhealthgroup.com/newsroom/posts/2020-10-05-uhg-launches-disability-inclusion-internship.html </a:t>
            </a:r>
            <a:r>
              <a:rPr lang="en-US" dirty="0"/>
              <a:t>  United Health Group</a:t>
            </a:r>
            <a:endParaRPr lang="en-US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dirty="0">
                <a:hlinkClick r:id="rId3"/>
              </a:rPr>
              <a:t>https://www.youtube.com/watch?v=hVMu3hjJlso&amp;list=PLjqYNlXscJiQqLEJPc-wObxEt0tux8reb&amp;index=1</a:t>
            </a:r>
            <a:r>
              <a:rPr lang="en-US" dirty="0"/>
              <a:t>  Travelers Insurance</a:t>
            </a:r>
          </a:p>
          <a:p>
            <a:r>
              <a:rPr lang="en-US" dirty="0">
                <a:hlinkClick r:id="rId4"/>
              </a:rPr>
              <a:t>https://www.youtube.com/watch?v=Kpk1JSZzVHo&amp;feature=youtu.be</a:t>
            </a:r>
            <a:r>
              <a:rPr lang="en-US" dirty="0"/>
              <a:t>      Kwik Trip</a:t>
            </a:r>
          </a:p>
          <a:p>
            <a:r>
              <a:rPr lang="en-US" u="sng" dirty="0">
                <a:hlinkClick r:id="rId5"/>
              </a:rPr>
              <a:t>https://www.cbsnews.com/video/autism-employment-60-minutes-2020-10-04/#x</a:t>
            </a:r>
            <a:r>
              <a:rPr lang="en-US" u="sng" dirty="0"/>
              <a:t> </a:t>
            </a:r>
            <a:r>
              <a:rPr lang="en-US" dirty="0"/>
              <a:t>Hiring People with Autism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C54498-F573-4E93-85AC-1410454D63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1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200" b="1" dirty="0"/>
              <a:t>Marci Jasper</a:t>
            </a:r>
          </a:p>
          <a:p>
            <a:r>
              <a:rPr lang="en-US" sz="2800" i="1" dirty="0"/>
              <a:t>Marci.jasper@state.mn.us</a:t>
            </a:r>
          </a:p>
          <a:p>
            <a:r>
              <a:rPr lang="en-US" sz="2800" dirty="0"/>
              <a:t>651-263-7056</a:t>
            </a:r>
          </a:p>
        </p:txBody>
      </p:sp>
    </p:spTree>
    <p:extLst>
      <p:ext uri="{BB962C8B-B14F-4D97-AF65-F5344CB8AC3E}">
        <p14:creationId xmlns:p14="http://schemas.microsoft.com/office/powerpoint/2010/main" val="242918816"/>
      </p:ext>
    </p:extLst>
  </p:cSld>
  <p:clrMapOvr>
    <a:masterClrMapping/>
  </p:clrMapOvr>
</p:sld>
</file>

<file path=ppt/theme/theme1.xml><?xml version="1.0" encoding="utf-8"?>
<a:theme xmlns:a="http://schemas.openxmlformats.org/drawingml/2006/main" name="Minnesota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A83DAB-7D6A-4D1F-89F1-C56FD178C40E}" vid="{217DB3C4-729D-4F01-A68A-84F721C64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cessibility_x0020_Check_x0020_Done xmlns="1cd47f14-7087-4e70-834b-3e31bb072a55">false</Accessibility_x0020_Check_x0020_Done>
    <Category xmlns="1cd47f14-7087-4e70-834b-3e31bb072a55">Template</Category>
    <IconOverlay xmlns="http://schemas.microsoft.com/sharepoint/v4" xsi:nil="true"/>
    <Task_x002f_Function xmlns="1cd47f14-7087-4e70-834b-3e31bb072a55">Communication Tools</Task_x002f_Function>
    <Form_x0020__x0023_ xmlns="1cd47f14-7087-4e70-834b-3e31bb072a55" xsi:nil="true"/>
    <Accessibility_x0020_Passed xmlns="1cd47f14-7087-4e70-834b-3e31bb072a55">false</Accessibility_x0020_Passed>
    <PPM_x0020_Chapter xmlns="1cd47f14-7087-4e70-834b-3e31bb072a55">
      <Url xsi:nil="true"/>
      <Description xsi:nil="true"/>
    </PPM_x0020_Chapter>
    <Contact xmlns="1cd47f14-7087-4e70-834b-3e31bb072a55">Communications</Contact>
    <Stock_x0020__x0023_ xmlns="1cd47f14-7087-4e70-834b-3e31bb072a5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4D13C42D15884F9CB3A4AE99DB0A8F" ma:contentTypeVersion="11" ma:contentTypeDescription="Create a new document." ma:contentTypeScope="" ma:versionID="65ba601ff210b096aab9d9bab2103e43">
  <xsd:schema xmlns:xsd="http://www.w3.org/2001/XMLSchema" xmlns:xs="http://www.w3.org/2001/XMLSchema" xmlns:p="http://schemas.microsoft.com/office/2006/metadata/properties" xmlns:ns2="1cd47f14-7087-4e70-834b-3e31bb072a55" xmlns:ns3="http://schemas.microsoft.com/sharepoint/v4" targetNamespace="http://schemas.microsoft.com/office/2006/metadata/properties" ma:root="true" ma:fieldsID="e2e697e2d244a82ed94f6157180b86f2" ns2:_="" ns3:_="">
    <xsd:import namespace="1cd47f14-7087-4e70-834b-3e31bb072a55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Stock_x0020__x0023_" minOccurs="0"/>
                <xsd:element ref="ns2:Form_x0020__x0023_" minOccurs="0"/>
                <xsd:element ref="ns2:PPM_x0020_Chapter" minOccurs="0"/>
                <xsd:element ref="ns2:Contact" minOccurs="0"/>
                <xsd:element ref="ns2:Category" minOccurs="0"/>
                <xsd:element ref="ns2:Accessibility_x0020_Check_x0020_Done" minOccurs="0"/>
                <xsd:element ref="ns2:Accessibility_x0020_Passed" minOccurs="0"/>
                <xsd:element ref="ns3:IconOverlay" minOccurs="0"/>
                <xsd:element ref="ns2:Task_x002f_Fun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47f14-7087-4e70-834b-3e31bb072a55" elementFormDefault="qualified">
    <xsd:import namespace="http://schemas.microsoft.com/office/2006/documentManagement/types"/>
    <xsd:import namespace="http://schemas.microsoft.com/office/infopath/2007/PartnerControls"/>
    <xsd:element name="Stock_x0020__x0023_" ma:index="4" nillable="true" ma:displayName="Stock #" ma:internalName="Stock_x0020__x0023_" ma:readOnly="false">
      <xsd:simpleType>
        <xsd:restriction base="dms:Text">
          <xsd:maxLength value="255"/>
        </xsd:restriction>
      </xsd:simpleType>
    </xsd:element>
    <xsd:element name="Form_x0020__x0023_" ma:index="5" nillable="true" ma:displayName="Form #" ma:internalName="Form_x0020__x0023_" ma:readOnly="false">
      <xsd:simpleType>
        <xsd:restriction base="dms:Text">
          <xsd:maxLength value="255"/>
        </xsd:restriction>
      </xsd:simpleType>
    </xsd:element>
    <xsd:element name="PPM_x0020_Chapter" ma:index="6" nillable="true" ma:displayName="PPM Chapter" ma:format="Hyperlink" ma:internalName="PPM_x0020_Chapter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Contact" ma:index="7" nillable="true" ma:displayName="Contact" ma:format="Dropdown" ma:internalName="Contact" ma:readOnly="false">
      <xsd:simpleType>
        <xsd:union memberTypes="dms:Text">
          <xsd:simpleType>
            <xsd:restriction base="dms:Choice">
              <xsd:enumeration value="Operations"/>
            </xsd:restriction>
          </xsd:simpleType>
        </xsd:union>
      </xsd:simpleType>
    </xsd:element>
    <xsd:element name="Category" ma:index="8" nillable="true" ma:displayName="Category" ma:format="Dropdown" ma:indexed="true" ma:internalName="Category" ma:readOnly="false">
      <xsd:simpleType>
        <xsd:union memberTypes="dms:Text">
          <xsd:simpleType>
            <xsd:restriction base="dms:Choice">
              <xsd:enumeration value="Records Retention"/>
            </xsd:restriction>
          </xsd:simpleType>
        </xsd:union>
      </xsd:simpleType>
    </xsd:element>
    <xsd:element name="Accessibility_x0020_Check_x0020_Done" ma:index="9" nillable="true" ma:displayName="Accessibility Check Done" ma:default="0" ma:internalName="Accessibility_x0020_Check_x0020_Done" ma:readOnly="false">
      <xsd:simpleType>
        <xsd:restriction base="dms:Boolean"/>
      </xsd:simpleType>
    </xsd:element>
    <xsd:element name="Accessibility_x0020_Passed" ma:index="10" nillable="true" ma:displayName="Accessibility Passed" ma:default="0" ma:internalName="Accessibility_x0020_Passed" ma:readOnly="false">
      <xsd:simpleType>
        <xsd:restriction base="dms:Boolean"/>
      </xsd:simpleType>
    </xsd:element>
    <xsd:element name="Task_x002f_Function" ma:index="16" nillable="true" ma:displayName="Task/Function" ma:default="Select Task/Function" ma:format="Dropdown" ma:internalName="Task_x002f_Function">
      <xsd:simpleType>
        <xsd:restriction base="dms:Choice">
          <xsd:enumeration value="Select Task/Function"/>
          <xsd:enumeration value="Communication Tools"/>
          <xsd:enumeration value="Purchase/Billing"/>
          <xsd:enumeration value="IT Services"/>
          <xsd:enumeration value="Access"/>
          <xsd:enumeration value="Grants"/>
          <xsd:enumeration value="Events/Meetings"/>
          <xsd:enumeration value="Hiring"/>
          <xsd:enumeration value="Separation"/>
          <xsd:enumeration value="Safety"/>
          <xsd:enumeration value="Employee Hours"/>
          <xsd:enumeration value="Reimbursement"/>
          <xsd:enumeration value="Travel"/>
          <xsd:enumeration value="Employee Resources"/>
          <xsd:enumeration value="CareerForce"/>
          <xsd:enumeration value="Records Retention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78B604-9059-4F1C-B8E2-C96A71A964D2}">
  <ds:schemaRefs>
    <ds:schemaRef ds:uri="http://schemas.openxmlformats.org/package/2006/metadata/core-properties"/>
    <ds:schemaRef ds:uri="http://schemas.microsoft.com/office/2006/documentManagement/types"/>
    <ds:schemaRef ds:uri="http://schemas.microsoft.com/sharepoint/v4"/>
    <ds:schemaRef ds:uri="http://purl.org/dc/terms/"/>
    <ds:schemaRef ds:uri="http://purl.org/dc/dcmitype/"/>
    <ds:schemaRef ds:uri="http://schemas.microsoft.com/office/infopath/2007/PartnerControls"/>
    <ds:schemaRef ds:uri="1cd47f14-7087-4e70-834b-3e31bb072a55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7F4349A-22F7-4A2D-8CA5-43DDCD6795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F5292B-4E4F-491E-87F0-DB749765E4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d47f14-7087-4e70-834b-3e31bb072a55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 of Minnesota</Template>
  <TotalTime>303</TotalTime>
  <Words>277</Words>
  <Application>Microsoft Office PowerPoint</Application>
  <PresentationFormat>Widescreen</PresentationFormat>
  <Paragraphs>48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Minnesota</vt:lpstr>
      <vt:lpstr>Vocational Rehabilitation Services</vt:lpstr>
      <vt:lpstr>What is Vocational Rehabilitation Services (VRS)? </vt:lpstr>
      <vt:lpstr>Who do we serve</vt:lpstr>
      <vt:lpstr>What do we offer to job seekers</vt:lpstr>
      <vt:lpstr>What do we offer Employers</vt:lpstr>
      <vt:lpstr>October-National Disability Employment  Awareness Month</vt:lpstr>
      <vt:lpstr>Thank You!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DEED PowerPoint Presentation</dc:title>
  <dc:subject/>
  <dc:creator>Johnson, Heidi A (DEED)</dc:creator>
  <cp:keywords/>
  <dc:description/>
  <cp:lastModifiedBy>Jasper, Marci (DEED)</cp:lastModifiedBy>
  <cp:revision>22</cp:revision>
  <cp:lastPrinted>2017-03-14T16:27:36Z</cp:lastPrinted>
  <dcterms:created xsi:type="dcterms:W3CDTF">2019-08-09T15:36:59Z</dcterms:created>
  <dcterms:modified xsi:type="dcterms:W3CDTF">2020-10-08T20:50:00Z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version">
    <vt:lpwstr>1.31</vt:lpwstr>
  </property>
  <property fmtid="{D5CDD505-2E9C-101B-9397-08002B2CF9AE}" pid="3" name="ContentTypeId">
    <vt:lpwstr>0x010100E04D13C42D15884F9CB3A4AE99DB0A8F</vt:lpwstr>
  </property>
</Properties>
</file>