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handoutMasterIdLst>
    <p:handoutMasterId r:id="rId20"/>
  </p:handoutMasterIdLst>
  <p:sldIdLst>
    <p:sldId id="256" r:id="rId5"/>
    <p:sldId id="653" r:id="rId6"/>
    <p:sldId id="645" r:id="rId7"/>
    <p:sldId id="286" r:id="rId8"/>
    <p:sldId id="654" r:id="rId9"/>
    <p:sldId id="644" r:id="rId10"/>
    <p:sldId id="640" r:id="rId11"/>
    <p:sldId id="656" r:id="rId12"/>
    <p:sldId id="657" r:id="rId13"/>
    <p:sldId id="643" r:id="rId14"/>
    <p:sldId id="659" r:id="rId15"/>
    <p:sldId id="265" r:id="rId16"/>
    <p:sldId id="658" r:id="rId17"/>
    <p:sldId id="274" r:id="rId18"/>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ssen, Jennifer (DEED)" initials="TJ(" lastIdx="10" clrIdx="0">
    <p:extLst>
      <p:ext uri="{19B8F6BF-5375-455C-9EA6-DF929625EA0E}">
        <p15:presenceInfo xmlns:p15="http://schemas.microsoft.com/office/powerpoint/2012/main" userId="S::jennifer.thissen@state.mn.us::68f67c8f-3a9f-4155-ab8d-93cf2c524193" providerId="AD"/>
      </p:ext>
    </p:extLst>
  </p:cmAuthor>
  <p:cmAuthor id="2" name="Shahriar, Arif (MNIT)" initials="SA(" lastIdx="2" clrIdx="1">
    <p:extLst>
      <p:ext uri="{19B8F6BF-5375-455C-9EA6-DF929625EA0E}">
        <p15:presenceInfo xmlns:p15="http://schemas.microsoft.com/office/powerpoint/2012/main" userId="S::Arif.Shahriar@state.mn.us::674314be-ff93-46a7-9f8b-1af048534b04" providerId="AD"/>
      </p:ext>
    </p:extLst>
  </p:cmAuthor>
  <p:cmAuthor id="3" name="Pratt, Akiatu (DEED)" initials="PA(" lastIdx="2" clrIdx="2">
    <p:extLst>
      <p:ext uri="{19B8F6BF-5375-455C-9EA6-DF929625EA0E}">
        <p15:presenceInfo xmlns:p15="http://schemas.microsoft.com/office/powerpoint/2012/main" userId="S::Akiatu.Pratt@state.mn.us::b28ffd7e-000f-4012-9cd9-fc2647df480f" providerId="AD"/>
      </p:ext>
    </p:extLst>
  </p:cmAuthor>
  <p:cmAuthor id="4" name="Moore, Heather (DEED)" initials="MH(" lastIdx="10" clrIdx="3">
    <p:extLst>
      <p:ext uri="{19B8F6BF-5375-455C-9EA6-DF929625EA0E}">
        <p15:presenceInfo xmlns:p15="http://schemas.microsoft.com/office/powerpoint/2012/main" userId="S::heather.moore@state.mn.us::035b3fe3-7752-4fc5-a927-b7ce5c39dbb8" providerId="AD"/>
      </p:ext>
    </p:extLst>
  </p:cmAuthor>
  <p:cmAuthor id="5" name="John" initials="J" lastIdx="1" clrIdx="4">
    <p:extLst>
      <p:ext uri="{19B8F6BF-5375-455C-9EA6-DF929625EA0E}">
        <p15:presenceInfo xmlns:p15="http://schemas.microsoft.com/office/powerpoint/2012/main" userId="S::john.connell@state.mn.us::5a38cfa9-ef60-4926-95d1-0ccb0e945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5280"/>
    <a:srgbClr val="0D2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5633A-F251-40D5-9184-66F3662DDDAA}" v="18" dt="2022-03-21T19:52:32.306"/>
    <p1510:client id="{748E82AE-851A-47C2-9CA0-ABD0E6AA8B90}" v="2" dt="2022-03-21T20:35:44.442"/>
    <p1510:client id="{9D65C55E-16E5-58EC-B046-CFF5230AE899}" v="153" dt="2022-03-21T15:08:28.705"/>
    <p1510:client id="{F41F52A9-0F75-2C57-7ED0-5B0F30C8E630}" v="202" dt="2022-03-21T14:20:15.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5584C-7E7E-4C68-8FBC-1FA152C9DB72}"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EB56D6CC-C497-40ED-ADF7-AD44B14A04B9}">
      <dgm:prSet/>
      <dgm:spPr/>
      <dgm:t>
        <a:bodyPr/>
        <a:lstStyle/>
        <a:p>
          <a:r>
            <a:rPr lang="en-US"/>
            <a:t>Connecting with underserved and underrepresented communities, both disproportionately hurt by the COVID-19 pandemic</a:t>
          </a:r>
        </a:p>
      </dgm:t>
    </dgm:pt>
    <dgm:pt modelId="{4B42D017-6F00-4483-ADE3-988F20D7F92F}" type="parTrans" cxnId="{B517117A-E17B-47C9-A964-7B1F492BBBDC}">
      <dgm:prSet/>
      <dgm:spPr/>
      <dgm:t>
        <a:bodyPr/>
        <a:lstStyle/>
        <a:p>
          <a:endParaRPr lang="en-US"/>
        </a:p>
      </dgm:t>
    </dgm:pt>
    <dgm:pt modelId="{F0278C20-01FF-476B-9C71-0200B2D053FB}" type="sibTrans" cxnId="{B517117A-E17B-47C9-A964-7B1F492BBBDC}">
      <dgm:prSet/>
      <dgm:spPr/>
      <dgm:t>
        <a:bodyPr/>
        <a:lstStyle/>
        <a:p>
          <a:endParaRPr lang="en-US"/>
        </a:p>
      </dgm:t>
    </dgm:pt>
    <dgm:pt modelId="{7DBFD643-0AF2-440A-A209-400A82416694}">
      <dgm:prSet/>
      <dgm:spPr/>
      <dgm:t>
        <a:bodyPr/>
        <a:lstStyle/>
        <a:p>
          <a:r>
            <a:rPr lang="en-US"/>
            <a:t>Creating strategic partnerships with statewide healthcare providers and their networks </a:t>
          </a:r>
        </a:p>
      </dgm:t>
    </dgm:pt>
    <dgm:pt modelId="{66656980-43D7-4C4B-A8B5-B59BFEA66278}" type="parTrans" cxnId="{4C434C18-89B5-420C-A6EB-BE740F72CD1E}">
      <dgm:prSet/>
      <dgm:spPr/>
      <dgm:t>
        <a:bodyPr/>
        <a:lstStyle/>
        <a:p>
          <a:endParaRPr lang="en-US"/>
        </a:p>
      </dgm:t>
    </dgm:pt>
    <dgm:pt modelId="{AF4B06F0-A2DA-4524-8D5F-33720372B71A}" type="sibTrans" cxnId="{4C434C18-89B5-420C-A6EB-BE740F72CD1E}">
      <dgm:prSet/>
      <dgm:spPr/>
      <dgm:t>
        <a:bodyPr/>
        <a:lstStyle/>
        <a:p>
          <a:endParaRPr lang="en-US"/>
        </a:p>
      </dgm:t>
    </dgm:pt>
    <dgm:pt modelId="{F3E49707-6CD2-47B1-8161-6E6820E9B77F}">
      <dgm:prSet/>
      <dgm:spPr/>
      <dgm:t>
        <a:bodyPr/>
        <a:lstStyle/>
        <a:p>
          <a:r>
            <a:rPr lang="en-US"/>
            <a:t>Accelerating/scaling enrollments and referrals statewide </a:t>
          </a:r>
        </a:p>
      </dgm:t>
    </dgm:pt>
    <dgm:pt modelId="{D917714F-72A5-4767-B691-7333153E2A2F}" type="parTrans" cxnId="{9CA5F23E-EAA3-47E8-96F4-2D8BD3B8370C}">
      <dgm:prSet/>
      <dgm:spPr/>
      <dgm:t>
        <a:bodyPr/>
        <a:lstStyle/>
        <a:p>
          <a:endParaRPr lang="en-US"/>
        </a:p>
      </dgm:t>
    </dgm:pt>
    <dgm:pt modelId="{C142B538-3146-4403-890A-A0742FEFACEE}" type="sibTrans" cxnId="{9CA5F23E-EAA3-47E8-96F4-2D8BD3B8370C}">
      <dgm:prSet/>
      <dgm:spPr/>
      <dgm:t>
        <a:bodyPr/>
        <a:lstStyle/>
        <a:p>
          <a:endParaRPr lang="en-US"/>
        </a:p>
      </dgm:t>
    </dgm:pt>
    <dgm:pt modelId="{D4EF7B07-ACFA-4D85-88F0-2BD2806786BA}" type="pres">
      <dgm:prSet presAssocID="{DC85584C-7E7E-4C68-8FBC-1FA152C9DB72}" presName="Name0" presStyleCnt="0">
        <dgm:presLayoutVars>
          <dgm:dir/>
          <dgm:resizeHandles val="exact"/>
        </dgm:presLayoutVars>
      </dgm:prSet>
      <dgm:spPr/>
    </dgm:pt>
    <dgm:pt modelId="{5359A7D3-3A99-4E35-85D9-EAB25F1DFABC}" type="pres">
      <dgm:prSet presAssocID="{DC85584C-7E7E-4C68-8FBC-1FA152C9DB72}" presName="arrow" presStyleLbl="bgShp" presStyleIdx="0" presStyleCnt="1"/>
      <dgm:spPr/>
    </dgm:pt>
    <dgm:pt modelId="{5CECE1F8-2D7A-4C88-A093-155D767F54D8}" type="pres">
      <dgm:prSet presAssocID="{DC85584C-7E7E-4C68-8FBC-1FA152C9DB72}" presName="points" presStyleCnt="0"/>
      <dgm:spPr/>
    </dgm:pt>
    <dgm:pt modelId="{9FF5D564-A5EB-4C0C-AE61-F4DE6D44E881}" type="pres">
      <dgm:prSet presAssocID="{EB56D6CC-C497-40ED-ADF7-AD44B14A04B9}" presName="compositeA" presStyleCnt="0"/>
      <dgm:spPr/>
    </dgm:pt>
    <dgm:pt modelId="{7277F3A2-7E3B-4E60-91EB-77882618984B}" type="pres">
      <dgm:prSet presAssocID="{EB56D6CC-C497-40ED-ADF7-AD44B14A04B9}" presName="textA" presStyleLbl="revTx" presStyleIdx="0" presStyleCnt="3">
        <dgm:presLayoutVars>
          <dgm:bulletEnabled val="1"/>
        </dgm:presLayoutVars>
      </dgm:prSet>
      <dgm:spPr/>
    </dgm:pt>
    <dgm:pt modelId="{E4EF6241-DA9D-462B-AF42-448E2D8E97AB}" type="pres">
      <dgm:prSet presAssocID="{EB56D6CC-C497-40ED-ADF7-AD44B14A04B9}" presName="circleA" presStyleLbl="node1" presStyleIdx="0" presStyleCnt="3"/>
      <dgm:spPr/>
    </dgm:pt>
    <dgm:pt modelId="{44118067-8CEC-49D5-AAAD-DCEE064B9BA1}" type="pres">
      <dgm:prSet presAssocID="{EB56D6CC-C497-40ED-ADF7-AD44B14A04B9}" presName="spaceA" presStyleCnt="0"/>
      <dgm:spPr/>
    </dgm:pt>
    <dgm:pt modelId="{327281CF-4E71-4395-8FB5-56239AD675B5}" type="pres">
      <dgm:prSet presAssocID="{F0278C20-01FF-476B-9C71-0200B2D053FB}" presName="space" presStyleCnt="0"/>
      <dgm:spPr/>
    </dgm:pt>
    <dgm:pt modelId="{553C65A7-4445-41A0-A980-F3551F2686AB}" type="pres">
      <dgm:prSet presAssocID="{7DBFD643-0AF2-440A-A209-400A82416694}" presName="compositeB" presStyleCnt="0"/>
      <dgm:spPr/>
    </dgm:pt>
    <dgm:pt modelId="{975B13C1-1181-4B77-A87F-E97BFB6B20C1}" type="pres">
      <dgm:prSet presAssocID="{7DBFD643-0AF2-440A-A209-400A82416694}" presName="textB" presStyleLbl="revTx" presStyleIdx="1" presStyleCnt="3">
        <dgm:presLayoutVars>
          <dgm:bulletEnabled val="1"/>
        </dgm:presLayoutVars>
      </dgm:prSet>
      <dgm:spPr/>
    </dgm:pt>
    <dgm:pt modelId="{554C607A-A065-463F-ADC9-4E63217AF9DC}" type="pres">
      <dgm:prSet presAssocID="{7DBFD643-0AF2-440A-A209-400A82416694}" presName="circleB" presStyleLbl="node1" presStyleIdx="1" presStyleCnt="3"/>
      <dgm:spPr/>
    </dgm:pt>
    <dgm:pt modelId="{FB573C7E-70B2-4D58-A119-C4EBCABB9743}" type="pres">
      <dgm:prSet presAssocID="{7DBFD643-0AF2-440A-A209-400A82416694}" presName="spaceB" presStyleCnt="0"/>
      <dgm:spPr/>
    </dgm:pt>
    <dgm:pt modelId="{E54CC31B-5606-4E97-9598-EC2ED7610B4A}" type="pres">
      <dgm:prSet presAssocID="{AF4B06F0-A2DA-4524-8D5F-33720372B71A}" presName="space" presStyleCnt="0"/>
      <dgm:spPr/>
    </dgm:pt>
    <dgm:pt modelId="{119FDA31-47E7-4631-9174-CA67FECCC591}" type="pres">
      <dgm:prSet presAssocID="{F3E49707-6CD2-47B1-8161-6E6820E9B77F}" presName="compositeA" presStyleCnt="0"/>
      <dgm:spPr/>
    </dgm:pt>
    <dgm:pt modelId="{6FEB8967-E0A8-4FD5-8C1C-AF19D1E2E5C2}" type="pres">
      <dgm:prSet presAssocID="{F3E49707-6CD2-47B1-8161-6E6820E9B77F}" presName="textA" presStyleLbl="revTx" presStyleIdx="2" presStyleCnt="3">
        <dgm:presLayoutVars>
          <dgm:bulletEnabled val="1"/>
        </dgm:presLayoutVars>
      </dgm:prSet>
      <dgm:spPr/>
    </dgm:pt>
    <dgm:pt modelId="{83FC018A-C214-4394-BF9D-0ED37D404604}" type="pres">
      <dgm:prSet presAssocID="{F3E49707-6CD2-47B1-8161-6E6820E9B77F}" presName="circleA" presStyleLbl="node1" presStyleIdx="2" presStyleCnt="3"/>
      <dgm:spPr/>
    </dgm:pt>
    <dgm:pt modelId="{F561C90E-338E-48EA-957C-F5366C2344CD}" type="pres">
      <dgm:prSet presAssocID="{F3E49707-6CD2-47B1-8161-6E6820E9B77F}" presName="spaceA" presStyleCnt="0"/>
      <dgm:spPr/>
    </dgm:pt>
  </dgm:ptLst>
  <dgm:cxnLst>
    <dgm:cxn modelId="{4C434C18-89B5-420C-A6EB-BE740F72CD1E}" srcId="{DC85584C-7E7E-4C68-8FBC-1FA152C9DB72}" destId="{7DBFD643-0AF2-440A-A209-400A82416694}" srcOrd="1" destOrd="0" parTransId="{66656980-43D7-4C4B-A8B5-B59BFEA66278}" sibTransId="{AF4B06F0-A2DA-4524-8D5F-33720372B71A}"/>
    <dgm:cxn modelId="{006A5C3E-CA1F-4276-87E6-BE154A0DAE88}" type="presOf" srcId="{DC85584C-7E7E-4C68-8FBC-1FA152C9DB72}" destId="{D4EF7B07-ACFA-4D85-88F0-2BD2806786BA}" srcOrd="0" destOrd="0" presId="urn:microsoft.com/office/officeart/2005/8/layout/hProcess11"/>
    <dgm:cxn modelId="{9CA5F23E-EAA3-47E8-96F4-2D8BD3B8370C}" srcId="{DC85584C-7E7E-4C68-8FBC-1FA152C9DB72}" destId="{F3E49707-6CD2-47B1-8161-6E6820E9B77F}" srcOrd="2" destOrd="0" parTransId="{D917714F-72A5-4767-B691-7333153E2A2F}" sibTransId="{C142B538-3146-4403-890A-A0742FEFACEE}"/>
    <dgm:cxn modelId="{FE986C43-342D-4AB2-AEC7-3F699497F878}" type="presOf" srcId="{F3E49707-6CD2-47B1-8161-6E6820E9B77F}" destId="{6FEB8967-E0A8-4FD5-8C1C-AF19D1E2E5C2}" srcOrd="0" destOrd="0" presId="urn:microsoft.com/office/officeart/2005/8/layout/hProcess11"/>
    <dgm:cxn modelId="{752CCE72-247D-4920-9FAA-8928B1CA4DBD}" type="presOf" srcId="{EB56D6CC-C497-40ED-ADF7-AD44B14A04B9}" destId="{7277F3A2-7E3B-4E60-91EB-77882618984B}" srcOrd="0" destOrd="0" presId="urn:microsoft.com/office/officeart/2005/8/layout/hProcess11"/>
    <dgm:cxn modelId="{B517117A-E17B-47C9-A964-7B1F492BBBDC}" srcId="{DC85584C-7E7E-4C68-8FBC-1FA152C9DB72}" destId="{EB56D6CC-C497-40ED-ADF7-AD44B14A04B9}" srcOrd="0" destOrd="0" parTransId="{4B42D017-6F00-4483-ADE3-988F20D7F92F}" sibTransId="{F0278C20-01FF-476B-9C71-0200B2D053FB}"/>
    <dgm:cxn modelId="{E398C08B-C765-458C-81EE-B6DE7F2DAF5A}" type="presOf" srcId="{7DBFD643-0AF2-440A-A209-400A82416694}" destId="{975B13C1-1181-4B77-A87F-E97BFB6B20C1}" srcOrd="0" destOrd="0" presId="urn:microsoft.com/office/officeart/2005/8/layout/hProcess11"/>
    <dgm:cxn modelId="{8E0FC486-4B71-4CD1-B641-78A19B2BBAEA}" type="presParOf" srcId="{D4EF7B07-ACFA-4D85-88F0-2BD2806786BA}" destId="{5359A7D3-3A99-4E35-85D9-EAB25F1DFABC}" srcOrd="0" destOrd="0" presId="urn:microsoft.com/office/officeart/2005/8/layout/hProcess11"/>
    <dgm:cxn modelId="{04A4C5A6-26A5-45AF-8001-6B2159E01915}" type="presParOf" srcId="{D4EF7B07-ACFA-4D85-88F0-2BD2806786BA}" destId="{5CECE1F8-2D7A-4C88-A093-155D767F54D8}" srcOrd="1" destOrd="0" presId="urn:microsoft.com/office/officeart/2005/8/layout/hProcess11"/>
    <dgm:cxn modelId="{80E86916-9419-4DAA-BDDE-6258F12A432D}" type="presParOf" srcId="{5CECE1F8-2D7A-4C88-A093-155D767F54D8}" destId="{9FF5D564-A5EB-4C0C-AE61-F4DE6D44E881}" srcOrd="0" destOrd="0" presId="urn:microsoft.com/office/officeart/2005/8/layout/hProcess11"/>
    <dgm:cxn modelId="{57134238-4739-4B28-9CBB-B9064126112A}" type="presParOf" srcId="{9FF5D564-A5EB-4C0C-AE61-F4DE6D44E881}" destId="{7277F3A2-7E3B-4E60-91EB-77882618984B}" srcOrd="0" destOrd="0" presId="urn:microsoft.com/office/officeart/2005/8/layout/hProcess11"/>
    <dgm:cxn modelId="{D0655D1C-DB21-41BC-8EF2-70C88483E3FC}" type="presParOf" srcId="{9FF5D564-A5EB-4C0C-AE61-F4DE6D44E881}" destId="{E4EF6241-DA9D-462B-AF42-448E2D8E97AB}" srcOrd="1" destOrd="0" presId="urn:microsoft.com/office/officeart/2005/8/layout/hProcess11"/>
    <dgm:cxn modelId="{CEB47FD0-F7EC-493D-9E0D-AC586380C1A7}" type="presParOf" srcId="{9FF5D564-A5EB-4C0C-AE61-F4DE6D44E881}" destId="{44118067-8CEC-49D5-AAAD-DCEE064B9BA1}" srcOrd="2" destOrd="0" presId="urn:microsoft.com/office/officeart/2005/8/layout/hProcess11"/>
    <dgm:cxn modelId="{4E9A7DA2-96C6-426D-9268-30293F8C6C01}" type="presParOf" srcId="{5CECE1F8-2D7A-4C88-A093-155D767F54D8}" destId="{327281CF-4E71-4395-8FB5-56239AD675B5}" srcOrd="1" destOrd="0" presId="urn:microsoft.com/office/officeart/2005/8/layout/hProcess11"/>
    <dgm:cxn modelId="{D296014D-D038-4BFB-8633-43D67D1FE87A}" type="presParOf" srcId="{5CECE1F8-2D7A-4C88-A093-155D767F54D8}" destId="{553C65A7-4445-41A0-A980-F3551F2686AB}" srcOrd="2" destOrd="0" presId="urn:microsoft.com/office/officeart/2005/8/layout/hProcess11"/>
    <dgm:cxn modelId="{989701FB-0A97-4695-A1C5-14E0ED556AAF}" type="presParOf" srcId="{553C65A7-4445-41A0-A980-F3551F2686AB}" destId="{975B13C1-1181-4B77-A87F-E97BFB6B20C1}" srcOrd="0" destOrd="0" presId="urn:microsoft.com/office/officeart/2005/8/layout/hProcess11"/>
    <dgm:cxn modelId="{65A0159A-281F-480A-9F0B-69357521EBA9}" type="presParOf" srcId="{553C65A7-4445-41A0-A980-F3551F2686AB}" destId="{554C607A-A065-463F-ADC9-4E63217AF9DC}" srcOrd="1" destOrd="0" presId="urn:microsoft.com/office/officeart/2005/8/layout/hProcess11"/>
    <dgm:cxn modelId="{A18033A5-0AB7-4850-ADCC-64EB016E5B19}" type="presParOf" srcId="{553C65A7-4445-41A0-A980-F3551F2686AB}" destId="{FB573C7E-70B2-4D58-A119-C4EBCABB9743}" srcOrd="2" destOrd="0" presId="urn:microsoft.com/office/officeart/2005/8/layout/hProcess11"/>
    <dgm:cxn modelId="{33D8DA95-37A3-4486-9BBB-AFE85C70FCA4}" type="presParOf" srcId="{5CECE1F8-2D7A-4C88-A093-155D767F54D8}" destId="{E54CC31B-5606-4E97-9598-EC2ED7610B4A}" srcOrd="3" destOrd="0" presId="urn:microsoft.com/office/officeart/2005/8/layout/hProcess11"/>
    <dgm:cxn modelId="{600AFB1A-1605-4B01-A125-A97256DBF5DC}" type="presParOf" srcId="{5CECE1F8-2D7A-4C88-A093-155D767F54D8}" destId="{119FDA31-47E7-4631-9174-CA67FECCC591}" srcOrd="4" destOrd="0" presId="urn:microsoft.com/office/officeart/2005/8/layout/hProcess11"/>
    <dgm:cxn modelId="{25342849-6B25-40D6-9C03-5B39542BF3E7}" type="presParOf" srcId="{119FDA31-47E7-4631-9174-CA67FECCC591}" destId="{6FEB8967-E0A8-4FD5-8C1C-AF19D1E2E5C2}" srcOrd="0" destOrd="0" presId="urn:microsoft.com/office/officeart/2005/8/layout/hProcess11"/>
    <dgm:cxn modelId="{A31A0A5D-EC8F-4A1C-93E5-97D915D11C3E}" type="presParOf" srcId="{119FDA31-47E7-4631-9174-CA67FECCC591}" destId="{83FC018A-C214-4394-BF9D-0ED37D404604}" srcOrd="1" destOrd="0" presId="urn:microsoft.com/office/officeart/2005/8/layout/hProcess11"/>
    <dgm:cxn modelId="{DDBD3B6A-B4EC-4929-B372-04D4344ED140}" type="presParOf" srcId="{119FDA31-47E7-4631-9174-CA67FECCC591}" destId="{F561C90E-338E-48EA-957C-F5366C2344C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D8DBB-6BF8-4AC1-A779-605FBEE828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750212-F45B-4E25-AD46-48FC1E4D072D}">
      <dgm:prSet/>
      <dgm:spPr/>
      <dgm:t>
        <a:bodyPr/>
        <a:lstStyle/>
        <a:p>
          <a:endParaRPr lang="en-US" sz="2100">
            <a:highlight>
              <a:srgbClr val="FFFF00"/>
            </a:highlight>
          </a:endParaRPr>
        </a:p>
      </dgm:t>
    </dgm:pt>
    <dgm:pt modelId="{30B19CAE-CF51-45BA-AA08-9B374FBF51F9}" type="parTrans" cxnId="{02C1FCA8-B0EF-4FCB-BCA2-F3038465F4D5}">
      <dgm:prSet/>
      <dgm:spPr/>
      <dgm:t>
        <a:bodyPr/>
        <a:lstStyle/>
        <a:p>
          <a:endParaRPr lang="en-US"/>
        </a:p>
      </dgm:t>
    </dgm:pt>
    <dgm:pt modelId="{84D9022E-8BF9-4F5B-8964-66664BD5D88E}" type="sibTrans" cxnId="{02C1FCA8-B0EF-4FCB-BCA2-F3038465F4D5}">
      <dgm:prSet/>
      <dgm:spPr/>
      <dgm:t>
        <a:bodyPr/>
        <a:lstStyle/>
        <a:p>
          <a:endParaRPr lang="en-US"/>
        </a:p>
      </dgm:t>
    </dgm:pt>
    <dgm:pt modelId="{B629181E-1E88-4063-8C03-80C04D472D41}">
      <dgm:prSet custT="1"/>
      <dgm:spPr/>
      <dgm:t>
        <a:bodyPr/>
        <a:lstStyle/>
        <a:p>
          <a:r>
            <a:rPr lang="en-US" sz="3600"/>
            <a:t>RETAIN Engagement and Outreach Efforts</a:t>
          </a:r>
        </a:p>
      </dgm:t>
    </dgm:pt>
    <dgm:pt modelId="{5BE20AB8-50AD-4F50-AE38-3077880900D4}" type="sibTrans" cxnId="{FD0E1F0A-1F18-4A68-8C33-210CD79A7F81}">
      <dgm:prSet/>
      <dgm:spPr/>
      <dgm:t>
        <a:bodyPr/>
        <a:lstStyle/>
        <a:p>
          <a:endParaRPr lang="en-US"/>
        </a:p>
      </dgm:t>
    </dgm:pt>
    <dgm:pt modelId="{9105AE17-9E39-434B-8472-E5045752A9E1}" type="parTrans" cxnId="{FD0E1F0A-1F18-4A68-8C33-210CD79A7F81}">
      <dgm:prSet/>
      <dgm:spPr/>
      <dgm:t>
        <a:bodyPr/>
        <a:lstStyle/>
        <a:p>
          <a:endParaRPr lang="en-US"/>
        </a:p>
      </dgm:t>
    </dgm:pt>
    <dgm:pt modelId="{4AD9FF0D-99CE-405C-B381-D372D93E51E1}">
      <dgm:prSet custT="1"/>
      <dgm:spPr/>
      <dgm:t>
        <a:bodyPr/>
        <a:lstStyle/>
        <a:p>
          <a:r>
            <a:rPr lang="en-US" sz="2400"/>
            <a:t>More than 35 outreach and engagement activities with community and faith-based organizations, community leaders /influencers, the Indian Health Board etc.</a:t>
          </a:r>
        </a:p>
      </dgm:t>
    </dgm:pt>
    <dgm:pt modelId="{2CE0ED17-4F35-4A80-A900-3B1E250DEB08}" type="parTrans" cxnId="{ECA192D5-5F07-454B-9AB0-E4F1D73A6DD5}">
      <dgm:prSet/>
      <dgm:spPr/>
      <dgm:t>
        <a:bodyPr/>
        <a:lstStyle/>
        <a:p>
          <a:endParaRPr lang="en-US"/>
        </a:p>
      </dgm:t>
    </dgm:pt>
    <dgm:pt modelId="{23E027BA-36F6-4E30-826B-21355D6A05A7}" type="sibTrans" cxnId="{ECA192D5-5F07-454B-9AB0-E4F1D73A6DD5}">
      <dgm:prSet/>
      <dgm:spPr/>
      <dgm:t>
        <a:bodyPr/>
        <a:lstStyle/>
        <a:p>
          <a:endParaRPr lang="en-US"/>
        </a:p>
      </dgm:t>
    </dgm:pt>
    <dgm:pt modelId="{941495F9-EA98-408D-9552-80F2F5F929E0}">
      <dgm:prSet custT="1"/>
      <dgm:spPr/>
      <dgm:t>
        <a:bodyPr/>
        <a:lstStyle/>
        <a:p>
          <a:r>
            <a:rPr lang="en-US" sz="2400"/>
            <a:t>In person presentation at one of the largest African immigrant churches in MN</a:t>
          </a:r>
        </a:p>
      </dgm:t>
    </dgm:pt>
    <dgm:pt modelId="{E8CFDFFE-CBB9-4322-82A1-69BB22257D00}" type="parTrans" cxnId="{28F56039-AAAB-4EF8-8280-9B7FB9CE699A}">
      <dgm:prSet/>
      <dgm:spPr/>
      <dgm:t>
        <a:bodyPr/>
        <a:lstStyle/>
        <a:p>
          <a:endParaRPr lang="en-US"/>
        </a:p>
      </dgm:t>
    </dgm:pt>
    <dgm:pt modelId="{C0D64803-CCA2-476C-B2B0-2497E952F387}" type="sibTrans" cxnId="{28F56039-AAAB-4EF8-8280-9B7FB9CE699A}">
      <dgm:prSet/>
      <dgm:spPr/>
      <dgm:t>
        <a:bodyPr/>
        <a:lstStyle/>
        <a:p>
          <a:endParaRPr lang="en-US"/>
        </a:p>
      </dgm:t>
    </dgm:pt>
    <dgm:pt modelId="{F584F9DE-44E0-4EC3-B2A9-382F2207EEA0}">
      <dgm:prSet custT="1"/>
      <dgm:spPr/>
      <dgm:t>
        <a:bodyPr/>
        <a:lstStyle/>
        <a:p>
          <a:endParaRPr lang="en-US" sz="2400"/>
        </a:p>
      </dgm:t>
    </dgm:pt>
    <dgm:pt modelId="{A3B9F1AA-3604-4B34-9ED4-9C5913EA7F4C}" type="parTrans" cxnId="{71AA116A-8F6C-4539-B34F-5E9F2C2032D0}">
      <dgm:prSet/>
      <dgm:spPr/>
      <dgm:t>
        <a:bodyPr/>
        <a:lstStyle/>
        <a:p>
          <a:endParaRPr lang="en-US"/>
        </a:p>
      </dgm:t>
    </dgm:pt>
    <dgm:pt modelId="{931933A6-CCF4-4337-8623-D5E2753F8707}" type="sibTrans" cxnId="{71AA116A-8F6C-4539-B34F-5E9F2C2032D0}">
      <dgm:prSet/>
      <dgm:spPr/>
      <dgm:t>
        <a:bodyPr/>
        <a:lstStyle/>
        <a:p>
          <a:endParaRPr lang="en-US"/>
        </a:p>
      </dgm:t>
    </dgm:pt>
    <dgm:pt modelId="{2CCCF3A6-BFE0-4022-AA11-601E83FBE2ED}">
      <dgm:prSet custT="1"/>
      <dgm:spPr/>
      <dgm:t>
        <a:bodyPr/>
        <a:lstStyle/>
        <a:p>
          <a:endParaRPr lang="en-US" sz="2400"/>
        </a:p>
      </dgm:t>
    </dgm:pt>
    <dgm:pt modelId="{2B480DEE-1581-465B-BA61-DDDBEFBEC511}" type="parTrans" cxnId="{DFA6598E-461E-40CF-8EC2-EBBF5128CDA8}">
      <dgm:prSet/>
      <dgm:spPr/>
      <dgm:t>
        <a:bodyPr/>
        <a:lstStyle/>
        <a:p>
          <a:endParaRPr lang="en-US"/>
        </a:p>
      </dgm:t>
    </dgm:pt>
    <dgm:pt modelId="{223BFAB4-AEBB-4AFF-A840-148E1D1EEA2C}" type="sibTrans" cxnId="{DFA6598E-461E-40CF-8EC2-EBBF5128CDA8}">
      <dgm:prSet/>
      <dgm:spPr/>
      <dgm:t>
        <a:bodyPr/>
        <a:lstStyle/>
        <a:p>
          <a:endParaRPr lang="en-US"/>
        </a:p>
      </dgm:t>
    </dgm:pt>
    <dgm:pt modelId="{60DDA1BF-3350-4871-A189-A43C35BE0D97}">
      <dgm:prSet custT="1"/>
      <dgm:spPr/>
      <dgm:t>
        <a:bodyPr/>
        <a:lstStyle/>
        <a:p>
          <a:r>
            <a:rPr lang="en-US" sz="2400"/>
            <a:t>1,300 phone calls to unique individuals </a:t>
          </a:r>
        </a:p>
      </dgm:t>
    </dgm:pt>
    <dgm:pt modelId="{4440D58F-5A1E-44D7-9248-7CD00C7A03C5}" type="parTrans" cxnId="{01744049-E193-4B68-BDFD-1546D1F299BA}">
      <dgm:prSet/>
      <dgm:spPr/>
      <dgm:t>
        <a:bodyPr/>
        <a:lstStyle/>
        <a:p>
          <a:endParaRPr lang="en-US"/>
        </a:p>
      </dgm:t>
    </dgm:pt>
    <dgm:pt modelId="{954C9142-3474-424B-8C94-5FA926CA7522}" type="sibTrans" cxnId="{01744049-E193-4B68-BDFD-1546D1F299BA}">
      <dgm:prSet/>
      <dgm:spPr/>
      <dgm:t>
        <a:bodyPr/>
        <a:lstStyle/>
        <a:p>
          <a:endParaRPr lang="en-US"/>
        </a:p>
      </dgm:t>
    </dgm:pt>
    <dgm:pt modelId="{172E4899-FDA7-4DAD-81F7-B890F678E2F0}">
      <dgm:prSet custT="1"/>
      <dgm:spPr/>
      <dgm:t>
        <a:bodyPr/>
        <a:lstStyle/>
        <a:p>
          <a:endParaRPr lang="en-US" sz="2400"/>
        </a:p>
      </dgm:t>
    </dgm:pt>
    <dgm:pt modelId="{013D8E13-8668-477B-B570-45084BB376D5}" type="parTrans" cxnId="{1569953E-F9D1-4BD8-AD9E-97D25866A246}">
      <dgm:prSet/>
      <dgm:spPr/>
      <dgm:t>
        <a:bodyPr/>
        <a:lstStyle/>
        <a:p>
          <a:endParaRPr lang="en-US"/>
        </a:p>
      </dgm:t>
    </dgm:pt>
    <dgm:pt modelId="{7598634A-5C56-4225-8A52-CD2AEE7EAE1F}" type="sibTrans" cxnId="{1569953E-F9D1-4BD8-AD9E-97D25866A246}">
      <dgm:prSet/>
      <dgm:spPr/>
      <dgm:t>
        <a:bodyPr/>
        <a:lstStyle/>
        <a:p>
          <a:endParaRPr lang="en-US"/>
        </a:p>
      </dgm:t>
    </dgm:pt>
    <dgm:pt modelId="{D5FDDBBE-7B0B-41E1-A7CD-33AED0F699BD}" type="pres">
      <dgm:prSet presAssocID="{3E3D8DBB-6BF8-4AC1-A779-605FBEE828C1}" presName="Name0" presStyleCnt="0">
        <dgm:presLayoutVars>
          <dgm:dir/>
          <dgm:animLvl val="lvl"/>
          <dgm:resizeHandles val="exact"/>
        </dgm:presLayoutVars>
      </dgm:prSet>
      <dgm:spPr/>
    </dgm:pt>
    <dgm:pt modelId="{E3676E6A-D4FC-4CE8-996E-E1C4CE32DD7A}" type="pres">
      <dgm:prSet presAssocID="{B629181E-1E88-4063-8C03-80C04D472D41}" presName="composite" presStyleCnt="0"/>
      <dgm:spPr/>
    </dgm:pt>
    <dgm:pt modelId="{5F1B42B2-99B9-4A08-8EF4-3D02AA535963}" type="pres">
      <dgm:prSet presAssocID="{B629181E-1E88-4063-8C03-80C04D472D41}" presName="parTx" presStyleLbl="alignNode1" presStyleIdx="0" presStyleCnt="1">
        <dgm:presLayoutVars>
          <dgm:chMax val="0"/>
          <dgm:chPref val="0"/>
          <dgm:bulletEnabled val="1"/>
        </dgm:presLayoutVars>
      </dgm:prSet>
      <dgm:spPr/>
    </dgm:pt>
    <dgm:pt modelId="{CE252665-F841-414F-BFD5-B0750B678A33}" type="pres">
      <dgm:prSet presAssocID="{B629181E-1E88-4063-8C03-80C04D472D41}" presName="desTx" presStyleLbl="alignAccFollowNode1" presStyleIdx="0" presStyleCnt="1">
        <dgm:presLayoutVars>
          <dgm:bulletEnabled val="1"/>
        </dgm:presLayoutVars>
      </dgm:prSet>
      <dgm:spPr/>
    </dgm:pt>
  </dgm:ptLst>
  <dgm:cxnLst>
    <dgm:cxn modelId="{D248F107-68A4-4490-9BE9-BB6687C71FD6}" type="presOf" srcId="{41750212-F45B-4E25-AD46-48FC1E4D072D}" destId="{CE252665-F841-414F-BFD5-B0750B678A33}" srcOrd="0" destOrd="0" presId="urn:microsoft.com/office/officeart/2005/8/layout/hList1"/>
    <dgm:cxn modelId="{FD0E1F0A-1F18-4A68-8C33-210CD79A7F81}" srcId="{3E3D8DBB-6BF8-4AC1-A779-605FBEE828C1}" destId="{B629181E-1E88-4063-8C03-80C04D472D41}" srcOrd="0" destOrd="0" parTransId="{9105AE17-9E39-434B-8472-E5045752A9E1}" sibTransId="{5BE20AB8-50AD-4F50-AE38-3077880900D4}"/>
    <dgm:cxn modelId="{8E272420-375B-4879-A6AB-73A926E62D5A}" type="presOf" srcId="{60DDA1BF-3350-4871-A189-A43C35BE0D97}" destId="{CE252665-F841-414F-BFD5-B0750B678A33}" srcOrd="0" destOrd="5" presId="urn:microsoft.com/office/officeart/2005/8/layout/hList1"/>
    <dgm:cxn modelId="{28F56039-AAAB-4EF8-8280-9B7FB9CE699A}" srcId="{B629181E-1E88-4063-8C03-80C04D472D41}" destId="{941495F9-EA98-408D-9552-80F2F5F929E0}" srcOrd="3" destOrd="0" parTransId="{E8CFDFFE-CBB9-4322-82A1-69BB22257D00}" sibTransId="{C0D64803-CCA2-476C-B2B0-2497E952F387}"/>
    <dgm:cxn modelId="{1569953E-F9D1-4BD8-AD9E-97D25866A246}" srcId="{B629181E-1E88-4063-8C03-80C04D472D41}" destId="{172E4899-FDA7-4DAD-81F7-B890F678E2F0}" srcOrd="4" destOrd="0" parTransId="{013D8E13-8668-477B-B570-45084BB376D5}" sibTransId="{7598634A-5C56-4225-8A52-CD2AEE7EAE1F}"/>
    <dgm:cxn modelId="{97239865-9257-4CEF-9608-0437B25B2829}" type="presOf" srcId="{2CCCF3A6-BFE0-4022-AA11-601E83FBE2ED}" destId="{CE252665-F841-414F-BFD5-B0750B678A33}" srcOrd="0" destOrd="6" presId="urn:microsoft.com/office/officeart/2005/8/layout/hList1"/>
    <dgm:cxn modelId="{01744049-E193-4B68-BDFD-1546D1F299BA}" srcId="{B629181E-1E88-4063-8C03-80C04D472D41}" destId="{60DDA1BF-3350-4871-A189-A43C35BE0D97}" srcOrd="5" destOrd="0" parTransId="{4440D58F-5A1E-44D7-9248-7CD00C7A03C5}" sibTransId="{954C9142-3474-424B-8C94-5FA926CA7522}"/>
    <dgm:cxn modelId="{71AA116A-8F6C-4539-B34F-5E9F2C2032D0}" srcId="{B629181E-1E88-4063-8C03-80C04D472D41}" destId="{F584F9DE-44E0-4EC3-B2A9-382F2207EEA0}" srcOrd="2" destOrd="0" parTransId="{A3B9F1AA-3604-4B34-9ED4-9C5913EA7F4C}" sibTransId="{931933A6-CCF4-4337-8623-D5E2753F8707}"/>
    <dgm:cxn modelId="{940C506A-175A-43B9-90EC-BE55D187C5C2}" type="presOf" srcId="{F584F9DE-44E0-4EC3-B2A9-382F2207EEA0}" destId="{CE252665-F841-414F-BFD5-B0750B678A33}" srcOrd="0" destOrd="2" presId="urn:microsoft.com/office/officeart/2005/8/layout/hList1"/>
    <dgm:cxn modelId="{F7D2C071-3D01-4068-B828-F7360A37BA88}" type="presOf" srcId="{941495F9-EA98-408D-9552-80F2F5F929E0}" destId="{CE252665-F841-414F-BFD5-B0750B678A33}" srcOrd="0" destOrd="3" presId="urn:microsoft.com/office/officeart/2005/8/layout/hList1"/>
    <dgm:cxn modelId="{37EE5A87-30DF-4483-82F1-91E45C3DC90E}" type="presOf" srcId="{172E4899-FDA7-4DAD-81F7-B890F678E2F0}" destId="{CE252665-F841-414F-BFD5-B0750B678A33}" srcOrd="0" destOrd="4" presId="urn:microsoft.com/office/officeart/2005/8/layout/hList1"/>
    <dgm:cxn modelId="{DFA6598E-461E-40CF-8EC2-EBBF5128CDA8}" srcId="{B629181E-1E88-4063-8C03-80C04D472D41}" destId="{2CCCF3A6-BFE0-4022-AA11-601E83FBE2ED}" srcOrd="6" destOrd="0" parTransId="{2B480DEE-1581-465B-BA61-DDDBEFBEC511}" sibTransId="{223BFAB4-AEBB-4AFF-A840-148E1D1EEA2C}"/>
    <dgm:cxn modelId="{68A9F690-9E08-4822-B658-54725FBF1CA2}" type="presOf" srcId="{3E3D8DBB-6BF8-4AC1-A779-605FBEE828C1}" destId="{D5FDDBBE-7B0B-41E1-A7CD-33AED0F699BD}" srcOrd="0" destOrd="0" presId="urn:microsoft.com/office/officeart/2005/8/layout/hList1"/>
    <dgm:cxn modelId="{2E0E6193-507A-4CD3-92EB-9812211F0CB6}" type="presOf" srcId="{B629181E-1E88-4063-8C03-80C04D472D41}" destId="{5F1B42B2-99B9-4A08-8EF4-3D02AA535963}" srcOrd="0" destOrd="0" presId="urn:microsoft.com/office/officeart/2005/8/layout/hList1"/>
    <dgm:cxn modelId="{02C1FCA8-B0EF-4FCB-BCA2-F3038465F4D5}" srcId="{B629181E-1E88-4063-8C03-80C04D472D41}" destId="{41750212-F45B-4E25-AD46-48FC1E4D072D}" srcOrd="0" destOrd="0" parTransId="{30B19CAE-CF51-45BA-AA08-9B374FBF51F9}" sibTransId="{84D9022E-8BF9-4F5B-8964-66664BD5D88E}"/>
    <dgm:cxn modelId="{3EB1D7B2-9DBA-4E2F-AEAA-C158FC52593E}" type="presOf" srcId="{4AD9FF0D-99CE-405C-B381-D372D93E51E1}" destId="{CE252665-F841-414F-BFD5-B0750B678A33}" srcOrd="0" destOrd="1" presId="urn:microsoft.com/office/officeart/2005/8/layout/hList1"/>
    <dgm:cxn modelId="{ECA192D5-5F07-454B-9AB0-E4F1D73A6DD5}" srcId="{B629181E-1E88-4063-8C03-80C04D472D41}" destId="{4AD9FF0D-99CE-405C-B381-D372D93E51E1}" srcOrd="1" destOrd="0" parTransId="{2CE0ED17-4F35-4A80-A900-3B1E250DEB08}" sibTransId="{23E027BA-36F6-4E30-826B-21355D6A05A7}"/>
    <dgm:cxn modelId="{5F194463-3D23-4726-9708-E56E435CFDA0}" type="presParOf" srcId="{D5FDDBBE-7B0B-41E1-A7CD-33AED0F699BD}" destId="{E3676E6A-D4FC-4CE8-996E-E1C4CE32DD7A}" srcOrd="0" destOrd="0" presId="urn:microsoft.com/office/officeart/2005/8/layout/hList1"/>
    <dgm:cxn modelId="{B26F7CAC-2676-46B4-BA18-8C5DB057BC0D}" type="presParOf" srcId="{E3676E6A-D4FC-4CE8-996E-E1C4CE32DD7A}" destId="{5F1B42B2-99B9-4A08-8EF4-3D02AA535963}" srcOrd="0" destOrd="0" presId="urn:microsoft.com/office/officeart/2005/8/layout/hList1"/>
    <dgm:cxn modelId="{3DDD7562-8773-4D7B-AD27-27751502826C}" type="presParOf" srcId="{E3676E6A-D4FC-4CE8-996E-E1C4CE32DD7A}" destId="{CE252665-F841-414F-BFD5-B0750B678A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3D8DBB-6BF8-4AC1-A779-605FBEE828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750212-F45B-4E25-AD46-48FC1E4D072D}">
      <dgm:prSet/>
      <dgm:spPr/>
      <dgm:t>
        <a:bodyPr/>
        <a:lstStyle/>
        <a:p>
          <a:endParaRPr lang="en-US" sz="2100">
            <a:highlight>
              <a:srgbClr val="FFFF00"/>
            </a:highlight>
          </a:endParaRPr>
        </a:p>
      </dgm:t>
    </dgm:pt>
    <dgm:pt modelId="{30B19CAE-CF51-45BA-AA08-9B374FBF51F9}" type="parTrans" cxnId="{02C1FCA8-B0EF-4FCB-BCA2-F3038465F4D5}">
      <dgm:prSet/>
      <dgm:spPr/>
      <dgm:t>
        <a:bodyPr/>
        <a:lstStyle/>
        <a:p>
          <a:endParaRPr lang="en-US"/>
        </a:p>
      </dgm:t>
    </dgm:pt>
    <dgm:pt modelId="{84D9022E-8BF9-4F5B-8964-66664BD5D88E}" type="sibTrans" cxnId="{02C1FCA8-B0EF-4FCB-BCA2-F3038465F4D5}">
      <dgm:prSet/>
      <dgm:spPr/>
      <dgm:t>
        <a:bodyPr/>
        <a:lstStyle/>
        <a:p>
          <a:endParaRPr lang="en-US"/>
        </a:p>
      </dgm:t>
    </dgm:pt>
    <dgm:pt modelId="{B629181E-1E88-4063-8C03-80C04D472D41}">
      <dgm:prSet custT="1"/>
      <dgm:spPr/>
      <dgm:t>
        <a:bodyPr/>
        <a:lstStyle/>
        <a:p>
          <a:r>
            <a:rPr lang="en-US" sz="3600"/>
            <a:t>What’s Next for MN RETAIN?</a:t>
          </a:r>
        </a:p>
      </dgm:t>
    </dgm:pt>
    <dgm:pt modelId="{5BE20AB8-50AD-4F50-AE38-3077880900D4}" type="sibTrans" cxnId="{FD0E1F0A-1F18-4A68-8C33-210CD79A7F81}">
      <dgm:prSet/>
      <dgm:spPr/>
      <dgm:t>
        <a:bodyPr/>
        <a:lstStyle/>
        <a:p>
          <a:endParaRPr lang="en-US"/>
        </a:p>
      </dgm:t>
    </dgm:pt>
    <dgm:pt modelId="{9105AE17-9E39-434B-8472-E5045752A9E1}" type="parTrans" cxnId="{FD0E1F0A-1F18-4A68-8C33-210CD79A7F81}">
      <dgm:prSet/>
      <dgm:spPr/>
      <dgm:t>
        <a:bodyPr/>
        <a:lstStyle/>
        <a:p>
          <a:endParaRPr lang="en-US"/>
        </a:p>
      </dgm:t>
    </dgm:pt>
    <dgm:pt modelId="{4AD9FF0D-99CE-405C-B381-D372D93E51E1}">
      <dgm:prSet custT="1"/>
      <dgm:spPr/>
      <dgm:t>
        <a:bodyPr/>
        <a:lstStyle/>
        <a:p>
          <a:endParaRPr lang="en-US" sz="2400"/>
        </a:p>
      </dgm:t>
    </dgm:pt>
    <dgm:pt modelId="{2CE0ED17-4F35-4A80-A900-3B1E250DEB08}" type="parTrans" cxnId="{ECA192D5-5F07-454B-9AB0-E4F1D73A6DD5}">
      <dgm:prSet/>
      <dgm:spPr/>
      <dgm:t>
        <a:bodyPr/>
        <a:lstStyle/>
        <a:p>
          <a:endParaRPr lang="en-US"/>
        </a:p>
      </dgm:t>
    </dgm:pt>
    <dgm:pt modelId="{23E027BA-36F6-4E30-826B-21355D6A05A7}" type="sibTrans" cxnId="{ECA192D5-5F07-454B-9AB0-E4F1D73A6DD5}">
      <dgm:prSet/>
      <dgm:spPr/>
      <dgm:t>
        <a:bodyPr/>
        <a:lstStyle/>
        <a:p>
          <a:endParaRPr lang="en-US"/>
        </a:p>
      </dgm:t>
    </dgm:pt>
    <dgm:pt modelId="{D5FDDBBE-7B0B-41E1-A7CD-33AED0F699BD}" type="pres">
      <dgm:prSet presAssocID="{3E3D8DBB-6BF8-4AC1-A779-605FBEE828C1}" presName="Name0" presStyleCnt="0">
        <dgm:presLayoutVars>
          <dgm:dir/>
          <dgm:animLvl val="lvl"/>
          <dgm:resizeHandles val="exact"/>
        </dgm:presLayoutVars>
      </dgm:prSet>
      <dgm:spPr/>
    </dgm:pt>
    <dgm:pt modelId="{E3676E6A-D4FC-4CE8-996E-E1C4CE32DD7A}" type="pres">
      <dgm:prSet presAssocID="{B629181E-1E88-4063-8C03-80C04D472D41}" presName="composite" presStyleCnt="0"/>
      <dgm:spPr/>
    </dgm:pt>
    <dgm:pt modelId="{5F1B42B2-99B9-4A08-8EF4-3D02AA535963}" type="pres">
      <dgm:prSet presAssocID="{B629181E-1E88-4063-8C03-80C04D472D41}" presName="parTx" presStyleLbl="alignNode1" presStyleIdx="0" presStyleCnt="1">
        <dgm:presLayoutVars>
          <dgm:chMax val="0"/>
          <dgm:chPref val="0"/>
          <dgm:bulletEnabled val="1"/>
        </dgm:presLayoutVars>
      </dgm:prSet>
      <dgm:spPr/>
    </dgm:pt>
    <dgm:pt modelId="{CE252665-F841-414F-BFD5-B0750B678A33}" type="pres">
      <dgm:prSet presAssocID="{B629181E-1E88-4063-8C03-80C04D472D41}" presName="desTx" presStyleLbl="alignAccFollowNode1" presStyleIdx="0" presStyleCnt="1">
        <dgm:presLayoutVars>
          <dgm:bulletEnabled val="1"/>
        </dgm:presLayoutVars>
      </dgm:prSet>
      <dgm:spPr/>
    </dgm:pt>
  </dgm:ptLst>
  <dgm:cxnLst>
    <dgm:cxn modelId="{D248F107-68A4-4490-9BE9-BB6687C71FD6}" type="presOf" srcId="{41750212-F45B-4E25-AD46-48FC1E4D072D}" destId="{CE252665-F841-414F-BFD5-B0750B678A33}" srcOrd="0" destOrd="0" presId="urn:microsoft.com/office/officeart/2005/8/layout/hList1"/>
    <dgm:cxn modelId="{FD0E1F0A-1F18-4A68-8C33-210CD79A7F81}" srcId="{3E3D8DBB-6BF8-4AC1-A779-605FBEE828C1}" destId="{B629181E-1E88-4063-8C03-80C04D472D41}" srcOrd="0" destOrd="0" parTransId="{9105AE17-9E39-434B-8472-E5045752A9E1}" sibTransId="{5BE20AB8-50AD-4F50-AE38-3077880900D4}"/>
    <dgm:cxn modelId="{68A9F690-9E08-4822-B658-54725FBF1CA2}" type="presOf" srcId="{3E3D8DBB-6BF8-4AC1-A779-605FBEE828C1}" destId="{D5FDDBBE-7B0B-41E1-A7CD-33AED0F699BD}" srcOrd="0" destOrd="0" presId="urn:microsoft.com/office/officeart/2005/8/layout/hList1"/>
    <dgm:cxn modelId="{2E0E6193-507A-4CD3-92EB-9812211F0CB6}" type="presOf" srcId="{B629181E-1E88-4063-8C03-80C04D472D41}" destId="{5F1B42B2-99B9-4A08-8EF4-3D02AA535963}" srcOrd="0" destOrd="0" presId="urn:microsoft.com/office/officeart/2005/8/layout/hList1"/>
    <dgm:cxn modelId="{02C1FCA8-B0EF-4FCB-BCA2-F3038465F4D5}" srcId="{B629181E-1E88-4063-8C03-80C04D472D41}" destId="{41750212-F45B-4E25-AD46-48FC1E4D072D}" srcOrd="0" destOrd="0" parTransId="{30B19CAE-CF51-45BA-AA08-9B374FBF51F9}" sibTransId="{84D9022E-8BF9-4F5B-8964-66664BD5D88E}"/>
    <dgm:cxn modelId="{3EB1D7B2-9DBA-4E2F-AEAA-C158FC52593E}" type="presOf" srcId="{4AD9FF0D-99CE-405C-B381-D372D93E51E1}" destId="{CE252665-F841-414F-BFD5-B0750B678A33}" srcOrd="0" destOrd="1" presId="urn:microsoft.com/office/officeart/2005/8/layout/hList1"/>
    <dgm:cxn modelId="{ECA192D5-5F07-454B-9AB0-E4F1D73A6DD5}" srcId="{B629181E-1E88-4063-8C03-80C04D472D41}" destId="{4AD9FF0D-99CE-405C-B381-D372D93E51E1}" srcOrd="1" destOrd="0" parTransId="{2CE0ED17-4F35-4A80-A900-3B1E250DEB08}" sibTransId="{23E027BA-36F6-4E30-826B-21355D6A05A7}"/>
    <dgm:cxn modelId="{5F194463-3D23-4726-9708-E56E435CFDA0}" type="presParOf" srcId="{D5FDDBBE-7B0B-41E1-A7CD-33AED0F699BD}" destId="{E3676E6A-D4FC-4CE8-996E-E1C4CE32DD7A}" srcOrd="0" destOrd="0" presId="urn:microsoft.com/office/officeart/2005/8/layout/hList1"/>
    <dgm:cxn modelId="{B26F7CAC-2676-46B4-BA18-8C5DB057BC0D}" type="presParOf" srcId="{E3676E6A-D4FC-4CE8-996E-E1C4CE32DD7A}" destId="{5F1B42B2-99B9-4A08-8EF4-3D02AA535963}" srcOrd="0" destOrd="0" presId="urn:microsoft.com/office/officeart/2005/8/layout/hList1"/>
    <dgm:cxn modelId="{3DDD7562-8773-4D7B-AD27-27751502826C}" type="presParOf" srcId="{E3676E6A-D4FC-4CE8-996E-E1C4CE32DD7A}" destId="{CE252665-F841-414F-BFD5-B0750B678A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9A7D3-3A99-4E35-85D9-EAB25F1DFABC}">
      <dsp:nvSpPr>
        <dsp:cNvPr id="0" name=""/>
        <dsp:cNvSpPr/>
      </dsp:nvSpPr>
      <dsp:spPr>
        <a:xfrm>
          <a:off x="0" y="1305401"/>
          <a:ext cx="10890278"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7F3A2-7E3B-4E60-91EB-77882618984B}">
      <dsp:nvSpPr>
        <dsp:cNvPr id="0" name=""/>
        <dsp:cNvSpPr/>
      </dsp:nvSpPr>
      <dsp:spPr>
        <a:xfrm>
          <a:off x="4785" y="0"/>
          <a:ext cx="315860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a:t>Connecting with underserved and underrepresented communities, both disproportionately hurt by the COVID-19 pandemic</a:t>
          </a:r>
        </a:p>
      </dsp:txBody>
      <dsp:txXfrm>
        <a:off x="4785" y="0"/>
        <a:ext cx="3158606" cy="1740535"/>
      </dsp:txXfrm>
    </dsp:sp>
    <dsp:sp modelId="{E4EF6241-DA9D-462B-AF42-448E2D8E97AB}">
      <dsp:nvSpPr>
        <dsp:cNvPr id="0" name=""/>
        <dsp:cNvSpPr/>
      </dsp:nvSpPr>
      <dsp:spPr>
        <a:xfrm>
          <a:off x="1366521"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B13C1-1181-4B77-A87F-E97BFB6B20C1}">
      <dsp:nvSpPr>
        <dsp:cNvPr id="0" name=""/>
        <dsp:cNvSpPr/>
      </dsp:nvSpPr>
      <dsp:spPr>
        <a:xfrm>
          <a:off x="3321322" y="2610802"/>
          <a:ext cx="315860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a:t>Creating strategic partnerships with statewide healthcare providers and their networks </a:t>
          </a:r>
        </a:p>
      </dsp:txBody>
      <dsp:txXfrm>
        <a:off x="3321322" y="2610802"/>
        <a:ext cx="3158606" cy="1740535"/>
      </dsp:txXfrm>
    </dsp:sp>
    <dsp:sp modelId="{554C607A-A065-463F-ADC9-4E63217AF9DC}">
      <dsp:nvSpPr>
        <dsp:cNvPr id="0" name=""/>
        <dsp:cNvSpPr/>
      </dsp:nvSpPr>
      <dsp:spPr>
        <a:xfrm>
          <a:off x="4683058"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B8967-E0A8-4FD5-8C1C-AF19D1E2E5C2}">
      <dsp:nvSpPr>
        <dsp:cNvPr id="0" name=""/>
        <dsp:cNvSpPr/>
      </dsp:nvSpPr>
      <dsp:spPr>
        <a:xfrm>
          <a:off x="6637858" y="0"/>
          <a:ext cx="315860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a:t>Accelerating/scaling enrollments and referrals statewide </a:t>
          </a:r>
        </a:p>
      </dsp:txBody>
      <dsp:txXfrm>
        <a:off x="6637858" y="0"/>
        <a:ext cx="3158606" cy="1740535"/>
      </dsp:txXfrm>
    </dsp:sp>
    <dsp:sp modelId="{83FC018A-C214-4394-BF9D-0ED37D404604}">
      <dsp:nvSpPr>
        <dsp:cNvPr id="0" name=""/>
        <dsp:cNvSpPr/>
      </dsp:nvSpPr>
      <dsp:spPr>
        <a:xfrm>
          <a:off x="7999594"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B42B2-99B9-4A08-8EF4-3D02AA535963}">
      <dsp:nvSpPr>
        <dsp:cNvPr id="0" name=""/>
        <dsp:cNvSpPr/>
      </dsp:nvSpPr>
      <dsp:spPr>
        <a:xfrm>
          <a:off x="0" y="28553"/>
          <a:ext cx="10890278"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a:t>RETAIN Engagement and Outreach Efforts</a:t>
          </a:r>
        </a:p>
      </dsp:txBody>
      <dsp:txXfrm>
        <a:off x="0" y="28553"/>
        <a:ext cx="10890278" cy="1468800"/>
      </dsp:txXfrm>
    </dsp:sp>
    <dsp:sp modelId="{CE252665-F841-414F-BFD5-B0750B678A33}">
      <dsp:nvSpPr>
        <dsp:cNvPr id="0" name=""/>
        <dsp:cNvSpPr/>
      </dsp:nvSpPr>
      <dsp:spPr>
        <a:xfrm>
          <a:off x="0" y="1497353"/>
          <a:ext cx="10890278" cy="32898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933450">
            <a:lnSpc>
              <a:spcPct val="90000"/>
            </a:lnSpc>
            <a:spcBef>
              <a:spcPct val="0"/>
            </a:spcBef>
            <a:spcAft>
              <a:spcPct val="15000"/>
            </a:spcAft>
            <a:buChar char="•"/>
          </a:pPr>
          <a:endParaRPr lang="en-US" sz="2100" kern="1200">
            <a:highlight>
              <a:srgbClr val="FFFF00"/>
            </a:highlight>
          </a:endParaRPr>
        </a:p>
        <a:p>
          <a:pPr marL="228600" lvl="1" indent="-228600" algn="l" defTabSz="1066800">
            <a:lnSpc>
              <a:spcPct val="90000"/>
            </a:lnSpc>
            <a:spcBef>
              <a:spcPct val="0"/>
            </a:spcBef>
            <a:spcAft>
              <a:spcPct val="15000"/>
            </a:spcAft>
            <a:buChar char="•"/>
          </a:pPr>
          <a:r>
            <a:rPr lang="en-US" sz="2400" kern="1200"/>
            <a:t>More than 35 outreach and engagement activities with community and faith-based organizations, community leaders /influencers, the Indian Health Board etc.</a:t>
          </a:r>
        </a:p>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r>
            <a:rPr lang="en-US" sz="2400" kern="1200"/>
            <a:t>In person presentation at one of the largest African immigrant churches in MN</a:t>
          </a:r>
        </a:p>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r>
            <a:rPr lang="en-US" sz="2400" kern="1200"/>
            <a:t>1,300 phone calls to unique individuals </a:t>
          </a:r>
        </a:p>
        <a:p>
          <a:pPr marL="228600" lvl="1" indent="-228600" algn="l" defTabSz="1066800">
            <a:lnSpc>
              <a:spcPct val="90000"/>
            </a:lnSpc>
            <a:spcBef>
              <a:spcPct val="0"/>
            </a:spcBef>
            <a:spcAft>
              <a:spcPct val="15000"/>
            </a:spcAft>
            <a:buChar char="•"/>
          </a:pPr>
          <a:endParaRPr lang="en-US" sz="2400" kern="1200"/>
        </a:p>
      </dsp:txBody>
      <dsp:txXfrm>
        <a:off x="0" y="1497353"/>
        <a:ext cx="10890278" cy="3289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B42B2-99B9-4A08-8EF4-3D02AA535963}">
      <dsp:nvSpPr>
        <dsp:cNvPr id="0" name=""/>
        <dsp:cNvSpPr/>
      </dsp:nvSpPr>
      <dsp:spPr>
        <a:xfrm>
          <a:off x="0" y="44494"/>
          <a:ext cx="10890278" cy="187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a:t>What’s Next for MN RETAIN?</a:t>
          </a:r>
        </a:p>
      </dsp:txBody>
      <dsp:txXfrm>
        <a:off x="0" y="44494"/>
        <a:ext cx="10890278" cy="1872000"/>
      </dsp:txXfrm>
    </dsp:sp>
    <dsp:sp modelId="{CE252665-F841-414F-BFD5-B0750B678A33}">
      <dsp:nvSpPr>
        <dsp:cNvPr id="0" name=""/>
        <dsp:cNvSpPr/>
      </dsp:nvSpPr>
      <dsp:spPr>
        <a:xfrm>
          <a:off x="0" y="1916494"/>
          <a:ext cx="1089027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933450">
            <a:lnSpc>
              <a:spcPct val="90000"/>
            </a:lnSpc>
            <a:spcBef>
              <a:spcPct val="0"/>
            </a:spcBef>
            <a:spcAft>
              <a:spcPct val="15000"/>
            </a:spcAft>
            <a:buChar char="•"/>
          </a:pPr>
          <a:endParaRPr lang="en-US" sz="2100" kern="1200">
            <a:highlight>
              <a:srgbClr val="FFFF00"/>
            </a:highlight>
          </a:endParaRPr>
        </a:p>
        <a:p>
          <a:pPr marL="228600" lvl="1" indent="-228600" algn="l" defTabSz="1066800">
            <a:lnSpc>
              <a:spcPct val="90000"/>
            </a:lnSpc>
            <a:spcBef>
              <a:spcPct val="0"/>
            </a:spcBef>
            <a:spcAft>
              <a:spcPct val="15000"/>
            </a:spcAft>
            <a:buChar char="•"/>
          </a:pPr>
          <a:endParaRPr lang="en-US" sz="2400" kern="1200"/>
        </a:p>
      </dsp:txBody>
      <dsp:txXfrm>
        <a:off x="0" y="1916494"/>
        <a:ext cx="10890278"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3BD60-6EB9-4E8E-B620-47591879B3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42B354A-C38E-496A-8E24-597271EFCD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BF8787-0CBE-4461-A19B-9A5A5A8AB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715FD-4285-4718-B3A0-08F1B1B59F39}" type="slidenum">
              <a:rPr lang="en-US" smtClean="0"/>
              <a:t>‹#›</a:t>
            </a:fld>
            <a:endParaRPr lang="en-US"/>
          </a:p>
        </p:txBody>
      </p:sp>
    </p:spTree>
    <p:extLst>
      <p:ext uri="{BB962C8B-B14F-4D97-AF65-F5344CB8AC3E}">
        <p14:creationId xmlns:p14="http://schemas.microsoft.com/office/powerpoint/2010/main" val="59690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06C6D-61E2-4F5E-8F00-D7BF60D822AE}"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DC68F-3476-4CD7-9947-081238F71BD2}" type="slidenum">
              <a:rPr lang="en-US" smtClean="0"/>
              <a:t>‹#›</a:t>
            </a:fld>
            <a:endParaRPr lang="en-US"/>
          </a:p>
        </p:txBody>
      </p:sp>
    </p:spTree>
    <p:extLst>
      <p:ext uri="{BB962C8B-B14F-4D97-AF65-F5344CB8AC3E}">
        <p14:creationId xmlns:p14="http://schemas.microsoft.com/office/powerpoint/2010/main" val="2836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New Resource for Workers with Injuries</a:t>
            </a:r>
          </a:p>
          <a:p>
            <a:endParaRPr lang="en-US"/>
          </a:p>
        </p:txBody>
      </p:sp>
      <p:sp>
        <p:nvSpPr>
          <p:cNvPr id="4" name="Slide Number Placeholder 3"/>
          <p:cNvSpPr>
            <a:spLocks noGrp="1"/>
          </p:cNvSpPr>
          <p:nvPr>
            <p:ph type="sldNum" sz="quarter" idx="10"/>
          </p:nvPr>
        </p:nvSpPr>
        <p:spPr/>
        <p:txBody>
          <a:bodyPr/>
          <a:lstStyle/>
          <a:p>
            <a:fld id="{E90DC68F-3476-4CD7-9947-081238F71BD2}" type="slidenum">
              <a:rPr lang="en-US" smtClean="0"/>
              <a:t>1</a:t>
            </a:fld>
            <a:endParaRPr lang="en-US"/>
          </a:p>
        </p:txBody>
      </p:sp>
    </p:spTree>
    <p:extLst>
      <p:ext uri="{BB962C8B-B14F-4D97-AF65-F5344CB8AC3E}">
        <p14:creationId xmlns:p14="http://schemas.microsoft.com/office/powerpoint/2010/main" val="417833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MN RETAIN is a collaborative program led by the Minnesota Department of Employment and Economic Development (DEED), Minnesota Department of Health (MDH), Department of Labor and Industry (DLI), Mayo Clinic, and Workforce Development Inc (WDI) and includes stakeholders throughout MN.</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With millions of American workers forced out of work by injury or illness each year, expanding strategies like these will promote inclusive workforce practices and bolster our economic recovery at a time when our focus must be on stopping and recovering from this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90DC68F-3476-4CD7-9947-081238F71BD2}" type="slidenum">
              <a:rPr lang="en-US" smtClean="0"/>
              <a:t>4</a:t>
            </a:fld>
            <a:endParaRPr lang="en-US"/>
          </a:p>
        </p:txBody>
      </p:sp>
    </p:spTree>
    <p:extLst>
      <p:ext uri="{BB962C8B-B14F-4D97-AF65-F5344CB8AC3E}">
        <p14:creationId xmlns:p14="http://schemas.microsoft.com/office/powerpoint/2010/main" val="77390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90DC68F-3476-4CD7-9947-081238F71BD2}" type="slidenum">
              <a:rPr lang="en-US" smtClean="0"/>
              <a:t>7</a:t>
            </a:fld>
            <a:endParaRPr lang="en-US"/>
          </a:p>
        </p:txBody>
      </p:sp>
    </p:spTree>
    <p:extLst>
      <p:ext uri="{BB962C8B-B14F-4D97-AF65-F5344CB8AC3E}">
        <p14:creationId xmlns:p14="http://schemas.microsoft.com/office/powerpoint/2010/main" val="309144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DC68F-3476-4CD7-9947-081238F71BD2}" type="slidenum">
              <a:rPr lang="en-US" smtClean="0"/>
              <a:t>9</a:t>
            </a:fld>
            <a:endParaRPr lang="en-US"/>
          </a:p>
        </p:txBody>
      </p:sp>
    </p:spTree>
    <p:extLst>
      <p:ext uri="{BB962C8B-B14F-4D97-AF65-F5344CB8AC3E}">
        <p14:creationId xmlns:p14="http://schemas.microsoft.com/office/powerpoint/2010/main" val="356036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90DC68F-3476-4CD7-9947-081238F71BD2}" type="slidenum">
              <a:rPr lang="en-US" smtClean="0"/>
              <a:t>10</a:t>
            </a:fld>
            <a:endParaRPr lang="en-US"/>
          </a:p>
        </p:txBody>
      </p:sp>
    </p:spTree>
    <p:extLst>
      <p:ext uri="{BB962C8B-B14F-4D97-AF65-F5344CB8AC3E}">
        <p14:creationId xmlns:p14="http://schemas.microsoft.com/office/powerpoint/2010/main" val="256130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Walk through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C68F-3476-4CD7-9947-081238F71B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52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0DC68F-3476-4CD7-9947-081238F71BD2}" type="slidenum">
              <a:rPr lang="en-US" smtClean="0"/>
              <a:t>12</a:t>
            </a:fld>
            <a:endParaRPr lang="en-US"/>
          </a:p>
        </p:txBody>
      </p:sp>
    </p:spTree>
    <p:extLst>
      <p:ext uri="{BB962C8B-B14F-4D97-AF65-F5344CB8AC3E}">
        <p14:creationId xmlns:p14="http://schemas.microsoft.com/office/powerpoint/2010/main" val="426030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C68F-3476-4CD7-9947-081238F71B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600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87CCD7B-8AD4-A74D-804A-DC64D95406B6}"/>
              </a:ext>
            </a:extLst>
          </p:cNvPr>
          <p:cNvSpPr/>
          <p:nvPr userDrawn="1"/>
        </p:nvSpPr>
        <p:spPr>
          <a:xfrm>
            <a:off x="0" y="5656783"/>
            <a:ext cx="12192000" cy="1317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0AFA5B8-6538-9B47-891A-BC6275A20678}"/>
              </a:ext>
            </a:extLst>
          </p:cNvPr>
          <p:cNvSpPr/>
          <p:nvPr userDrawn="1"/>
        </p:nvSpPr>
        <p:spPr>
          <a:xfrm>
            <a:off x="0" y="4622799"/>
            <a:ext cx="12192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999B2F13-CC2A-F54F-B991-02F31DCA0305}"/>
              </a:ext>
            </a:extLst>
          </p:cNvPr>
          <p:cNvSpPr/>
          <p:nvPr userDrawn="1"/>
        </p:nvSpPr>
        <p:spPr>
          <a:xfrm>
            <a:off x="0" y="0"/>
            <a:ext cx="12192000" cy="4622798"/>
          </a:xfrm>
          <a:prstGeom prst="rect">
            <a:avLst/>
          </a:prstGeom>
          <a:solidFill>
            <a:srgbClr val="0D2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F73E21F-0F42-C741-A122-21F873F1D0C9}"/>
              </a:ext>
            </a:extLst>
          </p:cNvPr>
          <p:cNvSpPr>
            <a:spLocks noGrp="1"/>
          </p:cNvSpPr>
          <p:nvPr>
            <p:ph type="ctrTitle"/>
          </p:nvPr>
        </p:nvSpPr>
        <p:spPr>
          <a:xfrm>
            <a:off x="522514" y="1984480"/>
            <a:ext cx="6512467" cy="2387600"/>
          </a:xfrm>
        </p:spPr>
        <p:txBody>
          <a:bodyPr anchor="b"/>
          <a:lstStyle>
            <a:lvl1pPr algn="l">
              <a:defRPr sz="60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536A65F-8B72-A04C-8143-699BB46AEFAC}"/>
              </a:ext>
            </a:extLst>
          </p:cNvPr>
          <p:cNvSpPr>
            <a:spLocks noGrp="1"/>
          </p:cNvSpPr>
          <p:nvPr>
            <p:ph type="subTitle" idx="1"/>
          </p:nvPr>
        </p:nvSpPr>
        <p:spPr>
          <a:xfrm>
            <a:off x="522514" y="4847612"/>
            <a:ext cx="8208531" cy="542925"/>
          </a:xfrm>
        </p:spPr>
        <p:txBody>
          <a:bodyPr/>
          <a:lstStyle>
            <a:lvl1pPr marL="0" indent="0" algn="l">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1" name="Group 10" descr="Images of man in wheelchair and a woman in an office environment">
            <a:extLst>
              <a:ext uri="{FF2B5EF4-FFF2-40B4-BE49-F238E27FC236}">
                <a16:creationId xmlns:a16="http://schemas.microsoft.com/office/drawing/2014/main" id="{D5B7EC7C-C2A1-874F-ADF0-75CC6E1EBCE0}"/>
              </a:ext>
            </a:extLst>
          </p:cNvPr>
          <p:cNvGrpSpPr/>
          <p:nvPr userDrawn="1"/>
        </p:nvGrpSpPr>
        <p:grpSpPr>
          <a:xfrm>
            <a:off x="7447935" y="1"/>
            <a:ext cx="4744065" cy="4622798"/>
            <a:chOff x="7875639" y="319137"/>
            <a:chExt cx="4316361" cy="4303661"/>
          </a:xfrm>
        </p:grpSpPr>
        <p:pic>
          <p:nvPicPr>
            <p:cNvPr id="9" name="Picture 8" descr="Image of woman in an office environment">
              <a:extLst>
                <a:ext uri="{FF2B5EF4-FFF2-40B4-BE49-F238E27FC236}">
                  <a16:creationId xmlns:a16="http://schemas.microsoft.com/office/drawing/2014/main" id="{2A650E7B-1F5B-6E4C-B6CE-C39792F20474}"/>
                </a:ext>
              </a:extLst>
            </p:cNvPr>
            <p:cNvPicPr>
              <a:picLocks noChangeAspect="1"/>
            </p:cNvPicPr>
            <p:nvPr userDrawn="1"/>
          </p:nvPicPr>
          <p:blipFill>
            <a:blip r:embed="rId2"/>
            <a:stretch>
              <a:fillRect/>
            </a:stretch>
          </p:blipFill>
          <p:spPr>
            <a:xfrm>
              <a:off x="10021874" y="2465437"/>
              <a:ext cx="2170126" cy="2157361"/>
            </a:xfrm>
            <a:prstGeom prst="rect">
              <a:avLst/>
            </a:prstGeom>
          </p:spPr>
        </p:pic>
        <p:pic>
          <p:nvPicPr>
            <p:cNvPr id="10" name="Picture 9" descr="Image of man in wheelchair">
              <a:extLst>
                <a:ext uri="{FF2B5EF4-FFF2-40B4-BE49-F238E27FC236}">
                  <a16:creationId xmlns:a16="http://schemas.microsoft.com/office/drawing/2014/main" id="{291E6352-D7C9-A64E-B960-C9ACBF6AA396}"/>
                </a:ext>
              </a:extLst>
            </p:cNvPr>
            <p:cNvPicPr>
              <a:picLocks noChangeAspect="1"/>
            </p:cNvPicPr>
            <p:nvPr userDrawn="1"/>
          </p:nvPicPr>
          <p:blipFill>
            <a:blip r:embed="rId3"/>
            <a:stretch>
              <a:fillRect/>
            </a:stretch>
          </p:blipFill>
          <p:spPr>
            <a:xfrm>
              <a:off x="7875639" y="319137"/>
              <a:ext cx="2157361" cy="2157361"/>
            </a:xfrm>
            <a:prstGeom prst="rect">
              <a:avLst/>
            </a:prstGeom>
          </p:spPr>
        </p:pic>
      </p:grpSp>
      <p:pic>
        <p:nvPicPr>
          <p:cNvPr id="15" name="Picture 14" descr="Health Force Minnesota, Workforce Development, Inc., Minnesota, Mayo Clinic Logos">
            <a:extLst>
              <a:ext uri="{FF2B5EF4-FFF2-40B4-BE49-F238E27FC236}">
                <a16:creationId xmlns:a16="http://schemas.microsoft.com/office/drawing/2014/main" id="{633CFFA6-71BB-47F0-8709-4E6AB557F9BF}"/>
              </a:ext>
            </a:extLst>
          </p:cNvPr>
          <p:cNvPicPr/>
          <p:nvPr userDrawn="1"/>
        </p:nvPicPr>
        <p:blipFill>
          <a:blip r:embed="rId4"/>
          <a:stretch>
            <a:fillRect/>
          </a:stretch>
        </p:blipFill>
        <p:spPr>
          <a:xfrm>
            <a:off x="8941564" y="5522226"/>
            <a:ext cx="2250028" cy="1284916"/>
          </a:xfrm>
          <a:prstGeom prst="rect">
            <a:avLst/>
          </a:prstGeom>
        </p:spPr>
      </p:pic>
      <p:pic>
        <p:nvPicPr>
          <p:cNvPr id="13" name="Picture 12" descr="RETAIN Minnesota - Retaining Employment and Talent After Injury/Illness Network">
            <a:extLst>
              <a:ext uri="{FF2B5EF4-FFF2-40B4-BE49-F238E27FC236}">
                <a16:creationId xmlns:a16="http://schemas.microsoft.com/office/drawing/2014/main" id="{7DD3A3DC-E656-454E-8146-1D7C93549901}"/>
              </a:ext>
            </a:extLst>
          </p:cNvPr>
          <p:cNvPicPr>
            <a:picLocks noChangeAspect="1"/>
          </p:cNvPicPr>
          <p:nvPr userDrawn="1"/>
        </p:nvPicPr>
        <p:blipFill>
          <a:blip r:embed="rId5"/>
          <a:stretch>
            <a:fillRect/>
          </a:stretch>
        </p:blipFill>
        <p:spPr>
          <a:xfrm>
            <a:off x="670737" y="5449252"/>
            <a:ext cx="2700260" cy="1340946"/>
          </a:xfrm>
          <a:prstGeom prst="rect">
            <a:avLst/>
          </a:prstGeom>
        </p:spPr>
      </p:pic>
    </p:spTree>
    <p:extLst>
      <p:ext uri="{BB962C8B-B14F-4D97-AF65-F5344CB8AC3E}">
        <p14:creationId xmlns:p14="http://schemas.microsoft.com/office/powerpoint/2010/main" val="203856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D9ABA47-31F9-48FB-A67D-71B7DBA6723D}"/>
              </a:ext>
            </a:extLst>
          </p:cNvPr>
          <p:cNvSpPr>
            <a:spLocks noGrp="1"/>
          </p:cNvSpPr>
          <p:nvPr>
            <p:ph type="sldNum" sz="quarter" idx="10"/>
          </p:nvPr>
        </p:nvSpPr>
        <p:spPr/>
        <p:txBody>
          <a:bodyPr/>
          <a:lstStyle/>
          <a:p>
            <a:pPr algn="ctr"/>
            <a:fld id="{F5E17C3A-7C92-4971-9DA5-1ACF7FF7D4AF}" type="slidenum">
              <a:rPr lang="en-US" smtClean="0"/>
              <a:pPr algn="ctr"/>
              <a:t>‹#›</a:t>
            </a:fld>
            <a:endParaRPr lang="en-US"/>
          </a:p>
        </p:txBody>
      </p:sp>
    </p:spTree>
    <p:extLst>
      <p:ext uri="{BB962C8B-B14F-4D97-AF65-F5344CB8AC3E}">
        <p14:creationId xmlns:p14="http://schemas.microsoft.com/office/powerpoint/2010/main" val="72981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0" y="4622799"/>
            <a:ext cx="12192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45A3621-0C7E-A94D-97B5-2AAE5D0A09C1}"/>
              </a:ext>
            </a:extLst>
          </p:cNvPr>
          <p:cNvSpPr/>
          <p:nvPr userDrawn="1"/>
        </p:nvSpPr>
        <p:spPr>
          <a:xfrm>
            <a:off x="0" y="1"/>
            <a:ext cx="12192000" cy="4622798"/>
          </a:xfrm>
          <a:prstGeom prst="rect">
            <a:avLst/>
          </a:prstGeom>
          <a:solidFill>
            <a:srgbClr val="0D2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380587" y="1709738"/>
            <a:ext cx="10515600" cy="2852737"/>
          </a:xfrm>
        </p:spPr>
        <p:txBody>
          <a:bodyPr anchor="b"/>
          <a:lstStyle>
            <a:lvl1pPr>
              <a:defRPr sz="600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380587" y="4623849"/>
            <a:ext cx="10515600" cy="809171"/>
          </a:xfrm>
        </p:spPr>
        <p:txBody>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3">
            <a:extLst>
              <a:ext uri="{FF2B5EF4-FFF2-40B4-BE49-F238E27FC236}">
                <a16:creationId xmlns:a16="http://schemas.microsoft.com/office/drawing/2014/main" id="{8033BCF0-A6CF-4C74-A823-54BDE05E9EA7}"/>
              </a:ext>
            </a:extLst>
          </p:cNvPr>
          <p:cNvSpPr>
            <a:spLocks noGrp="1"/>
          </p:cNvSpPr>
          <p:nvPr>
            <p:ph type="sldNum" sz="quarter" idx="10"/>
          </p:nvPr>
        </p:nvSpPr>
        <p:spPr/>
        <p:txBody>
          <a:bodyPr/>
          <a:lstStyle/>
          <a:p>
            <a:pPr algn="ctr"/>
            <a:fld id="{F5E17C3A-7C92-4971-9DA5-1ACF7FF7D4AF}" type="slidenum">
              <a:rPr lang="en-US" smtClean="0"/>
              <a:pPr algn="ctr"/>
              <a:t>‹#›</a:t>
            </a:fld>
            <a:endParaRPr lang="en-US"/>
          </a:p>
        </p:txBody>
      </p:sp>
    </p:spTree>
    <p:extLst>
      <p:ext uri="{BB962C8B-B14F-4D97-AF65-F5344CB8AC3E}">
        <p14:creationId xmlns:p14="http://schemas.microsoft.com/office/powerpoint/2010/main" val="376063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463522" y="1825625"/>
            <a:ext cx="527226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5913912" y="1825625"/>
            <a:ext cx="5439888"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7A109B4-9323-4690-A8C1-26EC2FB745F8}"/>
              </a:ext>
            </a:extLst>
          </p:cNvPr>
          <p:cNvSpPr>
            <a:spLocks noGrp="1"/>
          </p:cNvSpPr>
          <p:nvPr>
            <p:ph type="sldNum" sz="quarter" idx="10"/>
          </p:nvPr>
        </p:nvSpPr>
        <p:spPr/>
        <p:txBody>
          <a:bodyPr/>
          <a:lstStyle/>
          <a:p>
            <a:pPr algn="ctr"/>
            <a:fld id="{F5E17C3A-7C92-4971-9DA5-1ACF7FF7D4AF}" type="slidenum">
              <a:rPr lang="en-US" smtClean="0"/>
              <a:pPr algn="ctr"/>
              <a:t>‹#›</a:t>
            </a:fld>
            <a:endParaRPr lang="en-US"/>
          </a:p>
        </p:txBody>
      </p:sp>
    </p:spTree>
    <p:extLst>
      <p:ext uri="{BB962C8B-B14F-4D97-AF65-F5344CB8AC3E}">
        <p14:creationId xmlns:p14="http://schemas.microsoft.com/office/powerpoint/2010/main" val="295005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5D1216-6101-6C4A-BE15-D0610DF61DD7}"/>
              </a:ext>
            </a:extLst>
          </p:cNvPr>
          <p:cNvSpPr/>
          <p:nvPr userDrawn="1"/>
        </p:nvSpPr>
        <p:spPr>
          <a:xfrm>
            <a:off x="5201392" y="0"/>
            <a:ext cx="699060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00F02B60-96AF-1F43-B652-D551BE585826}"/>
              </a:ext>
            </a:extLst>
          </p:cNvPr>
          <p:cNvSpPr>
            <a:spLocks noGrp="1"/>
          </p:cNvSpPr>
          <p:nvPr>
            <p:ph type="title"/>
          </p:nvPr>
        </p:nvSpPr>
        <p:spPr>
          <a:xfrm>
            <a:off x="451262" y="457200"/>
            <a:ext cx="4320763" cy="1600200"/>
          </a:xfrm>
        </p:spPr>
        <p:txBody>
          <a:bodyPr anchor="b"/>
          <a:lstStyle>
            <a:lvl1pPr>
              <a:defRPr sz="3200">
                <a:solidFill>
                  <a:srgbClr val="0D2335"/>
                </a:solidFill>
                <a:latin typeface="Calibri" panose="020F0502020204030204" pitchFamily="34" charset="0"/>
                <a:cs typeface="Calibri" panose="020F050202020403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44571D31-9E9C-634F-B5CD-D9727DB9F03F}"/>
              </a:ext>
            </a:extLst>
          </p:cNvPr>
          <p:cNvSpPr>
            <a:spLocks noGrp="1"/>
          </p:cNvSpPr>
          <p:nvPr>
            <p:ph type="body" sz="half" idx="2"/>
          </p:nvPr>
        </p:nvSpPr>
        <p:spPr>
          <a:xfrm>
            <a:off x="451262" y="2057400"/>
            <a:ext cx="4320763"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2F11B98-5E30-6E40-B888-351CB765C165}"/>
              </a:ext>
            </a:extLst>
          </p:cNvPr>
          <p:cNvSpPr>
            <a:spLocks noGrp="1"/>
          </p:cNvSpPr>
          <p:nvPr>
            <p:ph idx="1"/>
          </p:nvPr>
        </p:nvSpPr>
        <p:spPr>
          <a:xfrm>
            <a:off x="5640778" y="987425"/>
            <a:ext cx="609996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0F2C1B85-3B2C-4559-AEF4-B2684A64325A}"/>
              </a:ext>
            </a:extLst>
          </p:cNvPr>
          <p:cNvSpPr>
            <a:spLocks noGrp="1"/>
          </p:cNvSpPr>
          <p:nvPr>
            <p:ph type="sldNum" sz="quarter" idx="10"/>
          </p:nvPr>
        </p:nvSpPr>
        <p:spPr/>
        <p:txBody>
          <a:bodyPr/>
          <a:lstStyle/>
          <a:p>
            <a:pPr algn="ctr"/>
            <a:fld id="{F5E17C3A-7C92-4971-9DA5-1ACF7FF7D4AF}" type="slidenum">
              <a:rPr lang="en-US" smtClean="0"/>
              <a:pPr algn="ctr"/>
              <a:t>‹#›</a:t>
            </a:fld>
            <a:endParaRPr lang="en-US"/>
          </a:p>
        </p:txBody>
      </p:sp>
      <p:sp>
        <p:nvSpPr>
          <p:cNvPr id="9" name="Rectangle 8">
            <a:extLst>
              <a:ext uri="{FF2B5EF4-FFF2-40B4-BE49-F238E27FC236}">
                <a16:creationId xmlns:a16="http://schemas.microsoft.com/office/drawing/2014/main" id="{6F40A807-9D84-104D-A1AA-92DE7AE16C0B}"/>
              </a:ext>
              <a:ext uri="{C183D7F6-B498-43B3-948B-1728B52AA6E4}">
                <adec:decorative xmlns:adec="http://schemas.microsoft.com/office/drawing/2017/decorative" val="1"/>
              </a:ext>
            </a:extLst>
          </p:cNvPr>
          <p:cNvSpPr/>
          <p:nvPr userDrawn="1"/>
        </p:nvSpPr>
        <p:spPr>
          <a:xfrm>
            <a:off x="11149780" y="6765038"/>
            <a:ext cx="775345" cy="92962"/>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79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62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94316-F640-EB4F-B5FF-35A36B92724A}"/>
              </a:ext>
            </a:extLst>
          </p:cNvPr>
          <p:cNvSpPr>
            <a:spLocks noGrp="1"/>
          </p:cNvSpPr>
          <p:nvPr>
            <p:ph type="title"/>
          </p:nvPr>
        </p:nvSpPr>
        <p:spPr>
          <a:xfrm>
            <a:off x="463522" y="365125"/>
            <a:ext cx="1089027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84786-DE87-AE45-B2BD-1CF769879D5A}"/>
              </a:ext>
            </a:extLst>
          </p:cNvPr>
          <p:cNvSpPr>
            <a:spLocks noGrp="1"/>
          </p:cNvSpPr>
          <p:nvPr>
            <p:ph type="body" idx="1"/>
          </p:nvPr>
        </p:nvSpPr>
        <p:spPr>
          <a:xfrm>
            <a:off x="463522" y="1825625"/>
            <a:ext cx="1089027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12" name="Rectangle 11">
            <a:extLst>
              <a:ext uri="{FF2B5EF4-FFF2-40B4-BE49-F238E27FC236}">
                <a16:creationId xmlns:a16="http://schemas.microsoft.com/office/drawing/2014/main" id="{8B807A7E-A35E-E54D-BCB4-B463032889DD}"/>
              </a:ext>
              <a:ext uri="{C183D7F6-B498-43B3-948B-1728B52AA6E4}">
                <adec:decorative xmlns:adec="http://schemas.microsoft.com/office/drawing/2017/decorative" val="1"/>
              </a:ext>
            </a:extLst>
          </p:cNvPr>
          <p:cNvSpPr/>
          <p:nvPr userDrawn="1"/>
        </p:nvSpPr>
        <p:spPr>
          <a:xfrm>
            <a:off x="11149780" y="6765038"/>
            <a:ext cx="775345" cy="92962"/>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F40976C5-FA9D-476A-9AC3-4112138CDB11}"/>
              </a:ext>
            </a:extLst>
          </p:cNvPr>
          <p:cNvSpPr>
            <a:spLocks noGrp="1"/>
          </p:cNvSpPr>
          <p:nvPr>
            <p:ph type="sldNum" sz="quarter" idx="4"/>
          </p:nvPr>
        </p:nvSpPr>
        <p:spPr>
          <a:xfrm>
            <a:off x="11147885" y="6269925"/>
            <a:ext cx="777240" cy="246221"/>
          </a:xfrm>
          <a:prstGeom prst="rect">
            <a:avLst/>
          </a:prstGeom>
          <a:noFill/>
        </p:spPr>
        <p:txBody>
          <a:bodyPr wrap="square" rtlCol="0">
            <a:spAutoFit/>
          </a:bodyPr>
          <a:lstStyle>
            <a:lvl1pPr>
              <a:defRPr lang="en-US" sz="1000" smtClean="0">
                <a:latin typeface="Calibri" panose="020F0502020204030204" pitchFamily="34" charset="0"/>
                <a:cs typeface="Calibri" panose="020F0502020204030204" pitchFamily="34" charset="0"/>
              </a:defRPr>
            </a:lvl1pPr>
          </a:lstStyle>
          <a:p>
            <a:pPr algn="ctr"/>
            <a:fld id="{F5E17C3A-7C92-4971-9DA5-1ACF7FF7D4AF}" type="slidenum">
              <a:rPr lang="en-US" smtClean="0"/>
              <a:pPr algn="ctr"/>
              <a:t>‹#›</a:t>
            </a:fld>
            <a:endParaRPr lang="en-US"/>
          </a:p>
        </p:txBody>
      </p:sp>
      <p:pic>
        <p:nvPicPr>
          <p:cNvPr id="7" name="Picture 6" descr="RETAIN Minnesota - Retaining Employment and Talent After Injury/Illness Network">
            <a:extLst>
              <a:ext uri="{FF2B5EF4-FFF2-40B4-BE49-F238E27FC236}">
                <a16:creationId xmlns:a16="http://schemas.microsoft.com/office/drawing/2014/main" id="{C27C161F-4026-4B1E-874B-9ED29D3669D7}"/>
              </a:ext>
            </a:extLst>
          </p:cNvPr>
          <p:cNvPicPr>
            <a:picLocks noChangeAspect="1"/>
          </p:cNvPicPr>
          <p:nvPr userDrawn="1"/>
        </p:nvPicPr>
        <p:blipFill>
          <a:blip r:embed="rId8"/>
          <a:stretch>
            <a:fillRect/>
          </a:stretch>
        </p:blipFill>
        <p:spPr>
          <a:xfrm>
            <a:off x="463522" y="5576767"/>
            <a:ext cx="2025949" cy="1006084"/>
          </a:xfrm>
          <a:prstGeom prst="rect">
            <a:avLst/>
          </a:prstGeom>
        </p:spPr>
      </p:pic>
    </p:spTree>
    <p:extLst>
      <p:ext uri="{BB962C8B-B14F-4D97-AF65-F5344CB8AC3E}">
        <p14:creationId xmlns:p14="http://schemas.microsoft.com/office/powerpoint/2010/main" val="114678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Lst>
  <p:hf hdr="0" ftr="0" dt="0"/>
  <p:txStyles>
    <p:titleStyle>
      <a:lvl1pPr algn="l" defTabSz="914400" rtl="0" eaLnBrk="1" latinLnBrk="0" hangingPunct="1">
        <a:lnSpc>
          <a:spcPct val="90000"/>
        </a:lnSpc>
        <a:spcBef>
          <a:spcPct val="0"/>
        </a:spcBef>
        <a:buNone/>
        <a:defRPr sz="4400" kern="1200">
          <a:solidFill>
            <a:srgbClr val="0D233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135280"/>
        </a:buClr>
        <a:buFont typeface="Symbol" panose="05050102010706020507" pitchFamily="18"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135280"/>
        </a:buClr>
        <a:buFont typeface="Calibri" panose="020F05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D2335"/>
        </a:buClr>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0D2335"/>
        </a:buClr>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D2335"/>
        </a:buClr>
        <a:buFont typeface="Wingdings"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176EF5-5A35-415B-BC13-2BF00047ACEC}"/>
              </a:ext>
            </a:extLst>
          </p:cNvPr>
          <p:cNvSpPr>
            <a:spLocks noGrp="1"/>
          </p:cNvSpPr>
          <p:nvPr>
            <p:ph type="ctrTitle"/>
          </p:nvPr>
        </p:nvSpPr>
        <p:spPr>
          <a:xfrm>
            <a:off x="354072" y="816588"/>
            <a:ext cx="6512467" cy="2387600"/>
          </a:xfrm>
        </p:spPr>
        <p:txBody>
          <a:bodyPr>
            <a:normAutofit fontScale="90000"/>
          </a:bodyPr>
          <a:lstStyle/>
          <a:p>
            <a:r>
              <a:rPr lang="en-US"/>
              <a:t>Retaining Employment and Talent after Injury/Illness Network (RETAIN) </a:t>
            </a:r>
          </a:p>
        </p:txBody>
      </p:sp>
      <p:sp>
        <p:nvSpPr>
          <p:cNvPr id="7" name="Subtitle 6">
            <a:extLst>
              <a:ext uri="{FF2B5EF4-FFF2-40B4-BE49-F238E27FC236}">
                <a16:creationId xmlns:a16="http://schemas.microsoft.com/office/drawing/2014/main" id="{9B2A055E-3D37-46EF-AD95-AB1D5423025E}"/>
              </a:ext>
            </a:extLst>
          </p:cNvPr>
          <p:cNvSpPr>
            <a:spLocks noGrp="1"/>
          </p:cNvSpPr>
          <p:nvPr>
            <p:ph type="subTitle" idx="1"/>
          </p:nvPr>
        </p:nvSpPr>
        <p:spPr>
          <a:xfrm>
            <a:off x="-1" y="4280018"/>
            <a:ext cx="12192001" cy="1169460"/>
          </a:xfrm>
        </p:spPr>
        <p:txBody>
          <a:bodyPr>
            <a:noAutofit/>
          </a:bodyPr>
          <a:lstStyle/>
          <a:p>
            <a:pPr algn="ctr"/>
            <a:endParaRPr lang="en-US" sz="1400" b="1"/>
          </a:p>
          <a:p>
            <a:pPr algn="ctr"/>
            <a:endParaRPr lang="en-US" sz="1400" b="1"/>
          </a:p>
          <a:p>
            <a:pPr algn="ctr"/>
            <a:endParaRPr lang="en-US" sz="1400" b="1"/>
          </a:p>
          <a:p>
            <a:pPr algn="ctr"/>
            <a:endParaRPr lang="en-US" sz="1400" b="1"/>
          </a:p>
          <a:p>
            <a:pPr algn="ctr"/>
            <a:endParaRPr lang="en-US" sz="1400" b="1"/>
          </a:p>
        </p:txBody>
      </p:sp>
      <p:sp>
        <p:nvSpPr>
          <p:cNvPr id="2" name="Rectangle 1">
            <a:extLst>
              <a:ext uri="{FF2B5EF4-FFF2-40B4-BE49-F238E27FC236}">
                <a16:creationId xmlns:a16="http://schemas.microsoft.com/office/drawing/2014/main" id="{379FEBF1-CDEE-43B6-9991-A497843770D7}"/>
              </a:ext>
            </a:extLst>
          </p:cNvPr>
          <p:cNvSpPr/>
          <p:nvPr/>
        </p:nvSpPr>
        <p:spPr>
          <a:xfrm>
            <a:off x="-1" y="6596033"/>
            <a:ext cx="8448541" cy="430887"/>
          </a:xfrm>
          <a:prstGeom prst="rect">
            <a:avLst/>
          </a:prstGeom>
        </p:spPr>
        <p:txBody>
          <a:bodyPr wrap="square">
            <a:spAutoFit/>
          </a:bodyPr>
          <a:lstStyle/>
          <a:p>
            <a:r>
              <a:rPr lang="en-US" sz="800">
                <a:effectLst/>
                <a:latin typeface="Arial" panose="020B0604020202020204" pitchFamily="34" charset="0"/>
                <a:ea typeface="Calibri" panose="020F0502020204030204" pitchFamily="34" charset="0"/>
              </a:rPr>
              <a:t>MN RETAIN is funded by the U.S. Department of Labor and the Social Security Administration under a grant award of $19,518,509 to the Minnesota Department of Employment and Economic Development that will be incrementally provided.  100% of grant funding is from U.S. Federal funds.</a:t>
            </a:r>
            <a:endParaRPr lang="en-US" sz="800">
              <a:effectLst/>
              <a:latin typeface="Calibri" panose="020F0502020204030204" pitchFamily="34" charset="0"/>
              <a:ea typeface="Calibri" panose="020F0502020204030204" pitchFamily="34" charset="0"/>
            </a:endParaRPr>
          </a:p>
          <a:p>
            <a:endParaRPr lang="en-US" sz="600"/>
          </a:p>
        </p:txBody>
      </p:sp>
      <p:sp>
        <p:nvSpPr>
          <p:cNvPr id="3" name="Rectangle 2">
            <a:extLst>
              <a:ext uri="{FF2B5EF4-FFF2-40B4-BE49-F238E27FC236}">
                <a16:creationId xmlns:a16="http://schemas.microsoft.com/office/drawing/2014/main" id="{A0A5C209-B1D4-47AA-8AEE-131F708EFEBE}"/>
              </a:ext>
            </a:extLst>
          </p:cNvPr>
          <p:cNvSpPr/>
          <p:nvPr/>
        </p:nvSpPr>
        <p:spPr>
          <a:xfrm>
            <a:off x="9023230" y="5535977"/>
            <a:ext cx="2156604" cy="1361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BC14CB8-D6DA-4737-A84D-02CB1C51B2DC}"/>
              </a:ext>
            </a:extLst>
          </p:cNvPr>
          <p:cNvSpPr txBox="1"/>
          <p:nvPr/>
        </p:nvSpPr>
        <p:spPr>
          <a:xfrm>
            <a:off x="1995068" y="4680082"/>
            <a:ext cx="8201861" cy="646331"/>
          </a:xfrm>
          <a:prstGeom prst="rect">
            <a:avLst/>
          </a:prstGeom>
          <a:noFill/>
        </p:spPr>
        <p:txBody>
          <a:bodyPr wrap="none" rtlCol="0">
            <a:spAutoFit/>
          </a:bodyPr>
          <a:lstStyle/>
          <a:p>
            <a:r>
              <a:rPr lang="en-US" dirty="0">
                <a:solidFill>
                  <a:schemeClr val="bg1"/>
                </a:solidFill>
              </a:rPr>
              <a:t>MAWB Jobseeker Services Committee -Wednesday, March 23, 2022 1:00 PM-3:00 PM</a:t>
            </a:r>
          </a:p>
          <a:p>
            <a:r>
              <a:rPr lang="en-US" dirty="0">
                <a:solidFill>
                  <a:schemeClr val="bg1"/>
                </a:solidFill>
              </a:rPr>
              <a:t>Presenters: Lensa Idossa, John Connell </a:t>
            </a:r>
          </a:p>
        </p:txBody>
      </p:sp>
    </p:spTree>
    <p:extLst>
      <p:ext uri="{BB962C8B-B14F-4D97-AF65-F5344CB8AC3E}">
        <p14:creationId xmlns:p14="http://schemas.microsoft.com/office/powerpoint/2010/main" val="269169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CA99623-164A-4B89-8E1A-4FE0B11C040D}"/>
              </a:ext>
            </a:extLst>
          </p:cNvPr>
          <p:cNvGraphicFramePr>
            <a:graphicFrameLocks noGrp="1"/>
          </p:cNvGraphicFramePr>
          <p:nvPr>
            <p:ph idx="1"/>
            <p:extLst>
              <p:ext uri="{D42A27DB-BD31-4B8C-83A1-F6EECF244321}">
                <p14:modId xmlns:p14="http://schemas.microsoft.com/office/powerpoint/2010/main" val="3315855697"/>
              </p:ext>
            </p:extLst>
          </p:nvPr>
        </p:nvGraphicFramePr>
        <p:xfrm>
          <a:off x="463522" y="928688"/>
          <a:ext cx="10890278" cy="481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E383562-D49E-4E1D-B90C-538881E1712A}"/>
              </a:ext>
            </a:extLst>
          </p:cNvPr>
          <p:cNvSpPr>
            <a:spLocks noGrp="1"/>
          </p:cNvSpPr>
          <p:nvPr>
            <p:ph type="sldNum" sz="quarter" idx="10"/>
          </p:nvPr>
        </p:nvSpPr>
        <p:spPr/>
        <p:txBody>
          <a:bodyPr/>
          <a:lstStyle/>
          <a:p>
            <a:pPr algn="ctr"/>
            <a:fld id="{F5E17C3A-7C92-4971-9DA5-1ACF7FF7D4AF}" type="slidenum">
              <a:rPr lang="en-US" smtClean="0"/>
              <a:pPr algn="ctr"/>
              <a:t>10</a:t>
            </a:fld>
            <a:endParaRPr lang="en-US"/>
          </a:p>
        </p:txBody>
      </p:sp>
      <p:sp>
        <p:nvSpPr>
          <p:cNvPr id="2" name="TextBox 1">
            <a:extLst>
              <a:ext uri="{FF2B5EF4-FFF2-40B4-BE49-F238E27FC236}">
                <a16:creationId xmlns:a16="http://schemas.microsoft.com/office/drawing/2014/main" id="{3EBF61C2-629C-409B-87B8-D4477DCCACE3}"/>
              </a:ext>
            </a:extLst>
          </p:cNvPr>
          <p:cNvSpPr txBox="1"/>
          <p:nvPr/>
        </p:nvSpPr>
        <p:spPr>
          <a:xfrm>
            <a:off x="647869" y="2596896"/>
            <a:ext cx="10530501" cy="3046988"/>
          </a:xfrm>
          <a:prstGeom prst="rect">
            <a:avLst/>
          </a:prstGeom>
          <a:noFill/>
        </p:spPr>
        <p:txBody>
          <a:bodyPr wrap="square" lIns="91440" tIns="45720" rIns="91440" bIns="45720" rtlCol="0" anchor="t">
            <a:spAutoFit/>
          </a:bodyPr>
          <a:lstStyle/>
          <a:p>
            <a:endParaRPr lang="en-US" sz="2400"/>
          </a:p>
          <a:p>
            <a:pPr marL="285750" indent="-285750">
              <a:buFont typeface="Arial" panose="020B0604020202020204" pitchFamily="34" charset="0"/>
              <a:buChar char="•"/>
            </a:pPr>
            <a:r>
              <a:rPr lang="en-US" sz="2800" dirty="0"/>
              <a:t>Scaling employer engagement and outreach</a:t>
            </a:r>
            <a:endParaRPr lang="en-US" sz="2800" dirty="0">
              <a:cs typeface="Calibri"/>
            </a:endParaRPr>
          </a:p>
          <a:p>
            <a:pPr marL="285750" indent="-285750">
              <a:buFont typeface="Arial" panose="020B0604020202020204" pitchFamily="34" charset="0"/>
              <a:buChar char="•"/>
            </a:pPr>
            <a:endParaRPr lang="en-US" sz="2800" dirty="0">
              <a:cs typeface="Calibri"/>
            </a:endParaRPr>
          </a:p>
          <a:p>
            <a:pPr marL="285750" indent="-285750">
              <a:buFont typeface="Arial" panose="020B0604020202020204" pitchFamily="34" charset="0"/>
              <a:buChar char="•"/>
            </a:pPr>
            <a:r>
              <a:rPr lang="en-US" sz="2800" dirty="0"/>
              <a:t>Recruiting additional healthcare partners</a:t>
            </a:r>
            <a:endParaRPr lang="en-US" sz="2800" dirty="0">
              <a:cs typeface="Calibri"/>
            </a:endParaRPr>
          </a:p>
          <a:p>
            <a:pPr marL="285750" indent="-285750">
              <a:buFont typeface="Arial" panose="020B0604020202020204" pitchFamily="34" charset="0"/>
              <a:buChar char="•"/>
            </a:pPr>
            <a:endParaRPr lang="en-US" sz="2800" dirty="0">
              <a:cs typeface="Calibri"/>
            </a:endParaRPr>
          </a:p>
          <a:p>
            <a:pPr marL="285750" indent="-285750">
              <a:buFont typeface="Arial" panose="020B0604020202020204" pitchFamily="34" charset="0"/>
              <a:buChar char="•"/>
            </a:pPr>
            <a:r>
              <a:rPr lang="en-US" sz="2800" dirty="0"/>
              <a:t>Identifying opportunities for MN RETAIN to reach BIPOC communities </a:t>
            </a:r>
            <a:endParaRPr lang="en-US" sz="2800" dirty="0">
              <a:cs typeface="Calibri"/>
            </a:endParaRPr>
          </a:p>
        </p:txBody>
      </p:sp>
    </p:spTree>
    <p:extLst>
      <p:ext uri="{BB962C8B-B14F-4D97-AF65-F5344CB8AC3E}">
        <p14:creationId xmlns:p14="http://schemas.microsoft.com/office/powerpoint/2010/main" val="6867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C54DD-E3DF-4CD8-BD87-E77188FB0921}"/>
              </a:ext>
            </a:extLst>
          </p:cNvPr>
          <p:cNvSpPr>
            <a:spLocks noGrp="1"/>
          </p:cNvSpPr>
          <p:nvPr>
            <p:ph type="title"/>
          </p:nvPr>
        </p:nvSpPr>
        <p:spPr>
          <a:solidFill>
            <a:schemeClr val="accent1"/>
          </a:solidFill>
        </p:spPr>
        <p:txBody>
          <a:bodyPr/>
          <a:lstStyle/>
          <a:p>
            <a:pPr algn="ctr"/>
            <a:r>
              <a:rPr lang="en-US" dirty="0">
                <a:solidFill>
                  <a:schemeClr val="bg1"/>
                </a:solidFill>
              </a:rPr>
              <a:t>Supporting your clients with RETAIN</a:t>
            </a:r>
          </a:p>
        </p:txBody>
      </p:sp>
      <p:sp>
        <p:nvSpPr>
          <p:cNvPr id="7" name="Content Placeholder 6">
            <a:extLst>
              <a:ext uri="{FF2B5EF4-FFF2-40B4-BE49-F238E27FC236}">
                <a16:creationId xmlns:a16="http://schemas.microsoft.com/office/drawing/2014/main" id="{05543AE6-7DE7-4900-877A-671059B021E0}"/>
              </a:ext>
            </a:extLst>
          </p:cNvPr>
          <p:cNvSpPr>
            <a:spLocks noGrp="1"/>
          </p:cNvSpPr>
          <p:nvPr>
            <p:ph sz="half" idx="2"/>
          </p:nvPr>
        </p:nvSpPr>
        <p:spPr/>
        <p:txBody>
          <a:bodyPr>
            <a:normAutofit fontScale="92500" lnSpcReduction="10000"/>
          </a:bodyPr>
          <a:lstStyle/>
          <a:p>
            <a:r>
              <a:rPr lang="en-US" b="1" dirty="0"/>
              <a:t>MN RETAIN is here to help. </a:t>
            </a:r>
            <a:r>
              <a:rPr lang="en-US" dirty="0"/>
              <a:t>Interested individuals and organizations can visit </a:t>
            </a:r>
            <a:r>
              <a:rPr lang="en-US" b="1" dirty="0">
                <a:solidFill>
                  <a:schemeClr val="accent1">
                    <a:lumMod val="75000"/>
                  </a:schemeClr>
                </a:solidFill>
              </a:rPr>
              <a:t>mnretain.com </a:t>
            </a:r>
            <a:r>
              <a:rPr lang="en-US" dirty="0"/>
              <a:t>to learn more about the benefits of MN RETAIN and fill out a referral request. </a:t>
            </a:r>
          </a:p>
          <a:p>
            <a:r>
              <a:rPr lang="en-US" b="1" dirty="0"/>
              <a:t>Spread the news! </a:t>
            </a:r>
            <a:r>
              <a:rPr lang="en-US" dirty="0"/>
              <a:t>We want to serve as many eligible individuals as possible. Please share information about MN RETAIN with your networks, especially local healthcare organizations. We can provide promotional materials upon request.</a:t>
            </a:r>
          </a:p>
          <a:p>
            <a:endParaRPr lang="en-US" dirty="0"/>
          </a:p>
        </p:txBody>
      </p:sp>
      <p:sp>
        <p:nvSpPr>
          <p:cNvPr id="4" name="Slide Number Placeholder 3">
            <a:extLst>
              <a:ext uri="{FF2B5EF4-FFF2-40B4-BE49-F238E27FC236}">
                <a16:creationId xmlns:a16="http://schemas.microsoft.com/office/drawing/2014/main" id="{FE383562-D49E-4E1D-B90C-538881E1712A}"/>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E17C3A-7C92-4971-9DA5-1ACF7FF7D4AF}" type="slidenum">
              <a:rPr kumimoji="0" lang="en-US" sz="1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Content Placeholder 10" descr="Graphical user interface, text, application, website&#10;&#10;Description automatically generated">
            <a:extLst>
              <a:ext uri="{FF2B5EF4-FFF2-40B4-BE49-F238E27FC236}">
                <a16:creationId xmlns:a16="http://schemas.microsoft.com/office/drawing/2014/main" id="{B7A5407B-0694-454D-B2D9-588A20E52DFB}"/>
              </a:ext>
            </a:extLst>
          </p:cNvPr>
          <p:cNvPicPr>
            <a:picLocks noGrp="1" noChangeAspect="1"/>
          </p:cNvPicPr>
          <p:nvPr>
            <p:ph sz="half" idx="1"/>
          </p:nvPr>
        </p:nvPicPr>
        <p:blipFill>
          <a:blip r:embed="rId3"/>
          <a:stretch>
            <a:fillRect/>
          </a:stretch>
        </p:blipFill>
        <p:spPr>
          <a:xfrm>
            <a:off x="426687" y="1862695"/>
            <a:ext cx="5481974" cy="3780130"/>
          </a:xfrm>
        </p:spPr>
      </p:pic>
    </p:spTree>
    <p:extLst>
      <p:ext uri="{BB962C8B-B14F-4D97-AF65-F5344CB8AC3E}">
        <p14:creationId xmlns:p14="http://schemas.microsoft.com/office/powerpoint/2010/main" val="220377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50737" y="237960"/>
            <a:ext cx="4817861" cy="533672"/>
          </a:xfrm>
          <a:prstGeom prst="rect">
            <a:avLst/>
          </a:prstGeom>
        </p:spPr>
        <p:txBody>
          <a:bodyPr lIns="0" tIns="0" rIns="0" bIns="0" rtlCol="0" anchor="t">
            <a:spAutoFit/>
          </a:bodyPr>
          <a:lstStyle/>
          <a:p>
            <a:pPr>
              <a:lnSpc>
                <a:spcPts val="3958"/>
              </a:lnSpc>
            </a:pPr>
            <a:r>
              <a:rPr lang="en-US" sz="4400">
                <a:solidFill>
                  <a:srgbClr val="333130"/>
                </a:solidFill>
                <a:latin typeface="+mj-lt"/>
              </a:rPr>
              <a:t>Contact Information: </a:t>
            </a:r>
          </a:p>
        </p:txBody>
      </p:sp>
      <p:sp>
        <p:nvSpPr>
          <p:cNvPr id="2" name="Rectangle 1">
            <a:extLst>
              <a:ext uri="{FF2B5EF4-FFF2-40B4-BE49-F238E27FC236}">
                <a16:creationId xmlns:a16="http://schemas.microsoft.com/office/drawing/2014/main" id="{91325877-B702-4A95-8C9B-236F2E73BA0F}"/>
              </a:ext>
            </a:extLst>
          </p:cNvPr>
          <p:cNvSpPr/>
          <p:nvPr/>
        </p:nvSpPr>
        <p:spPr>
          <a:xfrm>
            <a:off x="985735" y="3021713"/>
            <a:ext cx="4300226" cy="1384995"/>
          </a:xfrm>
          <a:prstGeom prst="rect">
            <a:avLst/>
          </a:prstGeom>
        </p:spPr>
        <p:txBody>
          <a:bodyPr wrap="square" lIns="91440" tIns="45720" rIns="91440" bIns="45720" anchor="t">
            <a:spAutoFit/>
          </a:bodyPr>
          <a:lstStyle/>
          <a:p>
            <a:pPr algn="ctr"/>
            <a:r>
              <a:rPr lang="en-US" sz="2800" b="1">
                <a:solidFill>
                  <a:srgbClr val="0070C0"/>
                </a:solidFill>
              </a:rPr>
              <a:t>Mayo Clinic</a:t>
            </a:r>
          </a:p>
          <a:p>
            <a:pPr algn="ctr"/>
            <a:r>
              <a:rPr lang="en-US" sz="2800"/>
              <a:t>507-284-4537</a:t>
            </a:r>
          </a:p>
          <a:p>
            <a:pPr algn="ctr"/>
            <a:r>
              <a:rPr lang="en-US" sz="2800">
                <a:cs typeface="Calibri"/>
              </a:rPr>
              <a:t>Healthcare@mnretain.com</a:t>
            </a:r>
          </a:p>
        </p:txBody>
      </p:sp>
      <p:sp>
        <p:nvSpPr>
          <p:cNvPr id="4" name="Rectangle 3">
            <a:extLst>
              <a:ext uri="{FF2B5EF4-FFF2-40B4-BE49-F238E27FC236}">
                <a16:creationId xmlns:a16="http://schemas.microsoft.com/office/drawing/2014/main" id="{DCE6D7C3-E0AD-434F-A270-F9C17431F7E4}"/>
              </a:ext>
            </a:extLst>
          </p:cNvPr>
          <p:cNvSpPr/>
          <p:nvPr/>
        </p:nvSpPr>
        <p:spPr>
          <a:xfrm>
            <a:off x="5811305" y="3021712"/>
            <a:ext cx="5394960" cy="1384995"/>
          </a:xfrm>
          <a:prstGeom prst="rect">
            <a:avLst/>
          </a:prstGeom>
        </p:spPr>
        <p:txBody>
          <a:bodyPr wrap="square" lIns="91440" tIns="45720" rIns="91440" bIns="45720" anchor="t">
            <a:spAutoFit/>
          </a:bodyPr>
          <a:lstStyle/>
          <a:p>
            <a:pPr algn="ctr"/>
            <a:r>
              <a:rPr lang="en-US" sz="2800" b="1">
                <a:solidFill>
                  <a:srgbClr val="0070C0"/>
                </a:solidFill>
              </a:rPr>
              <a:t>Workforce Development, Inc.</a:t>
            </a:r>
          </a:p>
          <a:p>
            <a:pPr algn="ctr"/>
            <a:r>
              <a:rPr lang="en-US" sz="2800"/>
              <a:t>507-529-5152</a:t>
            </a:r>
          </a:p>
          <a:p>
            <a:pPr algn="ctr"/>
            <a:r>
              <a:rPr lang="en-US" sz="2800">
                <a:cs typeface="Calibri"/>
              </a:rPr>
              <a:t>Careernavigator@mnretain.com</a:t>
            </a:r>
          </a:p>
        </p:txBody>
      </p:sp>
      <p:sp>
        <p:nvSpPr>
          <p:cNvPr id="6" name="Rectangle 5">
            <a:extLst>
              <a:ext uri="{FF2B5EF4-FFF2-40B4-BE49-F238E27FC236}">
                <a16:creationId xmlns:a16="http://schemas.microsoft.com/office/drawing/2014/main" id="{F5A5F5AF-D374-46DC-8E13-C632C7ED971F}"/>
              </a:ext>
            </a:extLst>
          </p:cNvPr>
          <p:cNvSpPr/>
          <p:nvPr/>
        </p:nvSpPr>
        <p:spPr>
          <a:xfrm>
            <a:off x="2952716" y="1459215"/>
            <a:ext cx="5394960" cy="954107"/>
          </a:xfrm>
          <a:prstGeom prst="rect">
            <a:avLst/>
          </a:prstGeom>
        </p:spPr>
        <p:txBody>
          <a:bodyPr wrap="square" lIns="91440" tIns="45720" rIns="91440" bIns="45720" anchor="t">
            <a:spAutoFit/>
          </a:bodyPr>
          <a:lstStyle/>
          <a:p>
            <a:pPr algn="ctr"/>
            <a:r>
              <a:rPr lang="en-US" sz="2800" b="1">
                <a:solidFill>
                  <a:srgbClr val="0070C0"/>
                </a:solidFill>
              </a:rPr>
              <a:t>DEED</a:t>
            </a:r>
          </a:p>
          <a:p>
            <a:pPr algn="ctr"/>
            <a:r>
              <a:rPr lang="en-US" sz="2800">
                <a:cs typeface="Calibri"/>
              </a:rPr>
              <a:t>Info@mnretain.com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68C2F5-21E8-4E14-BFCE-AC8EAEC09D7F}"/>
              </a:ext>
            </a:extLst>
          </p:cNvPr>
          <p:cNvSpPr>
            <a:spLocks noGrp="1"/>
          </p:cNvSpPr>
          <p:nvPr>
            <p:ph type="title"/>
          </p:nvPr>
        </p:nvSpPr>
        <p:spPr/>
        <p:txBody>
          <a:bodyPr/>
          <a:lstStyle/>
          <a:p>
            <a:r>
              <a:rPr lang="en-US" dirty="0"/>
              <a:t>Acknowledgement </a:t>
            </a:r>
          </a:p>
        </p:txBody>
      </p:sp>
      <p:sp>
        <p:nvSpPr>
          <p:cNvPr id="4" name="Content Placeholder 3">
            <a:extLst>
              <a:ext uri="{FF2B5EF4-FFF2-40B4-BE49-F238E27FC236}">
                <a16:creationId xmlns:a16="http://schemas.microsoft.com/office/drawing/2014/main" id="{548C2C90-D130-4D75-904A-4696FAE03CDC}"/>
              </a:ext>
            </a:extLst>
          </p:cNvPr>
          <p:cNvSpPr>
            <a:spLocks noGrp="1"/>
          </p:cNvSpPr>
          <p:nvPr>
            <p:ph idx="1"/>
          </p:nvPr>
        </p:nvSpPr>
        <p:spPr/>
        <p:txBody>
          <a:bodyPr/>
          <a:lstStyle/>
          <a:p>
            <a:r>
              <a:rPr lang="en-US" dirty="0"/>
              <a:t>Workforce Development Inc. </a:t>
            </a:r>
          </a:p>
          <a:p>
            <a:r>
              <a:rPr lang="en-US" dirty="0"/>
              <a:t>Mayo Clinic </a:t>
            </a:r>
          </a:p>
          <a:p>
            <a:r>
              <a:rPr lang="en-US" dirty="0"/>
              <a:t>Minnesota Department of Labor and Industry </a:t>
            </a:r>
          </a:p>
          <a:p>
            <a:r>
              <a:rPr lang="en-US" dirty="0"/>
              <a:t>Minnesota Department of Health </a:t>
            </a:r>
          </a:p>
          <a:p>
            <a:r>
              <a:rPr lang="en-US" dirty="0"/>
              <a:t>Minnesota Department of Employment and Economic Development </a:t>
            </a:r>
          </a:p>
        </p:txBody>
      </p:sp>
      <p:sp>
        <p:nvSpPr>
          <p:cNvPr id="2" name="Slide Number Placeholder 1">
            <a:extLst>
              <a:ext uri="{FF2B5EF4-FFF2-40B4-BE49-F238E27FC236}">
                <a16:creationId xmlns:a16="http://schemas.microsoft.com/office/drawing/2014/main" id="{3DF5B66B-BABE-419D-99E9-FCCE9D8718BA}"/>
              </a:ext>
            </a:extLst>
          </p:cNvPr>
          <p:cNvSpPr>
            <a:spLocks noGrp="1"/>
          </p:cNvSpPr>
          <p:nvPr>
            <p:ph type="sldNum" sz="quarter" idx="10"/>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25632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Help">
            <a:extLst>
              <a:ext uri="{FF2B5EF4-FFF2-40B4-BE49-F238E27FC236}">
                <a16:creationId xmlns:a16="http://schemas.microsoft.com/office/drawing/2014/main" id="{1208C6EA-0373-4E27-86E7-48C53F8CD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064" y="1618989"/>
            <a:ext cx="3620021" cy="3620021"/>
          </a:xfrm>
          <a:prstGeom prst="rect">
            <a:avLst/>
          </a:prstGeom>
        </p:spPr>
      </p:pic>
      <p:sp>
        <p:nvSpPr>
          <p:cNvPr id="14" name="Content Placeholder 2"/>
          <p:cNvSpPr>
            <a:spLocks noGrp="1"/>
          </p:cNvSpPr>
          <p:nvPr>
            <p:ph idx="1"/>
          </p:nvPr>
        </p:nvSpPr>
        <p:spPr>
          <a:xfrm>
            <a:off x="5492501" y="1131140"/>
            <a:ext cx="5904157" cy="3639289"/>
          </a:xfrm>
        </p:spPr>
        <p:txBody>
          <a:bodyPr anchor="ctr">
            <a:normAutofit/>
          </a:bodyPr>
          <a:lstStyle/>
          <a:p>
            <a:pPr marL="0" indent="0" algn="ctr">
              <a:buNone/>
            </a:pPr>
            <a:r>
              <a:rPr lang="en-US" sz="5500" b="1">
                <a:solidFill>
                  <a:srgbClr val="000000"/>
                </a:solidFill>
              </a:rPr>
              <a:t>Thank you!</a:t>
            </a:r>
          </a:p>
          <a:p>
            <a:pPr marL="0" indent="0" algn="ctr">
              <a:buNone/>
            </a:pPr>
            <a:endParaRPr lang="en-US" sz="4000" b="1">
              <a:solidFill>
                <a:srgbClr val="000000"/>
              </a:solidFill>
            </a:endParaRPr>
          </a:p>
          <a:p>
            <a:pPr marL="0" indent="0">
              <a:buNone/>
            </a:pPr>
            <a:endParaRPr lang="en-US" sz="2000" b="1">
              <a:solidFill>
                <a:srgbClr val="000000"/>
              </a:solidFill>
            </a:endParaRPr>
          </a:p>
        </p:txBody>
      </p:sp>
      <p:sp>
        <p:nvSpPr>
          <p:cNvPr id="4" name="Slide Number Placeholder 3"/>
          <p:cNvSpPr>
            <a:spLocks noGrp="1"/>
          </p:cNvSpPr>
          <p:nvPr>
            <p:ph type="sldNum" sz="quarter" idx="10"/>
          </p:nvPr>
        </p:nvSpPr>
        <p:spPr>
          <a:xfrm>
            <a:off x="10825930" y="6223702"/>
            <a:ext cx="570728"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5E17C3A-7C92-4971-9DA5-1ACF7FF7D4AF}" type="slidenum">
              <a:rPr kumimoji="0" lang="en-US" sz="1100" b="0" i="0" u="none" strike="noStrike" kern="1200" cap="none" spc="0" normalizeH="0" baseline="0" noProof="0" smtClean="0">
                <a:ln>
                  <a:noFill/>
                </a:ln>
                <a:solidFill>
                  <a:srgbClr val="898989"/>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en-US" sz="1100" b="0" i="0" u="none" strike="noStrike" kern="1200" cap="none" spc="0" normalizeH="0" baseline="0" noProof="0">
              <a:ln>
                <a:noFill/>
              </a:ln>
              <a:solidFill>
                <a:srgbClr val="898989"/>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AAAC16E7-2751-4A97-B881-A622D893BA60}"/>
              </a:ext>
            </a:extLst>
          </p:cNvPr>
          <p:cNvSpPr txBox="1"/>
          <p:nvPr/>
        </p:nvSpPr>
        <p:spPr>
          <a:xfrm>
            <a:off x="6557" y="6537769"/>
            <a:ext cx="749808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This document does not necessarily reflect the views or policies of the U.S. Department of Labor or the Social Security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nor does mention of trade names, commercial products, or organizations imply endorsement by the U.S. Government.</a:t>
            </a:r>
            <a:endPar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9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ADD0-AC31-4E05-AF42-9C5C7EC69A33}"/>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E2FE04A5-7276-422C-B0F4-1A4B7D37D7AA}"/>
              </a:ext>
            </a:extLst>
          </p:cNvPr>
          <p:cNvSpPr>
            <a:spLocks noGrp="1"/>
          </p:cNvSpPr>
          <p:nvPr>
            <p:ph idx="1"/>
          </p:nvPr>
        </p:nvSpPr>
        <p:spPr/>
        <p:txBody>
          <a:bodyPr/>
          <a:lstStyle/>
          <a:p>
            <a:r>
              <a:rPr lang="en-US"/>
              <a:t> Introductions </a:t>
            </a:r>
          </a:p>
          <a:p>
            <a:r>
              <a:rPr lang="en-US"/>
              <a:t> RETAIN Program Goals </a:t>
            </a:r>
          </a:p>
          <a:p>
            <a:r>
              <a:rPr lang="en-US"/>
              <a:t> Priorities </a:t>
            </a:r>
          </a:p>
          <a:p>
            <a:r>
              <a:rPr lang="en-US"/>
              <a:t> Updates </a:t>
            </a:r>
          </a:p>
          <a:p>
            <a:r>
              <a:rPr lang="en-US"/>
              <a:t> Achieving Equity </a:t>
            </a:r>
          </a:p>
          <a:p>
            <a:r>
              <a:rPr lang="en-US"/>
              <a:t> Acknowledgements </a:t>
            </a:r>
          </a:p>
        </p:txBody>
      </p:sp>
      <p:sp>
        <p:nvSpPr>
          <p:cNvPr id="4" name="Slide Number Placeholder 3">
            <a:extLst>
              <a:ext uri="{FF2B5EF4-FFF2-40B4-BE49-F238E27FC236}">
                <a16:creationId xmlns:a16="http://schemas.microsoft.com/office/drawing/2014/main" id="{A365FBBE-E9C9-408D-8130-CCF4AACB6829}"/>
              </a:ext>
            </a:extLst>
          </p:cNvPr>
          <p:cNvSpPr>
            <a:spLocks noGrp="1"/>
          </p:cNvSpPr>
          <p:nvPr>
            <p:ph type="sldNum" sz="quarter" idx="10"/>
          </p:nvPr>
        </p:nvSpPr>
        <p:spPr/>
        <p:txBody>
          <a:bodyPr/>
          <a:lstStyle/>
          <a:p>
            <a:pPr algn="ctr"/>
            <a:fld id="{F5E17C3A-7C92-4971-9DA5-1ACF7FF7D4AF}" type="slidenum">
              <a:rPr lang="en-US" smtClean="0"/>
              <a:pPr algn="ctr"/>
              <a:t>2</a:t>
            </a:fld>
            <a:endParaRPr lang="en-US"/>
          </a:p>
        </p:txBody>
      </p:sp>
    </p:spTree>
    <p:extLst>
      <p:ext uri="{BB962C8B-B14F-4D97-AF65-F5344CB8AC3E}">
        <p14:creationId xmlns:p14="http://schemas.microsoft.com/office/powerpoint/2010/main" val="255148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922D-EABF-4B1A-970B-90994F8D8B77}"/>
              </a:ext>
            </a:extLst>
          </p:cNvPr>
          <p:cNvSpPr>
            <a:spLocks noGrp="1"/>
          </p:cNvSpPr>
          <p:nvPr>
            <p:ph type="title"/>
          </p:nvPr>
        </p:nvSpPr>
        <p:spPr/>
        <p:txBody>
          <a:bodyPr/>
          <a:lstStyle/>
          <a:p>
            <a:r>
              <a:rPr lang="en-US"/>
              <a:t>Staffing </a:t>
            </a:r>
          </a:p>
        </p:txBody>
      </p:sp>
      <p:sp>
        <p:nvSpPr>
          <p:cNvPr id="4" name="Slide Number Placeholder 3">
            <a:extLst>
              <a:ext uri="{FF2B5EF4-FFF2-40B4-BE49-F238E27FC236}">
                <a16:creationId xmlns:a16="http://schemas.microsoft.com/office/drawing/2014/main" id="{7628E803-16F1-4662-BDB8-F0D34BB722C5}"/>
              </a:ext>
            </a:extLst>
          </p:cNvPr>
          <p:cNvSpPr>
            <a:spLocks noGrp="1"/>
          </p:cNvSpPr>
          <p:nvPr>
            <p:ph type="sldNum" sz="quarter" idx="10"/>
          </p:nvPr>
        </p:nvSpPr>
        <p:spPr/>
        <p:txBody>
          <a:bodyPr/>
          <a:lstStyle/>
          <a:p>
            <a:pPr algn="ctr"/>
            <a:fld id="{F5E17C3A-7C92-4971-9DA5-1ACF7FF7D4AF}" type="slidenum">
              <a:rPr lang="en-US" smtClean="0"/>
              <a:pPr algn="ctr"/>
              <a:t>3</a:t>
            </a:fld>
            <a:endParaRPr lang="en-US"/>
          </a:p>
        </p:txBody>
      </p:sp>
      <p:pic>
        <p:nvPicPr>
          <p:cNvPr id="9" name="Content Placeholder 8">
            <a:extLst>
              <a:ext uri="{FF2B5EF4-FFF2-40B4-BE49-F238E27FC236}">
                <a16:creationId xmlns:a16="http://schemas.microsoft.com/office/drawing/2014/main" id="{FEAEDB61-0E96-4139-8B3A-749F0D28FDD9}"/>
              </a:ext>
            </a:extLst>
          </p:cNvPr>
          <p:cNvPicPr>
            <a:picLocks noGrp="1" noChangeAspect="1"/>
          </p:cNvPicPr>
          <p:nvPr>
            <p:ph idx="1"/>
          </p:nvPr>
        </p:nvPicPr>
        <p:blipFill>
          <a:blip r:embed="rId2"/>
          <a:stretch>
            <a:fillRect/>
          </a:stretch>
        </p:blipFill>
        <p:spPr>
          <a:xfrm>
            <a:off x="0" y="452459"/>
            <a:ext cx="11925125" cy="6293242"/>
          </a:xfrm>
        </p:spPr>
      </p:pic>
    </p:spTree>
    <p:extLst>
      <p:ext uri="{BB962C8B-B14F-4D97-AF65-F5344CB8AC3E}">
        <p14:creationId xmlns:p14="http://schemas.microsoft.com/office/powerpoint/2010/main" val="2576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1162-8563-4861-907F-227205F299EB}"/>
              </a:ext>
            </a:extLst>
          </p:cNvPr>
          <p:cNvSpPr>
            <a:spLocks noGrp="1"/>
          </p:cNvSpPr>
          <p:nvPr>
            <p:ph type="title"/>
          </p:nvPr>
        </p:nvSpPr>
        <p:spPr>
          <a:xfrm>
            <a:off x="257607" y="142703"/>
            <a:ext cx="10890278" cy="1325563"/>
          </a:xfrm>
        </p:spPr>
        <p:txBody>
          <a:bodyPr/>
          <a:lstStyle/>
          <a:p>
            <a:r>
              <a:rPr lang="en-US">
                <a:solidFill>
                  <a:srgbClr val="000000"/>
                </a:solidFill>
                <a:latin typeface="+mj-lt"/>
              </a:rPr>
              <a:t>MN RETAIN Program Goals </a:t>
            </a:r>
            <a:endParaRPr lang="en-US">
              <a:latin typeface="+mj-lt"/>
            </a:endParaRPr>
          </a:p>
        </p:txBody>
      </p:sp>
      <p:sp>
        <p:nvSpPr>
          <p:cNvPr id="4" name="Slide Number Placeholder 3">
            <a:extLst>
              <a:ext uri="{FF2B5EF4-FFF2-40B4-BE49-F238E27FC236}">
                <a16:creationId xmlns:a16="http://schemas.microsoft.com/office/drawing/2014/main" id="{07E95D8A-FDA3-4E34-B1FB-C7AA6B8B9945}"/>
              </a:ext>
            </a:extLst>
          </p:cNvPr>
          <p:cNvSpPr>
            <a:spLocks noGrp="1"/>
          </p:cNvSpPr>
          <p:nvPr>
            <p:ph type="sldNum" sz="quarter" idx="10"/>
          </p:nvPr>
        </p:nvSpPr>
        <p:spPr/>
        <p:txBody>
          <a:bodyPr/>
          <a:lstStyle/>
          <a:p>
            <a:pPr algn="ctr"/>
            <a:fld id="{F5E17C3A-7C92-4971-9DA5-1ACF7FF7D4AF}" type="slidenum">
              <a:rPr lang="en-US" smtClean="0"/>
              <a:pPr algn="ctr"/>
              <a:t>4</a:t>
            </a:fld>
            <a:endParaRPr lang="en-US"/>
          </a:p>
        </p:txBody>
      </p:sp>
      <p:sp>
        <p:nvSpPr>
          <p:cNvPr id="6" name="Content Placeholder 5">
            <a:extLst>
              <a:ext uri="{FF2B5EF4-FFF2-40B4-BE49-F238E27FC236}">
                <a16:creationId xmlns:a16="http://schemas.microsoft.com/office/drawing/2014/main" id="{8D4C5F06-BECC-4D0D-B431-C46F90B41A58}"/>
              </a:ext>
            </a:extLst>
          </p:cNvPr>
          <p:cNvSpPr>
            <a:spLocks noGrp="1"/>
          </p:cNvSpPr>
          <p:nvPr>
            <p:ph idx="1"/>
          </p:nvPr>
        </p:nvSpPr>
        <p:spPr>
          <a:xfrm>
            <a:off x="257607" y="1468265"/>
            <a:ext cx="6655257" cy="4091287"/>
          </a:xfrm>
        </p:spPr>
        <p:txBody>
          <a:bodyPr anchor="ctr">
            <a:normAutofit fontScale="70000" lnSpcReduction="20000"/>
          </a:bodyPr>
          <a:lstStyle/>
          <a:p>
            <a:pPr marL="0" indent="0">
              <a:buNone/>
            </a:pPr>
            <a:endParaRPr lang="en-US" sz="4000" i="1">
              <a:latin typeface="+mn-lt"/>
            </a:endParaRPr>
          </a:p>
          <a:p>
            <a:r>
              <a:rPr lang="en-US" sz="5000" i="1">
                <a:latin typeface="+mn-lt"/>
              </a:rPr>
              <a:t>Keep people at work</a:t>
            </a:r>
          </a:p>
          <a:p>
            <a:pPr marL="0" indent="0">
              <a:buNone/>
            </a:pPr>
            <a:endParaRPr lang="en-US" sz="5000" i="1">
              <a:latin typeface="+mn-lt"/>
            </a:endParaRPr>
          </a:p>
          <a:p>
            <a:r>
              <a:rPr lang="en-US" sz="5000" i="1">
                <a:latin typeface="+mn-lt"/>
              </a:rPr>
              <a:t>Find work accommodations for ill/injured individuals </a:t>
            </a:r>
          </a:p>
          <a:p>
            <a:pPr marL="0" indent="0">
              <a:buNone/>
            </a:pPr>
            <a:endParaRPr lang="en-US" sz="5000" i="1">
              <a:latin typeface="+mn-lt"/>
            </a:endParaRPr>
          </a:p>
          <a:p>
            <a:r>
              <a:rPr lang="en-US" sz="5000" i="1">
                <a:latin typeface="+mn-lt"/>
              </a:rPr>
              <a:t>Reduce long-term work disability</a:t>
            </a:r>
            <a:br>
              <a:rPr lang="en-US" sz="4800" i="1">
                <a:latin typeface="+mn-lt"/>
              </a:rPr>
            </a:br>
            <a:endParaRPr lang="en-US" sz="4800">
              <a:latin typeface="+mn-lt"/>
            </a:endParaRPr>
          </a:p>
          <a:p>
            <a:pPr marL="0" indent="0">
              <a:buNone/>
            </a:pPr>
            <a:endParaRPr lang="en-US" sz="4800"/>
          </a:p>
        </p:txBody>
      </p:sp>
      <p:pic>
        <p:nvPicPr>
          <p:cNvPr id="5" name="Content Placeholder 9">
            <a:extLst>
              <a:ext uri="{FF2B5EF4-FFF2-40B4-BE49-F238E27FC236}">
                <a16:creationId xmlns:a16="http://schemas.microsoft.com/office/drawing/2014/main" id="{FA2F840B-A910-440A-97D6-9DF74199F84B}"/>
              </a:ext>
            </a:extLst>
          </p:cNvPr>
          <p:cNvPicPr>
            <a:picLocks noChangeAspect="1"/>
          </p:cNvPicPr>
          <p:nvPr/>
        </p:nvPicPr>
        <p:blipFill>
          <a:blip r:embed="rId3"/>
          <a:stretch>
            <a:fillRect/>
          </a:stretch>
        </p:blipFill>
        <p:spPr>
          <a:xfrm>
            <a:off x="7019924" y="157703"/>
            <a:ext cx="4914469" cy="6358443"/>
          </a:xfrm>
          <a:prstGeom prst="rect">
            <a:avLst/>
          </a:prstGeom>
        </p:spPr>
      </p:pic>
    </p:spTree>
    <p:extLst>
      <p:ext uri="{BB962C8B-B14F-4D97-AF65-F5344CB8AC3E}">
        <p14:creationId xmlns:p14="http://schemas.microsoft.com/office/powerpoint/2010/main" val="142037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5E68-3E1F-4339-9D63-1607647B5B53}"/>
              </a:ext>
            </a:extLst>
          </p:cNvPr>
          <p:cNvSpPr>
            <a:spLocks noGrp="1"/>
          </p:cNvSpPr>
          <p:nvPr>
            <p:ph type="title"/>
          </p:nvPr>
        </p:nvSpPr>
        <p:spPr/>
        <p:txBody>
          <a:bodyPr/>
          <a:lstStyle/>
          <a:p>
            <a:r>
              <a:rPr lang="en-US"/>
              <a:t>RETAIN Program Priorities</a:t>
            </a:r>
          </a:p>
        </p:txBody>
      </p:sp>
      <p:graphicFrame>
        <p:nvGraphicFramePr>
          <p:cNvPr id="5" name="Content Placeholder 4">
            <a:extLst>
              <a:ext uri="{FF2B5EF4-FFF2-40B4-BE49-F238E27FC236}">
                <a16:creationId xmlns:a16="http://schemas.microsoft.com/office/drawing/2014/main" id="{4CA8B4CE-3A0E-482A-A3D1-C93BFCBD36A0}"/>
              </a:ext>
            </a:extLst>
          </p:cNvPr>
          <p:cNvGraphicFramePr>
            <a:graphicFrameLocks noGrp="1"/>
          </p:cNvGraphicFramePr>
          <p:nvPr>
            <p:ph idx="1"/>
            <p:extLst>
              <p:ext uri="{D42A27DB-BD31-4B8C-83A1-F6EECF244321}">
                <p14:modId xmlns:p14="http://schemas.microsoft.com/office/powerpoint/2010/main" val="2663087578"/>
              </p:ext>
            </p:extLst>
          </p:nvPr>
        </p:nvGraphicFramePr>
        <p:xfrm>
          <a:off x="463522" y="1825625"/>
          <a:ext cx="1089027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A9ADBE4-B2C8-426E-BE6D-EC216A64AE5D}"/>
              </a:ext>
            </a:extLst>
          </p:cNvPr>
          <p:cNvSpPr>
            <a:spLocks noGrp="1"/>
          </p:cNvSpPr>
          <p:nvPr>
            <p:ph type="sldNum" sz="quarter" idx="10"/>
          </p:nvPr>
        </p:nvSpPr>
        <p:spPr/>
        <p:txBody>
          <a:bodyPr/>
          <a:lstStyle/>
          <a:p>
            <a:pPr algn="ctr"/>
            <a:fld id="{F5E17C3A-7C92-4971-9DA5-1ACF7FF7D4AF}" type="slidenum">
              <a:rPr lang="en-US" smtClean="0"/>
              <a:pPr algn="ctr"/>
              <a:t>5</a:t>
            </a:fld>
            <a:endParaRPr lang="en-US"/>
          </a:p>
        </p:txBody>
      </p:sp>
    </p:spTree>
    <p:extLst>
      <p:ext uri="{BB962C8B-B14F-4D97-AF65-F5344CB8AC3E}">
        <p14:creationId xmlns:p14="http://schemas.microsoft.com/office/powerpoint/2010/main" val="389389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9A8E-904F-4B7D-A334-FD069BED0ECA}"/>
              </a:ext>
            </a:extLst>
          </p:cNvPr>
          <p:cNvSpPr>
            <a:spLocks noGrp="1"/>
          </p:cNvSpPr>
          <p:nvPr>
            <p:ph type="title"/>
          </p:nvPr>
        </p:nvSpPr>
        <p:spPr/>
        <p:txBody>
          <a:bodyPr/>
          <a:lstStyle/>
          <a:p>
            <a:r>
              <a:rPr lang="en-US"/>
              <a:t>Program Updates </a:t>
            </a:r>
          </a:p>
        </p:txBody>
      </p:sp>
      <p:sp>
        <p:nvSpPr>
          <p:cNvPr id="3" name="Content Placeholder 2">
            <a:extLst>
              <a:ext uri="{FF2B5EF4-FFF2-40B4-BE49-F238E27FC236}">
                <a16:creationId xmlns:a16="http://schemas.microsoft.com/office/drawing/2014/main" id="{EB65C1D3-6874-43B3-B5FF-CF448FC59E79}"/>
              </a:ext>
            </a:extLst>
          </p:cNvPr>
          <p:cNvSpPr>
            <a:spLocks noGrp="1"/>
          </p:cNvSpPr>
          <p:nvPr>
            <p:ph idx="1"/>
          </p:nvPr>
        </p:nvSpPr>
        <p:spPr>
          <a:xfrm>
            <a:off x="463522" y="1564368"/>
            <a:ext cx="10890278" cy="4351338"/>
          </a:xfrm>
        </p:spPr>
        <p:txBody>
          <a:bodyPr vert="horz" lIns="91440" tIns="45720" rIns="91440" bIns="45720" rtlCol="0" anchor="t">
            <a:normAutofit lnSpcReduction="10000"/>
          </a:bodyPr>
          <a:lstStyle/>
          <a:p>
            <a:pPr>
              <a:lnSpc>
                <a:spcPct val="114000"/>
              </a:lnSpc>
            </a:pPr>
            <a:r>
              <a:rPr lang="en-US" dirty="0"/>
              <a:t> Enrollment </a:t>
            </a:r>
          </a:p>
          <a:p>
            <a:pPr lvl="1">
              <a:lnSpc>
                <a:spcPct val="114000"/>
              </a:lnSpc>
            </a:pPr>
            <a:r>
              <a:rPr lang="en-US" dirty="0"/>
              <a:t>121 as of March 21, 22</a:t>
            </a:r>
          </a:p>
          <a:p>
            <a:pPr lvl="1">
              <a:lnSpc>
                <a:spcPct val="114000"/>
              </a:lnSpc>
            </a:pPr>
            <a:r>
              <a:rPr lang="en-US" dirty="0">
                <a:latin typeface="Calibri"/>
                <a:cs typeface="Calibri"/>
              </a:rPr>
              <a:t>21 enrolled in employment and training services</a:t>
            </a:r>
          </a:p>
          <a:p>
            <a:pPr>
              <a:lnSpc>
                <a:spcPct val="114000"/>
              </a:lnSpc>
            </a:pPr>
            <a:r>
              <a:rPr lang="en-US" dirty="0"/>
              <a:t> Healthcare webinars </a:t>
            </a:r>
          </a:p>
          <a:p>
            <a:pPr lvl="1">
              <a:lnSpc>
                <a:spcPct val="114000"/>
              </a:lnSpc>
            </a:pPr>
            <a:r>
              <a:rPr lang="en-US" dirty="0"/>
              <a:t>22 attendees</a:t>
            </a:r>
          </a:p>
          <a:p>
            <a:pPr lvl="1">
              <a:lnSpc>
                <a:spcPct val="114000"/>
              </a:lnSpc>
            </a:pPr>
            <a:r>
              <a:rPr lang="en-US" dirty="0"/>
              <a:t>Webinar added to mnretain.com </a:t>
            </a:r>
          </a:p>
          <a:p>
            <a:pPr lvl="1">
              <a:lnSpc>
                <a:spcPct val="114000"/>
              </a:lnSpc>
            </a:pPr>
            <a:r>
              <a:rPr lang="en-US" dirty="0"/>
              <a:t>Follow up postcards sent to providers</a:t>
            </a:r>
          </a:p>
          <a:p>
            <a:pPr>
              <a:lnSpc>
                <a:spcPct val="114000"/>
              </a:lnSpc>
            </a:pPr>
            <a:r>
              <a:rPr lang="en-US" dirty="0"/>
              <a:t> New Workforce Development Partner </a:t>
            </a:r>
          </a:p>
          <a:p>
            <a:pPr lvl="1">
              <a:lnSpc>
                <a:spcPct val="114000"/>
              </a:lnSpc>
            </a:pPr>
            <a:r>
              <a:rPr lang="en-US" dirty="0"/>
              <a:t>Goodwill Easter Seals </a:t>
            </a:r>
          </a:p>
        </p:txBody>
      </p:sp>
      <p:sp>
        <p:nvSpPr>
          <p:cNvPr id="4" name="Slide Number Placeholder 3">
            <a:extLst>
              <a:ext uri="{FF2B5EF4-FFF2-40B4-BE49-F238E27FC236}">
                <a16:creationId xmlns:a16="http://schemas.microsoft.com/office/drawing/2014/main" id="{D9171410-827C-40B9-BEE1-51CA7A12696C}"/>
              </a:ext>
            </a:extLst>
          </p:cNvPr>
          <p:cNvSpPr>
            <a:spLocks noGrp="1"/>
          </p:cNvSpPr>
          <p:nvPr>
            <p:ph type="sldNum" sz="quarter" idx="10"/>
          </p:nvPr>
        </p:nvSpPr>
        <p:spPr/>
        <p:txBody>
          <a:bodyPr/>
          <a:lstStyle/>
          <a:p>
            <a:pPr algn="ctr"/>
            <a:fld id="{F5E17C3A-7C92-4971-9DA5-1ACF7FF7D4AF}" type="slidenum">
              <a:rPr lang="en-US" smtClean="0"/>
              <a:pPr algn="ctr"/>
              <a:t>6</a:t>
            </a:fld>
            <a:endParaRPr lang="en-US"/>
          </a:p>
        </p:txBody>
      </p:sp>
    </p:spTree>
    <p:extLst>
      <p:ext uri="{BB962C8B-B14F-4D97-AF65-F5344CB8AC3E}">
        <p14:creationId xmlns:p14="http://schemas.microsoft.com/office/powerpoint/2010/main" val="285388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CA99623-164A-4B89-8E1A-4FE0B11C040D}"/>
              </a:ext>
            </a:extLst>
          </p:cNvPr>
          <p:cNvGraphicFramePr>
            <a:graphicFrameLocks noGrp="1"/>
          </p:cNvGraphicFramePr>
          <p:nvPr>
            <p:ph idx="1"/>
          </p:nvPr>
        </p:nvGraphicFramePr>
        <p:xfrm>
          <a:off x="463522" y="928688"/>
          <a:ext cx="10890278" cy="481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E383562-D49E-4E1D-B90C-538881E1712A}"/>
              </a:ext>
            </a:extLst>
          </p:cNvPr>
          <p:cNvSpPr>
            <a:spLocks noGrp="1"/>
          </p:cNvSpPr>
          <p:nvPr>
            <p:ph type="sldNum" sz="quarter" idx="10"/>
          </p:nvPr>
        </p:nvSpPr>
        <p:spPr/>
        <p:txBody>
          <a:bodyPr/>
          <a:lstStyle/>
          <a:p>
            <a:pPr algn="ctr"/>
            <a:fld id="{F5E17C3A-7C92-4971-9DA5-1ACF7FF7D4AF}" type="slidenum">
              <a:rPr lang="en-US" smtClean="0"/>
              <a:pPr algn="ctr"/>
              <a:t>7</a:t>
            </a:fld>
            <a:endParaRPr lang="en-US"/>
          </a:p>
        </p:txBody>
      </p:sp>
    </p:spTree>
    <p:extLst>
      <p:ext uri="{BB962C8B-B14F-4D97-AF65-F5344CB8AC3E}">
        <p14:creationId xmlns:p14="http://schemas.microsoft.com/office/powerpoint/2010/main" val="5893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1904-48CB-4F59-BB47-885AB11E915A}"/>
              </a:ext>
            </a:extLst>
          </p:cNvPr>
          <p:cNvSpPr>
            <a:spLocks noGrp="1"/>
          </p:cNvSpPr>
          <p:nvPr>
            <p:ph type="title"/>
          </p:nvPr>
        </p:nvSpPr>
        <p:spPr>
          <a:xfrm>
            <a:off x="257607" y="0"/>
            <a:ext cx="10890278" cy="1325563"/>
          </a:xfrm>
        </p:spPr>
        <p:txBody>
          <a:bodyPr/>
          <a:lstStyle/>
          <a:p>
            <a:r>
              <a:rPr lang="en-US"/>
              <a:t>Achieving Equity </a:t>
            </a:r>
            <a:endParaRPr lang="en-US" dirty="0"/>
          </a:p>
        </p:txBody>
      </p:sp>
      <p:sp>
        <p:nvSpPr>
          <p:cNvPr id="4" name="Slide Number Placeholder 3">
            <a:extLst>
              <a:ext uri="{FF2B5EF4-FFF2-40B4-BE49-F238E27FC236}">
                <a16:creationId xmlns:a16="http://schemas.microsoft.com/office/drawing/2014/main" id="{DC73C7FE-638F-4445-BB8E-6C595F291B3C}"/>
              </a:ext>
            </a:extLst>
          </p:cNvPr>
          <p:cNvSpPr>
            <a:spLocks noGrp="1"/>
          </p:cNvSpPr>
          <p:nvPr>
            <p:ph type="sldNum" sz="quarter" idx="10"/>
          </p:nvPr>
        </p:nvSpPr>
        <p:spPr/>
        <p:txBody>
          <a:bodyPr/>
          <a:lstStyle/>
          <a:p>
            <a:pPr algn="ctr"/>
            <a:fld id="{F5E17C3A-7C92-4971-9DA5-1ACF7FF7D4AF}" type="slidenum">
              <a:rPr lang="en-US" smtClean="0"/>
              <a:pPr algn="ctr"/>
              <a:t>8</a:t>
            </a:fld>
            <a:endParaRPr lang="en-US"/>
          </a:p>
        </p:txBody>
      </p:sp>
      <p:sp>
        <p:nvSpPr>
          <p:cNvPr id="7" name="Content Placeholder 6">
            <a:extLst>
              <a:ext uri="{FF2B5EF4-FFF2-40B4-BE49-F238E27FC236}">
                <a16:creationId xmlns:a16="http://schemas.microsoft.com/office/drawing/2014/main" id="{D5A20C0A-52CC-4F6A-91B7-3D8B64EDED84}"/>
              </a:ext>
            </a:extLst>
          </p:cNvPr>
          <p:cNvSpPr>
            <a:spLocks noGrp="1"/>
          </p:cNvSpPr>
          <p:nvPr>
            <p:ph idx="1"/>
          </p:nvPr>
        </p:nvSpPr>
        <p:spPr>
          <a:xfrm>
            <a:off x="380395" y="1253331"/>
            <a:ext cx="6115408" cy="4351338"/>
          </a:xfrm>
        </p:spPr>
        <p:txBody>
          <a:bodyPr>
            <a:normAutofit fontScale="92500" lnSpcReduction="20000"/>
          </a:bodyPr>
          <a:lstStyle/>
          <a:p>
            <a:pPr lvl="0"/>
            <a:r>
              <a:rPr lang="en-US" dirty="0"/>
              <a:t>Outreach to 1,901 BIPOC individuals.</a:t>
            </a:r>
          </a:p>
          <a:p>
            <a:pPr lvl="0"/>
            <a:r>
              <a:rPr lang="en-US" dirty="0"/>
              <a:t>Increase program awareness and participant access within the BIPOC communities.</a:t>
            </a:r>
          </a:p>
          <a:p>
            <a:pPr lvl="0"/>
            <a:r>
              <a:rPr lang="en-US" dirty="0"/>
              <a:t>Intentional collaborations/partnerships with Community Based Organizations(CBOs) </a:t>
            </a:r>
          </a:p>
          <a:p>
            <a:pPr lvl="0"/>
            <a:r>
              <a:rPr lang="en-US" dirty="0"/>
              <a:t>Development of culturally and linguistically appropriate resources.</a:t>
            </a:r>
          </a:p>
          <a:p>
            <a:pPr lvl="0"/>
            <a:r>
              <a:rPr lang="en-US" dirty="0"/>
              <a:t>Formation of a Community Advisory Board(CAB) to advance the RETAIN equity goals and inform the statewide expansion of the program  </a:t>
            </a:r>
          </a:p>
        </p:txBody>
      </p:sp>
      <p:pic>
        <p:nvPicPr>
          <p:cNvPr id="3" name="Picture 2">
            <a:extLst>
              <a:ext uri="{FF2B5EF4-FFF2-40B4-BE49-F238E27FC236}">
                <a16:creationId xmlns:a16="http://schemas.microsoft.com/office/drawing/2014/main" id="{DC9EDC8C-4C64-4C18-835B-EE4067187D09}"/>
              </a:ext>
            </a:extLst>
          </p:cNvPr>
          <p:cNvPicPr>
            <a:picLocks noChangeAspect="1"/>
          </p:cNvPicPr>
          <p:nvPr/>
        </p:nvPicPr>
        <p:blipFill>
          <a:blip r:embed="rId2"/>
          <a:stretch>
            <a:fillRect/>
          </a:stretch>
        </p:blipFill>
        <p:spPr>
          <a:xfrm>
            <a:off x="7262181" y="835459"/>
            <a:ext cx="3472080" cy="4543897"/>
          </a:xfrm>
          <a:prstGeom prst="rect">
            <a:avLst/>
          </a:prstGeom>
        </p:spPr>
      </p:pic>
    </p:spTree>
    <p:extLst>
      <p:ext uri="{BB962C8B-B14F-4D97-AF65-F5344CB8AC3E}">
        <p14:creationId xmlns:p14="http://schemas.microsoft.com/office/powerpoint/2010/main" val="137661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F8D5-8582-4956-BC06-69FAD29103B3}"/>
              </a:ext>
            </a:extLst>
          </p:cNvPr>
          <p:cNvSpPr>
            <a:spLocks noGrp="1"/>
          </p:cNvSpPr>
          <p:nvPr>
            <p:ph type="title"/>
          </p:nvPr>
        </p:nvSpPr>
        <p:spPr>
          <a:xfrm>
            <a:off x="463522" y="134821"/>
            <a:ext cx="10890278" cy="868444"/>
          </a:xfrm>
        </p:spPr>
        <p:txBody>
          <a:bodyPr/>
          <a:lstStyle/>
          <a:p>
            <a:r>
              <a:rPr lang="en-US" dirty="0"/>
              <a:t>Preliminary Data </a:t>
            </a:r>
          </a:p>
        </p:txBody>
      </p:sp>
      <p:sp>
        <p:nvSpPr>
          <p:cNvPr id="4" name="Slide Number Placeholder 3">
            <a:extLst>
              <a:ext uri="{FF2B5EF4-FFF2-40B4-BE49-F238E27FC236}">
                <a16:creationId xmlns:a16="http://schemas.microsoft.com/office/drawing/2014/main" id="{2702F1D2-50A4-45EC-A971-E285321EEB40}"/>
              </a:ext>
            </a:extLst>
          </p:cNvPr>
          <p:cNvSpPr>
            <a:spLocks noGrp="1"/>
          </p:cNvSpPr>
          <p:nvPr>
            <p:ph type="sldNum" sz="quarter" idx="10"/>
          </p:nvPr>
        </p:nvSpPr>
        <p:spPr/>
        <p:txBody>
          <a:bodyPr/>
          <a:lstStyle/>
          <a:p>
            <a:pPr algn="ctr"/>
            <a:fld id="{F5E17C3A-7C92-4971-9DA5-1ACF7FF7D4AF}" type="slidenum">
              <a:rPr lang="en-US" smtClean="0"/>
              <a:pPr algn="ctr"/>
              <a:t>9</a:t>
            </a:fld>
            <a:endParaRPr lang="en-US" dirty="0"/>
          </a:p>
        </p:txBody>
      </p:sp>
      <p:pic>
        <p:nvPicPr>
          <p:cNvPr id="24" name="Content Placeholder 23">
            <a:extLst>
              <a:ext uri="{FF2B5EF4-FFF2-40B4-BE49-F238E27FC236}">
                <a16:creationId xmlns:a16="http://schemas.microsoft.com/office/drawing/2014/main" id="{9FE0DD66-0156-41AF-9338-0A9DB9A48DA8}"/>
              </a:ext>
            </a:extLst>
          </p:cNvPr>
          <p:cNvPicPr>
            <a:picLocks noGrp="1" noChangeAspect="1"/>
          </p:cNvPicPr>
          <p:nvPr>
            <p:ph idx="1"/>
          </p:nvPr>
        </p:nvPicPr>
        <p:blipFill>
          <a:blip r:embed="rId3"/>
          <a:stretch>
            <a:fillRect/>
          </a:stretch>
        </p:blipFill>
        <p:spPr>
          <a:xfrm>
            <a:off x="1666713" y="1003265"/>
            <a:ext cx="8483896" cy="4771606"/>
          </a:xfrm>
        </p:spPr>
      </p:pic>
    </p:spTree>
    <p:extLst>
      <p:ext uri="{BB962C8B-B14F-4D97-AF65-F5344CB8AC3E}">
        <p14:creationId xmlns:p14="http://schemas.microsoft.com/office/powerpoint/2010/main" val="2641512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AIN-PPT-Template ODEP_and_AIR_LOGOS.potx" id="{08EDD29E-FE85-4FF4-BD20-D00C6F3EA3CA}" vid="{D8C56D6C-6C9D-4A1E-93A3-0D936B5AC2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1FA8E4FA0FE84C977F7835025BFA45" ma:contentTypeVersion="4" ma:contentTypeDescription="Create a new document." ma:contentTypeScope="" ma:versionID="dee71ba61373a125572f392a7b0a296e">
  <xsd:schema xmlns:xsd="http://www.w3.org/2001/XMLSchema" xmlns:xs="http://www.w3.org/2001/XMLSchema" xmlns:p="http://schemas.microsoft.com/office/2006/metadata/properties" xmlns:ns2="e0a43169-dc40-4f39-a81a-1004e219b8f7" xmlns:ns3="43a57869-b403-4ceb-b0fa-f953e857e0f2" targetNamespace="http://schemas.microsoft.com/office/2006/metadata/properties" ma:root="true" ma:fieldsID="b119e9f3315acce9ad80665a1d7ce2f5" ns2:_="" ns3:_="">
    <xsd:import namespace="e0a43169-dc40-4f39-a81a-1004e219b8f7"/>
    <xsd:import namespace="43a57869-b403-4ceb-b0fa-f953e857e0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3169-dc40-4f39-a81a-1004e219b8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a57869-b403-4ceb-b0fa-f953e857e0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3a57869-b403-4ceb-b0fa-f953e857e0f2">
      <UserInfo>
        <DisplayName>Shahriar, Arif (DEED)</DisplayName>
        <AccountId>18</AccountId>
        <AccountType/>
      </UserInfo>
      <UserInfo>
        <DisplayName>Pratt, Akiatu (DEED)</DisplayName>
        <AccountId>17</AccountId>
        <AccountType/>
      </UserInfo>
      <UserInfo>
        <DisplayName>Liedke, Angela (DEED)</DisplayName>
        <AccountId>15</AccountId>
        <AccountType/>
      </UserInfo>
      <UserInfo>
        <DisplayName>Idossa, Lensa (DEED)</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AE7F9B-2CCF-40E5-95AE-F2222E727666}">
  <ds:schemaRefs>
    <ds:schemaRef ds:uri="43a57869-b403-4ceb-b0fa-f953e857e0f2"/>
    <ds:schemaRef ds:uri="e0a43169-dc40-4f39-a81a-1004e219b8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D05402-5588-401A-AFF4-8B9BAAF4B13C}">
  <ds:schemaRefs>
    <ds:schemaRef ds:uri="43a57869-b403-4ceb-b0fa-f953e857e0f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F77B76-0A9A-418E-B942-7065FA10DA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RETAIN-PPT-Template ODEP_and_AIR_LOGOS (1)</Template>
  <TotalTime>37</TotalTime>
  <Words>642</Words>
  <Application>Microsoft Office PowerPoint</Application>
  <PresentationFormat>Widescreen</PresentationFormat>
  <Paragraphs>103</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Wingdings</vt:lpstr>
      <vt:lpstr>Symbol</vt:lpstr>
      <vt:lpstr>Office Theme</vt:lpstr>
      <vt:lpstr>Retaining Employment and Talent after Injury/Illness Network (RETAIN) </vt:lpstr>
      <vt:lpstr>Outline</vt:lpstr>
      <vt:lpstr>Staffing </vt:lpstr>
      <vt:lpstr>MN RETAIN Program Goals </vt:lpstr>
      <vt:lpstr>RETAIN Program Priorities</vt:lpstr>
      <vt:lpstr>Program Updates </vt:lpstr>
      <vt:lpstr>PowerPoint Presentation</vt:lpstr>
      <vt:lpstr>Achieving Equity </vt:lpstr>
      <vt:lpstr>Preliminary Data </vt:lpstr>
      <vt:lpstr>PowerPoint Presentation</vt:lpstr>
      <vt:lpstr>Supporting your clients with RETAIN</vt:lpstr>
      <vt:lpstr>PowerPoint Presentation</vt:lpstr>
      <vt:lpstr>Acknowledgement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Concepts</dc:creator>
  <cp:lastModifiedBy>Idossa, Lensa (DEED)</cp:lastModifiedBy>
  <cp:revision>17</cp:revision>
  <dcterms:created xsi:type="dcterms:W3CDTF">2019-02-06T19:58:43Z</dcterms:created>
  <dcterms:modified xsi:type="dcterms:W3CDTF">2022-03-23T17:18:12Z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0x010100811FA8E4FA0FE84C977F7835025BFA45</vt:lpwstr>
  </property>
</Properties>
</file>