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79" r:id="rId2"/>
    <p:sldId id="257" r:id="rId3"/>
    <p:sldId id="280" r:id="rId4"/>
    <p:sldId id="263" r:id="rId5"/>
    <p:sldId id="260" r:id="rId6"/>
    <p:sldId id="266" r:id="rId7"/>
    <p:sldId id="267" r:id="rId8"/>
    <p:sldId id="268" r:id="rId9"/>
    <p:sldId id="277" r:id="rId10"/>
    <p:sldId id="258" r:id="rId11"/>
    <p:sldId id="265" r:id="rId12"/>
    <p:sldId id="261" r:id="rId13"/>
    <p:sldId id="269" r:id="rId14"/>
    <p:sldId id="270" r:id="rId15"/>
    <p:sldId id="271" r:id="rId16"/>
    <p:sldId id="275" r:id="rId17"/>
    <p:sldId id="259" r:id="rId18"/>
    <p:sldId id="264" r:id="rId19"/>
    <p:sldId id="262" r:id="rId20"/>
    <p:sldId id="274" r:id="rId21"/>
    <p:sldId id="272" r:id="rId22"/>
    <p:sldId id="273" r:id="rId23"/>
    <p:sldId id="276"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F6A"/>
    <a:srgbClr val="67C8BE"/>
    <a:srgbClr val="F39135"/>
    <a:srgbClr val="387672"/>
    <a:srgbClr val="14495B"/>
    <a:srgbClr val="244858"/>
    <a:srgbClr val="E75425"/>
    <a:srgbClr val="8C9337"/>
    <a:srgbClr val="42461D"/>
    <a:srgbClr val="3FAE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84"/>
    <p:restoredTop sz="96925"/>
  </p:normalViewPr>
  <p:slideViewPr>
    <p:cSldViewPr snapToGrid="0" snapToObjects="1" showGuides="1">
      <p:cViewPr varScale="1">
        <p:scale>
          <a:sx n="146" d="100"/>
          <a:sy n="146" d="100"/>
        </p:scale>
        <p:origin x="176"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96BA3-0482-EB44-9238-94B43593E905}" type="datetimeFigureOut">
              <a:rPr lang="en-US" smtClean="0"/>
              <a:t>8/15/22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98A656-A08D-8A45-B664-2D23802A6D6D}" type="slidenum">
              <a:rPr lang="en-US" smtClean="0"/>
              <a:t>‹#›</a:t>
            </a:fld>
            <a:endParaRPr lang="en-US"/>
          </a:p>
        </p:txBody>
      </p:sp>
    </p:spTree>
    <p:extLst>
      <p:ext uri="{BB962C8B-B14F-4D97-AF65-F5344CB8AC3E}">
        <p14:creationId xmlns:p14="http://schemas.microsoft.com/office/powerpoint/2010/main" val="2301169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Adult career pathways aim to serve the unique needs of adult learners as well as local employers.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career pathway is a comprehensive set of programs and services designed to help working learners earn postsecondary credentials that lead to well-paying jobs in high-demand fields. They are the result of collaborations among local educators, workforce development professionals, and employers. Being attuned to the needs of local industries, career pathways help supply local businesses with skilled labor—while helping students find jobs that pay well and offer room for advancement.</a:t>
            </a:r>
          </a:p>
          <a:p>
            <a:endParaRPr lang="en-US" dirty="0"/>
          </a:p>
        </p:txBody>
      </p:sp>
      <p:sp>
        <p:nvSpPr>
          <p:cNvPr id="4" name="Slide Number Placeholder 3"/>
          <p:cNvSpPr>
            <a:spLocks noGrp="1"/>
          </p:cNvSpPr>
          <p:nvPr>
            <p:ph type="sldNum" sz="quarter" idx="5"/>
          </p:nvPr>
        </p:nvSpPr>
        <p:spPr/>
        <p:txBody>
          <a:bodyPr/>
          <a:lstStyle/>
          <a:p>
            <a:fld id="{8A98A656-A08D-8A45-B664-2D23802A6D6D}" type="slidenum">
              <a:rPr lang="en-US" smtClean="0"/>
              <a:t>2</a:t>
            </a:fld>
            <a:endParaRPr lang="en-US"/>
          </a:p>
        </p:txBody>
      </p:sp>
    </p:spTree>
    <p:extLst>
      <p:ext uri="{BB962C8B-B14F-4D97-AF65-F5344CB8AC3E}">
        <p14:creationId xmlns:p14="http://schemas.microsoft.com/office/powerpoint/2010/main" val="1779977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Adult career pathways aim to serve the unique needs of adult learners as well as local employers.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career pathway is a comprehensive set of programs and services designed to help working learners earn postsecondary credentials that lead to well-paying jobs in high-demand fields. They are the result of collaborations among local educators, workforce development professionals, and employers. Being attuned to the needs of local industries, career pathways help supply local businesses with skilled labor—while helping students find jobs that pay well and offer room for advancement.</a:t>
            </a:r>
          </a:p>
          <a:p>
            <a:endParaRPr lang="en-US" dirty="0"/>
          </a:p>
        </p:txBody>
      </p:sp>
      <p:sp>
        <p:nvSpPr>
          <p:cNvPr id="4" name="Slide Number Placeholder 3"/>
          <p:cNvSpPr>
            <a:spLocks noGrp="1"/>
          </p:cNvSpPr>
          <p:nvPr>
            <p:ph type="sldNum" sz="quarter" idx="5"/>
          </p:nvPr>
        </p:nvSpPr>
        <p:spPr/>
        <p:txBody>
          <a:bodyPr/>
          <a:lstStyle/>
          <a:p>
            <a:fld id="{8A98A656-A08D-8A45-B664-2D23802A6D6D}" type="slidenum">
              <a:rPr lang="en-US" smtClean="0"/>
              <a:t>24</a:t>
            </a:fld>
            <a:endParaRPr lang="en-US"/>
          </a:p>
        </p:txBody>
      </p:sp>
    </p:spTree>
    <p:extLst>
      <p:ext uri="{BB962C8B-B14F-4D97-AF65-F5344CB8AC3E}">
        <p14:creationId xmlns:p14="http://schemas.microsoft.com/office/powerpoint/2010/main" val="380885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Adult career pathways aim to serve the unique needs of adult learners as well as local employers.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career pathway is a comprehensive set of programs and services designed to help working learners earn postsecondary credentials that lead to well-paying jobs in high-demand fields. They are the result of collaborations among local educators, workforce development professionals, and employers. Being attuned to the needs of local industries, career pathways help supply local businesses with skilled labor—while helping students find jobs that pay well and offer room for advancement.</a:t>
            </a:r>
          </a:p>
          <a:p>
            <a:endParaRPr lang="en-US" dirty="0"/>
          </a:p>
        </p:txBody>
      </p:sp>
      <p:sp>
        <p:nvSpPr>
          <p:cNvPr id="4" name="Slide Number Placeholder 3"/>
          <p:cNvSpPr>
            <a:spLocks noGrp="1"/>
          </p:cNvSpPr>
          <p:nvPr>
            <p:ph type="sldNum" sz="quarter" idx="5"/>
          </p:nvPr>
        </p:nvSpPr>
        <p:spPr/>
        <p:txBody>
          <a:bodyPr/>
          <a:lstStyle/>
          <a:p>
            <a:fld id="{8A98A656-A08D-8A45-B664-2D23802A6D6D}" type="slidenum">
              <a:rPr lang="en-US" smtClean="0"/>
              <a:t>3</a:t>
            </a:fld>
            <a:endParaRPr lang="en-US"/>
          </a:p>
        </p:txBody>
      </p:sp>
    </p:spTree>
    <p:extLst>
      <p:ext uri="{BB962C8B-B14F-4D97-AF65-F5344CB8AC3E}">
        <p14:creationId xmlns:p14="http://schemas.microsoft.com/office/powerpoint/2010/main" val="3068422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orbel" panose="020B0503020204020204" pitchFamily="34" charset="0"/>
              </a:rPr>
              <a:t>Adult Career Pathways are the result of collaborations </a:t>
            </a:r>
            <a:r>
              <a:rPr lang="en-US" sz="1200" kern="1200" dirty="0">
                <a:solidFill>
                  <a:schemeClr val="tx1"/>
                </a:solidFill>
                <a:effectLst/>
                <a:latin typeface="Corbel" panose="020B0503020204020204" pitchFamily="34" charset="0"/>
              </a:rPr>
              <a:t>among local educators, workforce development professionals, and employers. </a:t>
            </a:r>
            <a:endParaRPr lang="en-US" dirty="0"/>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Career pathways are tailored to adult learners with significant work and family responsibilities.</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career pathway includes an integrated series of connected educational and training programs that helps students to advance over time to successively higher levels of education and employment in a given sector.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orbel" panose="020B0503020204020204" pitchFamily="34" charset="0"/>
              </a:rPr>
              <a:t>Working learners move through training programs at their own pace, while reaping on-the-job benefits at each step. Courses are often offered on evenings and weekends and incorporate on-line learning.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Support services are key components of adult career pathways. </a:t>
            </a:r>
            <a:r>
              <a:rPr lang="en-US" sz="1200" b="0" kern="1200" dirty="0">
                <a:solidFill>
                  <a:schemeClr val="tx1"/>
                </a:solidFill>
                <a:effectLst/>
                <a:latin typeface="+mn-lt"/>
                <a:ea typeface="+mn-ea"/>
                <a:cs typeface="+mn-cs"/>
              </a:rPr>
              <a:t>Support services can include:</a:t>
            </a:r>
          </a:p>
          <a:p>
            <a:r>
              <a:rPr lang="en-US" sz="1200" kern="1200" dirty="0">
                <a:solidFill>
                  <a:schemeClr val="tx1"/>
                </a:solidFill>
                <a:effectLst/>
                <a:latin typeface="+mn-lt"/>
                <a:ea typeface="+mn-ea"/>
                <a:cs typeface="+mn-cs"/>
              </a:rPr>
              <a:t> - Academic and career counseling, assessment, and planning</a:t>
            </a:r>
          </a:p>
          <a:p>
            <a:r>
              <a:rPr lang="en-US" sz="1200" kern="1200" dirty="0">
                <a:solidFill>
                  <a:schemeClr val="tx1"/>
                </a:solidFill>
                <a:effectLst/>
                <a:latin typeface="+mn-lt"/>
                <a:ea typeface="+mn-ea"/>
                <a:cs typeface="+mn-cs"/>
              </a:rPr>
              <a:t> - Academic support</a:t>
            </a:r>
          </a:p>
          <a:p>
            <a:r>
              <a:rPr lang="en-US" sz="1200" kern="1200" dirty="0">
                <a:solidFill>
                  <a:schemeClr val="tx1"/>
                </a:solidFill>
                <a:effectLst/>
                <a:latin typeface="+mn-lt"/>
                <a:ea typeface="+mn-ea"/>
                <a:cs typeface="+mn-cs"/>
              </a:rPr>
              <a:t> - Social support, including referrals to resources and services</a:t>
            </a:r>
          </a:p>
          <a:p>
            <a:r>
              <a:rPr lang="en-US" sz="1200" kern="1200" dirty="0">
                <a:solidFill>
                  <a:schemeClr val="tx1"/>
                </a:solidFill>
                <a:effectLst/>
                <a:latin typeface="+mn-lt"/>
                <a:ea typeface="+mn-ea"/>
                <a:cs typeface="+mn-cs"/>
              </a:rPr>
              <a:t> - Transition planning to employment or postsecondary education</a:t>
            </a:r>
          </a:p>
          <a:p>
            <a:r>
              <a:rPr lang="en-US" sz="1200" kern="1200" dirty="0">
                <a:solidFill>
                  <a:schemeClr val="tx1"/>
                </a:solidFill>
                <a:effectLst/>
                <a:latin typeface="+mn-lt"/>
                <a:ea typeface="+mn-ea"/>
                <a:cs typeface="+mn-cs"/>
              </a:rPr>
              <a:t> - Ongoing assessment of an individual’s need for assistance in a variety of areas such as childcare, transportation, and financial aid</a:t>
            </a:r>
          </a:p>
          <a:p>
            <a:endParaRPr lang="en-US" dirty="0"/>
          </a:p>
        </p:txBody>
      </p:sp>
      <p:sp>
        <p:nvSpPr>
          <p:cNvPr id="4" name="Slide Number Placeholder 3"/>
          <p:cNvSpPr>
            <a:spLocks noGrp="1"/>
          </p:cNvSpPr>
          <p:nvPr>
            <p:ph type="sldNum" sz="quarter" idx="5"/>
          </p:nvPr>
        </p:nvSpPr>
        <p:spPr/>
        <p:txBody>
          <a:bodyPr/>
          <a:lstStyle/>
          <a:p>
            <a:fld id="{8A98A656-A08D-8A45-B664-2D23802A6D6D}" type="slidenum">
              <a:rPr lang="en-US" smtClean="0"/>
              <a:t>4</a:t>
            </a:fld>
            <a:endParaRPr lang="en-US"/>
          </a:p>
        </p:txBody>
      </p:sp>
    </p:spTree>
    <p:extLst>
      <p:ext uri="{BB962C8B-B14F-4D97-AF65-F5344CB8AC3E}">
        <p14:creationId xmlns:p14="http://schemas.microsoft.com/office/powerpoint/2010/main" val="560293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Services include: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Skills assessment and career planning </a:t>
            </a:r>
          </a:p>
          <a:p>
            <a:r>
              <a:rPr lang="en-US" sz="1200" kern="1200" dirty="0">
                <a:solidFill>
                  <a:schemeClr val="tx1"/>
                </a:solidFill>
                <a:effectLst/>
                <a:latin typeface="+mn-lt"/>
                <a:ea typeface="+mn-ea"/>
                <a:cs typeface="+mn-cs"/>
              </a:rPr>
              <a:t> - Skills training and preparation for further training and education</a:t>
            </a:r>
          </a:p>
          <a:p>
            <a:r>
              <a:rPr lang="en-US" sz="1200" kern="1200" dirty="0">
                <a:solidFill>
                  <a:schemeClr val="tx1"/>
                </a:solidFill>
                <a:effectLst/>
                <a:latin typeface="+mn-lt"/>
                <a:ea typeface="+mn-ea"/>
                <a:cs typeface="+mn-cs"/>
              </a:rPr>
              <a:t> - Job search guidance and resources </a:t>
            </a:r>
          </a:p>
          <a:p>
            <a:r>
              <a:rPr lang="en-US" sz="1200" kern="1200" dirty="0">
                <a:solidFill>
                  <a:schemeClr val="tx1"/>
                </a:solidFill>
                <a:effectLst/>
                <a:latin typeface="+mn-lt"/>
                <a:ea typeface="+mn-ea"/>
                <a:cs typeface="+mn-cs"/>
              </a:rPr>
              <a:t> - Academic and financial support at local higher education institutions</a:t>
            </a:r>
          </a:p>
          <a:p>
            <a:r>
              <a:rPr lang="en-US" sz="1200" kern="1200" dirty="0">
                <a:solidFill>
                  <a:schemeClr val="tx1"/>
                </a:solidFill>
                <a:effectLst/>
                <a:latin typeface="+mn-lt"/>
                <a:ea typeface="+mn-ea"/>
                <a:cs typeface="+mn-cs"/>
              </a:rPr>
              <a:t> - Individualized supports to help balance life, work, and school </a:t>
            </a:r>
          </a:p>
          <a:p>
            <a:r>
              <a:rPr lang="en-US" sz="1200" kern="1200" dirty="0">
                <a:solidFill>
                  <a:schemeClr val="tx1"/>
                </a:solidFill>
                <a:effectLst/>
                <a:latin typeface="+mn-lt"/>
                <a:ea typeface="+mn-ea"/>
                <a:cs typeface="+mn-cs"/>
              </a:rPr>
              <a:t> - A Rochester Community and Technical College (RCTC) advisor to help students successfully transition from Hawthorne Adult Basic Education Program to RCTC, with ongoing support while they complete their educational goal</a:t>
            </a:r>
          </a:p>
          <a:p>
            <a:r>
              <a:rPr lang="en-US" sz="1200" kern="1200" dirty="0">
                <a:solidFill>
                  <a:schemeClr val="tx1"/>
                </a:solidFill>
                <a:effectLst/>
                <a:latin typeface="+mn-lt"/>
                <a:ea typeface="+mn-ea"/>
                <a:cs typeface="+mn-cs"/>
              </a:rPr>
              <a:t> - A career navigator to help remove barriers, connecting students to community resources and—most importantly—helping them transition into employment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Bridges to Careers participants have earned industry-recognized credentials in a number of healthcare careers:</a:t>
            </a:r>
          </a:p>
          <a:p>
            <a:r>
              <a:rPr lang="en-US" sz="1200" kern="1200" dirty="0">
                <a:solidFill>
                  <a:schemeClr val="tx1"/>
                </a:solidFill>
                <a:effectLst/>
                <a:latin typeface="+mn-lt"/>
                <a:ea typeface="+mn-ea"/>
                <a:cs typeface="+mn-cs"/>
              </a:rPr>
              <a:t> - Certified Nursing Assistant</a:t>
            </a:r>
          </a:p>
          <a:p>
            <a:r>
              <a:rPr lang="en-US" sz="1200" kern="1200" dirty="0">
                <a:solidFill>
                  <a:schemeClr val="tx1"/>
                </a:solidFill>
                <a:effectLst/>
                <a:latin typeface="+mn-lt"/>
                <a:ea typeface="+mn-ea"/>
                <a:cs typeface="+mn-cs"/>
              </a:rPr>
              <a:t> - Home Health Aide</a:t>
            </a:r>
          </a:p>
          <a:p>
            <a:r>
              <a:rPr lang="en-US" sz="1200" kern="1200" dirty="0">
                <a:solidFill>
                  <a:schemeClr val="tx1"/>
                </a:solidFill>
                <a:effectLst/>
                <a:latin typeface="+mn-lt"/>
                <a:ea typeface="+mn-ea"/>
                <a:cs typeface="+mn-cs"/>
              </a:rPr>
              <a:t> - Nursing (RN and LPN)</a:t>
            </a:r>
          </a:p>
          <a:p>
            <a:r>
              <a:rPr lang="en-US" sz="1200" kern="1200" dirty="0">
                <a:solidFill>
                  <a:schemeClr val="tx1"/>
                </a:solidFill>
                <a:effectLst/>
                <a:latin typeface="+mn-lt"/>
                <a:ea typeface="+mn-ea"/>
                <a:cs typeface="+mn-cs"/>
              </a:rPr>
              <a:t> - Phlebotomist</a:t>
            </a:r>
          </a:p>
          <a:p>
            <a:r>
              <a:rPr lang="en-US" sz="1200" kern="1200" dirty="0">
                <a:solidFill>
                  <a:schemeClr val="tx1"/>
                </a:solidFill>
                <a:effectLst/>
                <a:latin typeface="+mn-lt"/>
                <a:ea typeface="+mn-ea"/>
                <a:cs typeface="+mn-cs"/>
              </a:rPr>
              <a:t> - Patient Care Associate</a:t>
            </a:r>
          </a:p>
          <a:p>
            <a:r>
              <a:rPr lang="en-US" sz="1200" kern="1200" dirty="0">
                <a:solidFill>
                  <a:schemeClr val="tx1"/>
                </a:solidFill>
                <a:effectLst/>
                <a:latin typeface="+mn-lt"/>
                <a:ea typeface="+mn-ea"/>
                <a:cs typeface="+mn-cs"/>
              </a:rPr>
              <a:t> - Pharmacy Technician</a:t>
            </a:r>
          </a:p>
          <a:p>
            <a:endParaRPr lang="en-US" dirty="0"/>
          </a:p>
        </p:txBody>
      </p:sp>
      <p:sp>
        <p:nvSpPr>
          <p:cNvPr id="4" name="Slide Number Placeholder 3"/>
          <p:cNvSpPr>
            <a:spLocks noGrp="1"/>
          </p:cNvSpPr>
          <p:nvPr>
            <p:ph type="sldNum" sz="quarter" idx="5"/>
          </p:nvPr>
        </p:nvSpPr>
        <p:spPr/>
        <p:txBody>
          <a:bodyPr/>
          <a:lstStyle/>
          <a:p>
            <a:fld id="{8A98A656-A08D-8A45-B664-2D23802A6D6D}" type="slidenum">
              <a:rPr lang="en-US" smtClean="0"/>
              <a:t>6</a:t>
            </a:fld>
            <a:endParaRPr lang="en-US"/>
          </a:p>
        </p:txBody>
      </p:sp>
    </p:spTree>
    <p:extLst>
      <p:ext uri="{BB962C8B-B14F-4D97-AF65-F5344CB8AC3E}">
        <p14:creationId xmlns:p14="http://schemas.microsoft.com/office/powerpoint/2010/main" val="3494822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Services include: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Skills assessment and career planning </a:t>
            </a:r>
          </a:p>
          <a:p>
            <a:r>
              <a:rPr lang="en-US" sz="1200" kern="1200" dirty="0">
                <a:solidFill>
                  <a:schemeClr val="tx1"/>
                </a:solidFill>
                <a:effectLst/>
                <a:latin typeface="+mn-lt"/>
                <a:ea typeface="+mn-ea"/>
                <a:cs typeface="+mn-cs"/>
              </a:rPr>
              <a:t> - Skills training and preparation for further training and education</a:t>
            </a:r>
          </a:p>
          <a:p>
            <a:r>
              <a:rPr lang="en-US" sz="1200" kern="1200" dirty="0">
                <a:solidFill>
                  <a:schemeClr val="tx1"/>
                </a:solidFill>
                <a:effectLst/>
                <a:latin typeface="+mn-lt"/>
                <a:ea typeface="+mn-ea"/>
                <a:cs typeface="+mn-cs"/>
              </a:rPr>
              <a:t> - Job search guidance and resources </a:t>
            </a:r>
          </a:p>
          <a:p>
            <a:r>
              <a:rPr lang="en-US" sz="1200" kern="1200" dirty="0">
                <a:solidFill>
                  <a:schemeClr val="tx1"/>
                </a:solidFill>
                <a:effectLst/>
                <a:latin typeface="+mn-lt"/>
                <a:ea typeface="+mn-ea"/>
                <a:cs typeface="+mn-cs"/>
              </a:rPr>
              <a:t> - Academic and financial support at local higher education institutions</a:t>
            </a:r>
          </a:p>
          <a:p>
            <a:r>
              <a:rPr lang="en-US" sz="1200" kern="1200" dirty="0">
                <a:solidFill>
                  <a:schemeClr val="tx1"/>
                </a:solidFill>
                <a:effectLst/>
                <a:latin typeface="+mn-lt"/>
                <a:ea typeface="+mn-ea"/>
                <a:cs typeface="+mn-cs"/>
              </a:rPr>
              <a:t> - Individualized supports to help balance life, work, and school </a:t>
            </a:r>
          </a:p>
          <a:p>
            <a:r>
              <a:rPr lang="en-US" sz="1200" kern="1200" dirty="0">
                <a:solidFill>
                  <a:schemeClr val="tx1"/>
                </a:solidFill>
                <a:effectLst/>
                <a:latin typeface="+mn-lt"/>
                <a:ea typeface="+mn-ea"/>
                <a:cs typeface="+mn-cs"/>
              </a:rPr>
              <a:t> - A Rochester Community and Technical College (RCTC) advisor to help students successfully transition from Hawthorne Adult Basic Education Program to RCTC, with ongoing support while they complete their educational goal</a:t>
            </a:r>
          </a:p>
          <a:p>
            <a:r>
              <a:rPr lang="en-US" sz="1200" kern="1200" dirty="0">
                <a:solidFill>
                  <a:schemeClr val="tx1"/>
                </a:solidFill>
                <a:effectLst/>
                <a:latin typeface="+mn-lt"/>
                <a:ea typeface="+mn-ea"/>
                <a:cs typeface="+mn-cs"/>
              </a:rPr>
              <a:t> - A career navigator to help remove barriers, connecting students to community resources and—most importantly—helping them transition into employment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Bridges to Careers participants have earned industry-recognized credentials in a number of healthcare careers:</a:t>
            </a:r>
          </a:p>
          <a:p>
            <a:r>
              <a:rPr lang="en-US" sz="1200" kern="1200" dirty="0">
                <a:solidFill>
                  <a:schemeClr val="tx1"/>
                </a:solidFill>
                <a:effectLst/>
                <a:latin typeface="+mn-lt"/>
                <a:ea typeface="+mn-ea"/>
                <a:cs typeface="+mn-cs"/>
              </a:rPr>
              <a:t> - Certified Nursing Assistant</a:t>
            </a:r>
          </a:p>
          <a:p>
            <a:r>
              <a:rPr lang="en-US" sz="1200" kern="1200" dirty="0">
                <a:solidFill>
                  <a:schemeClr val="tx1"/>
                </a:solidFill>
                <a:effectLst/>
                <a:latin typeface="+mn-lt"/>
                <a:ea typeface="+mn-ea"/>
                <a:cs typeface="+mn-cs"/>
              </a:rPr>
              <a:t> - Home Health Aide</a:t>
            </a:r>
          </a:p>
          <a:p>
            <a:r>
              <a:rPr lang="en-US" sz="1200" kern="1200" dirty="0">
                <a:solidFill>
                  <a:schemeClr val="tx1"/>
                </a:solidFill>
                <a:effectLst/>
                <a:latin typeface="+mn-lt"/>
                <a:ea typeface="+mn-ea"/>
                <a:cs typeface="+mn-cs"/>
              </a:rPr>
              <a:t> - Nursing (RN and LPN)</a:t>
            </a:r>
          </a:p>
          <a:p>
            <a:r>
              <a:rPr lang="en-US" sz="1200" kern="1200" dirty="0">
                <a:solidFill>
                  <a:schemeClr val="tx1"/>
                </a:solidFill>
                <a:effectLst/>
                <a:latin typeface="+mn-lt"/>
                <a:ea typeface="+mn-ea"/>
                <a:cs typeface="+mn-cs"/>
              </a:rPr>
              <a:t> - Phlebotomist</a:t>
            </a:r>
          </a:p>
          <a:p>
            <a:r>
              <a:rPr lang="en-US" sz="1200" kern="1200" dirty="0">
                <a:solidFill>
                  <a:schemeClr val="tx1"/>
                </a:solidFill>
                <a:effectLst/>
                <a:latin typeface="+mn-lt"/>
                <a:ea typeface="+mn-ea"/>
                <a:cs typeface="+mn-cs"/>
              </a:rPr>
              <a:t> - Patient Care Associate</a:t>
            </a:r>
          </a:p>
          <a:p>
            <a:r>
              <a:rPr lang="en-US" sz="1200" kern="1200" dirty="0">
                <a:solidFill>
                  <a:schemeClr val="tx1"/>
                </a:solidFill>
                <a:effectLst/>
                <a:latin typeface="+mn-lt"/>
                <a:ea typeface="+mn-ea"/>
                <a:cs typeface="+mn-cs"/>
              </a:rPr>
              <a:t> - Pharmacy Technician</a:t>
            </a:r>
          </a:p>
          <a:p>
            <a:endParaRPr lang="en-US" dirty="0"/>
          </a:p>
        </p:txBody>
      </p:sp>
      <p:sp>
        <p:nvSpPr>
          <p:cNvPr id="4" name="Slide Number Placeholder 3"/>
          <p:cNvSpPr>
            <a:spLocks noGrp="1"/>
          </p:cNvSpPr>
          <p:nvPr>
            <p:ph type="sldNum" sz="quarter" idx="5"/>
          </p:nvPr>
        </p:nvSpPr>
        <p:spPr/>
        <p:txBody>
          <a:bodyPr/>
          <a:lstStyle/>
          <a:p>
            <a:fld id="{8A98A656-A08D-8A45-B664-2D23802A6D6D}" type="slidenum">
              <a:rPr lang="en-US" smtClean="0"/>
              <a:t>7</a:t>
            </a:fld>
            <a:endParaRPr lang="en-US"/>
          </a:p>
        </p:txBody>
      </p:sp>
    </p:spTree>
    <p:extLst>
      <p:ext uri="{BB962C8B-B14F-4D97-AF65-F5344CB8AC3E}">
        <p14:creationId xmlns:p14="http://schemas.microsoft.com/office/powerpoint/2010/main" val="317584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Services include: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Skills assessment and career planning </a:t>
            </a:r>
          </a:p>
          <a:p>
            <a:r>
              <a:rPr lang="en-US" sz="1200" kern="1200" dirty="0">
                <a:solidFill>
                  <a:schemeClr val="tx1"/>
                </a:solidFill>
                <a:effectLst/>
                <a:latin typeface="+mn-lt"/>
                <a:ea typeface="+mn-ea"/>
                <a:cs typeface="+mn-cs"/>
              </a:rPr>
              <a:t> - Skills training and preparation for further training and education</a:t>
            </a:r>
          </a:p>
          <a:p>
            <a:r>
              <a:rPr lang="en-US" sz="1200" kern="1200" dirty="0">
                <a:solidFill>
                  <a:schemeClr val="tx1"/>
                </a:solidFill>
                <a:effectLst/>
                <a:latin typeface="+mn-lt"/>
                <a:ea typeface="+mn-ea"/>
                <a:cs typeface="+mn-cs"/>
              </a:rPr>
              <a:t> - Job search guidance and resources </a:t>
            </a:r>
          </a:p>
          <a:p>
            <a:r>
              <a:rPr lang="en-US" sz="1200" kern="1200" dirty="0">
                <a:solidFill>
                  <a:schemeClr val="tx1"/>
                </a:solidFill>
                <a:effectLst/>
                <a:latin typeface="+mn-lt"/>
                <a:ea typeface="+mn-ea"/>
                <a:cs typeface="+mn-cs"/>
              </a:rPr>
              <a:t> - Academic and financial support at local higher education institutions</a:t>
            </a:r>
          </a:p>
          <a:p>
            <a:r>
              <a:rPr lang="en-US" sz="1200" kern="1200" dirty="0">
                <a:solidFill>
                  <a:schemeClr val="tx1"/>
                </a:solidFill>
                <a:effectLst/>
                <a:latin typeface="+mn-lt"/>
                <a:ea typeface="+mn-ea"/>
                <a:cs typeface="+mn-cs"/>
              </a:rPr>
              <a:t> - Individualized supports to help balance life, work, and school </a:t>
            </a:r>
          </a:p>
          <a:p>
            <a:r>
              <a:rPr lang="en-US" sz="1200" kern="1200" dirty="0">
                <a:solidFill>
                  <a:schemeClr val="tx1"/>
                </a:solidFill>
                <a:effectLst/>
                <a:latin typeface="+mn-lt"/>
                <a:ea typeface="+mn-ea"/>
                <a:cs typeface="+mn-cs"/>
              </a:rPr>
              <a:t> - A Rochester Community and Technical College (RCTC) advisor to help students successfully transition from Hawthorne Adult Basic Education Program to RCTC, with ongoing support while they complete their educational goal</a:t>
            </a:r>
          </a:p>
          <a:p>
            <a:r>
              <a:rPr lang="en-US" sz="1200" kern="1200" dirty="0">
                <a:solidFill>
                  <a:schemeClr val="tx1"/>
                </a:solidFill>
                <a:effectLst/>
                <a:latin typeface="+mn-lt"/>
                <a:ea typeface="+mn-ea"/>
                <a:cs typeface="+mn-cs"/>
              </a:rPr>
              <a:t> - A career navigator to help remove barriers, connecting students to community resources and—most importantly—helping them transition into employment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Bridges to Careers participants have earned industry-recognized credentials in a number of healthcare careers:</a:t>
            </a:r>
          </a:p>
          <a:p>
            <a:r>
              <a:rPr lang="en-US" sz="1200" kern="1200" dirty="0">
                <a:solidFill>
                  <a:schemeClr val="tx1"/>
                </a:solidFill>
                <a:effectLst/>
                <a:latin typeface="+mn-lt"/>
                <a:ea typeface="+mn-ea"/>
                <a:cs typeface="+mn-cs"/>
              </a:rPr>
              <a:t> - Certified Nursing Assistant</a:t>
            </a:r>
          </a:p>
          <a:p>
            <a:r>
              <a:rPr lang="en-US" sz="1200" kern="1200" dirty="0">
                <a:solidFill>
                  <a:schemeClr val="tx1"/>
                </a:solidFill>
                <a:effectLst/>
                <a:latin typeface="+mn-lt"/>
                <a:ea typeface="+mn-ea"/>
                <a:cs typeface="+mn-cs"/>
              </a:rPr>
              <a:t> - Home Health Aide</a:t>
            </a:r>
          </a:p>
          <a:p>
            <a:r>
              <a:rPr lang="en-US" sz="1200" kern="1200" dirty="0">
                <a:solidFill>
                  <a:schemeClr val="tx1"/>
                </a:solidFill>
                <a:effectLst/>
                <a:latin typeface="+mn-lt"/>
                <a:ea typeface="+mn-ea"/>
                <a:cs typeface="+mn-cs"/>
              </a:rPr>
              <a:t> - Nursing (RN and LPN)</a:t>
            </a:r>
          </a:p>
          <a:p>
            <a:r>
              <a:rPr lang="en-US" sz="1200" kern="1200" dirty="0">
                <a:solidFill>
                  <a:schemeClr val="tx1"/>
                </a:solidFill>
                <a:effectLst/>
                <a:latin typeface="+mn-lt"/>
                <a:ea typeface="+mn-ea"/>
                <a:cs typeface="+mn-cs"/>
              </a:rPr>
              <a:t> - Phlebotomist</a:t>
            </a:r>
          </a:p>
          <a:p>
            <a:r>
              <a:rPr lang="en-US" sz="1200" kern="1200" dirty="0">
                <a:solidFill>
                  <a:schemeClr val="tx1"/>
                </a:solidFill>
                <a:effectLst/>
                <a:latin typeface="+mn-lt"/>
                <a:ea typeface="+mn-ea"/>
                <a:cs typeface="+mn-cs"/>
              </a:rPr>
              <a:t> - Patient Care Associate</a:t>
            </a:r>
          </a:p>
          <a:p>
            <a:r>
              <a:rPr lang="en-US" sz="1200" kern="1200" dirty="0">
                <a:solidFill>
                  <a:schemeClr val="tx1"/>
                </a:solidFill>
                <a:effectLst/>
                <a:latin typeface="+mn-lt"/>
                <a:ea typeface="+mn-ea"/>
                <a:cs typeface="+mn-cs"/>
              </a:rPr>
              <a:t> - Pharmacy Technician</a:t>
            </a:r>
          </a:p>
          <a:p>
            <a:endParaRPr lang="en-US" dirty="0"/>
          </a:p>
        </p:txBody>
      </p:sp>
      <p:sp>
        <p:nvSpPr>
          <p:cNvPr id="4" name="Slide Number Placeholder 3"/>
          <p:cNvSpPr>
            <a:spLocks noGrp="1"/>
          </p:cNvSpPr>
          <p:nvPr>
            <p:ph type="sldNum" sz="quarter" idx="5"/>
          </p:nvPr>
        </p:nvSpPr>
        <p:spPr/>
        <p:txBody>
          <a:bodyPr/>
          <a:lstStyle/>
          <a:p>
            <a:fld id="{8A98A656-A08D-8A45-B664-2D23802A6D6D}" type="slidenum">
              <a:rPr lang="en-US" smtClean="0"/>
              <a:t>8</a:t>
            </a:fld>
            <a:endParaRPr lang="en-US"/>
          </a:p>
        </p:txBody>
      </p:sp>
    </p:spTree>
    <p:extLst>
      <p:ext uri="{BB962C8B-B14F-4D97-AF65-F5344CB8AC3E}">
        <p14:creationId xmlns:p14="http://schemas.microsoft.com/office/powerpoint/2010/main" val="2275475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Services include: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Skills assessment and career planning </a:t>
            </a:r>
          </a:p>
          <a:p>
            <a:r>
              <a:rPr lang="en-US" sz="1200" kern="1200" dirty="0">
                <a:solidFill>
                  <a:schemeClr val="tx1"/>
                </a:solidFill>
                <a:effectLst/>
                <a:latin typeface="+mn-lt"/>
                <a:ea typeface="+mn-ea"/>
                <a:cs typeface="+mn-cs"/>
              </a:rPr>
              <a:t> - Skills training and preparation for further training and education</a:t>
            </a:r>
          </a:p>
          <a:p>
            <a:r>
              <a:rPr lang="en-US" sz="1200" kern="1200" dirty="0">
                <a:solidFill>
                  <a:schemeClr val="tx1"/>
                </a:solidFill>
                <a:effectLst/>
                <a:latin typeface="+mn-lt"/>
                <a:ea typeface="+mn-ea"/>
                <a:cs typeface="+mn-cs"/>
              </a:rPr>
              <a:t> - Job search guidance and resources </a:t>
            </a:r>
          </a:p>
          <a:p>
            <a:r>
              <a:rPr lang="en-US" sz="1200" kern="1200" dirty="0">
                <a:solidFill>
                  <a:schemeClr val="tx1"/>
                </a:solidFill>
                <a:effectLst/>
                <a:latin typeface="+mn-lt"/>
                <a:ea typeface="+mn-ea"/>
                <a:cs typeface="+mn-cs"/>
              </a:rPr>
              <a:t> - Academic and financial support at local higher education institutions</a:t>
            </a:r>
          </a:p>
          <a:p>
            <a:r>
              <a:rPr lang="en-US" sz="1200" kern="1200" dirty="0">
                <a:solidFill>
                  <a:schemeClr val="tx1"/>
                </a:solidFill>
                <a:effectLst/>
                <a:latin typeface="+mn-lt"/>
                <a:ea typeface="+mn-ea"/>
                <a:cs typeface="+mn-cs"/>
              </a:rPr>
              <a:t> - Individualized supports to help balance life, work, and school </a:t>
            </a:r>
          </a:p>
          <a:p>
            <a:r>
              <a:rPr lang="en-US" sz="1200" kern="1200" dirty="0">
                <a:solidFill>
                  <a:schemeClr val="tx1"/>
                </a:solidFill>
                <a:effectLst/>
                <a:latin typeface="+mn-lt"/>
                <a:ea typeface="+mn-ea"/>
                <a:cs typeface="+mn-cs"/>
              </a:rPr>
              <a:t> - A Rochester Community and Technical College (RCTC) advisor to help students successfully transition from Hawthorne Adult Basic Education Program to RCTC, with ongoing support while they complete their educational goal</a:t>
            </a:r>
          </a:p>
          <a:p>
            <a:r>
              <a:rPr lang="en-US" sz="1200" kern="1200" dirty="0">
                <a:solidFill>
                  <a:schemeClr val="tx1"/>
                </a:solidFill>
                <a:effectLst/>
                <a:latin typeface="+mn-lt"/>
                <a:ea typeface="+mn-ea"/>
                <a:cs typeface="+mn-cs"/>
              </a:rPr>
              <a:t> - A career navigator to help remove barriers, connecting students to community resources and—most importantly—helping them transition into employment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Bridges to Careers participants have earned industry-recognized credentials in a number of healthcare careers:</a:t>
            </a:r>
          </a:p>
          <a:p>
            <a:r>
              <a:rPr lang="en-US" sz="1200" kern="1200" dirty="0">
                <a:solidFill>
                  <a:schemeClr val="tx1"/>
                </a:solidFill>
                <a:effectLst/>
                <a:latin typeface="+mn-lt"/>
                <a:ea typeface="+mn-ea"/>
                <a:cs typeface="+mn-cs"/>
              </a:rPr>
              <a:t> - Certified Nursing Assistant</a:t>
            </a:r>
          </a:p>
          <a:p>
            <a:r>
              <a:rPr lang="en-US" sz="1200" kern="1200" dirty="0">
                <a:solidFill>
                  <a:schemeClr val="tx1"/>
                </a:solidFill>
                <a:effectLst/>
                <a:latin typeface="+mn-lt"/>
                <a:ea typeface="+mn-ea"/>
                <a:cs typeface="+mn-cs"/>
              </a:rPr>
              <a:t> - Home Health Aide</a:t>
            </a:r>
          </a:p>
          <a:p>
            <a:r>
              <a:rPr lang="en-US" sz="1200" kern="1200" dirty="0">
                <a:solidFill>
                  <a:schemeClr val="tx1"/>
                </a:solidFill>
                <a:effectLst/>
                <a:latin typeface="+mn-lt"/>
                <a:ea typeface="+mn-ea"/>
                <a:cs typeface="+mn-cs"/>
              </a:rPr>
              <a:t> - Nursing (RN and LPN)</a:t>
            </a:r>
          </a:p>
          <a:p>
            <a:r>
              <a:rPr lang="en-US" sz="1200" kern="1200" dirty="0">
                <a:solidFill>
                  <a:schemeClr val="tx1"/>
                </a:solidFill>
                <a:effectLst/>
                <a:latin typeface="+mn-lt"/>
                <a:ea typeface="+mn-ea"/>
                <a:cs typeface="+mn-cs"/>
              </a:rPr>
              <a:t> - Phlebotomist</a:t>
            </a:r>
          </a:p>
          <a:p>
            <a:r>
              <a:rPr lang="en-US" sz="1200" kern="1200" dirty="0">
                <a:solidFill>
                  <a:schemeClr val="tx1"/>
                </a:solidFill>
                <a:effectLst/>
                <a:latin typeface="+mn-lt"/>
                <a:ea typeface="+mn-ea"/>
                <a:cs typeface="+mn-cs"/>
              </a:rPr>
              <a:t> - Patient Care Associate</a:t>
            </a:r>
          </a:p>
          <a:p>
            <a:r>
              <a:rPr lang="en-US" sz="1200" kern="1200" dirty="0">
                <a:solidFill>
                  <a:schemeClr val="tx1"/>
                </a:solidFill>
                <a:effectLst/>
                <a:latin typeface="+mn-lt"/>
                <a:ea typeface="+mn-ea"/>
                <a:cs typeface="+mn-cs"/>
              </a:rPr>
              <a:t> - Pharmacy Technician</a:t>
            </a:r>
          </a:p>
          <a:p>
            <a:endParaRPr lang="en-US" dirty="0"/>
          </a:p>
        </p:txBody>
      </p:sp>
      <p:sp>
        <p:nvSpPr>
          <p:cNvPr id="4" name="Slide Number Placeholder 3"/>
          <p:cNvSpPr>
            <a:spLocks noGrp="1"/>
          </p:cNvSpPr>
          <p:nvPr>
            <p:ph type="sldNum" sz="quarter" idx="5"/>
          </p:nvPr>
        </p:nvSpPr>
        <p:spPr/>
        <p:txBody>
          <a:bodyPr/>
          <a:lstStyle/>
          <a:p>
            <a:fld id="{8A98A656-A08D-8A45-B664-2D23802A6D6D}" type="slidenum">
              <a:rPr lang="en-US" smtClean="0"/>
              <a:t>9</a:t>
            </a:fld>
            <a:endParaRPr lang="en-US"/>
          </a:p>
        </p:txBody>
      </p:sp>
    </p:spTree>
    <p:extLst>
      <p:ext uri="{BB962C8B-B14F-4D97-AF65-F5344CB8AC3E}">
        <p14:creationId xmlns:p14="http://schemas.microsoft.com/office/powerpoint/2010/main" val="1342732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IET combines </a:t>
            </a:r>
            <a:r>
              <a:rPr lang="en-US" sz="1200" kern="1200" dirty="0">
                <a:solidFill>
                  <a:schemeClr val="tx1"/>
                </a:solidFill>
                <a:effectLst/>
                <a:latin typeface="+mn-lt"/>
                <a:ea typeface="+mn-ea"/>
                <a:cs typeface="+mn-cs"/>
              </a:rPr>
              <a:t>career training, basic skills education, and work readiness preparation t</a:t>
            </a:r>
            <a:r>
              <a:rPr lang="en-US" dirty="0"/>
              <a:t>o better meet the multi-faceted needs of adult learners, building academic skills and improving work readiness in the context of a career.</a:t>
            </a:r>
          </a:p>
        </p:txBody>
      </p:sp>
      <p:sp>
        <p:nvSpPr>
          <p:cNvPr id="4" name="Slide Number Placeholder 3"/>
          <p:cNvSpPr>
            <a:spLocks noGrp="1"/>
          </p:cNvSpPr>
          <p:nvPr>
            <p:ph type="sldNum" sz="quarter" idx="5"/>
          </p:nvPr>
        </p:nvSpPr>
        <p:spPr/>
        <p:txBody>
          <a:bodyPr/>
          <a:lstStyle/>
          <a:p>
            <a:fld id="{8A98A656-A08D-8A45-B664-2D23802A6D6D}" type="slidenum">
              <a:rPr lang="en-US" smtClean="0"/>
              <a:t>10</a:t>
            </a:fld>
            <a:endParaRPr lang="en-US"/>
          </a:p>
        </p:txBody>
      </p:sp>
    </p:spTree>
    <p:extLst>
      <p:ext uri="{BB962C8B-B14F-4D97-AF65-F5344CB8AC3E}">
        <p14:creationId xmlns:p14="http://schemas.microsoft.com/office/powerpoint/2010/main" val="2800517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Employer-educator partnerships don’t only take place in the classroom. They can also extend into the workplace, with a goal of boosting workplace preparedness and productivity. Work-based learning opportunities can increase </a:t>
            </a:r>
            <a:r>
              <a:rPr lang="en-US" b="1" dirty="0"/>
              <a:t>workplace literacy</a:t>
            </a:r>
            <a:r>
              <a:rPr lang="en-US" dirty="0"/>
              <a:t> while building</a:t>
            </a:r>
            <a:r>
              <a:rPr lang="en-US" b="1" dirty="0"/>
              <a:t> English proficiency </a:t>
            </a:r>
            <a:r>
              <a:rPr lang="en-US" dirty="0"/>
              <a:t>and</a:t>
            </a:r>
            <a:r>
              <a:rPr lang="en-US" b="1" dirty="0"/>
              <a:t> academic skills</a:t>
            </a:r>
            <a:r>
              <a:rPr lang="en-US" dirty="0"/>
              <a:t>. </a:t>
            </a:r>
          </a:p>
          <a:p>
            <a:endParaRPr lang="en-US" dirty="0"/>
          </a:p>
        </p:txBody>
      </p:sp>
      <p:sp>
        <p:nvSpPr>
          <p:cNvPr id="4" name="Slide Number Placeholder 3"/>
          <p:cNvSpPr>
            <a:spLocks noGrp="1"/>
          </p:cNvSpPr>
          <p:nvPr>
            <p:ph type="sldNum" sz="quarter" idx="5"/>
          </p:nvPr>
        </p:nvSpPr>
        <p:spPr/>
        <p:txBody>
          <a:bodyPr/>
          <a:lstStyle/>
          <a:p>
            <a:fld id="{8A98A656-A08D-8A45-B664-2D23802A6D6D}" type="slidenum">
              <a:rPr lang="en-US" smtClean="0"/>
              <a:t>17</a:t>
            </a:fld>
            <a:endParaRPr lang="en-US"/>
          </a:p>
        </p:txBody>
      </p:sp>
    </p:spTree>
    <p:extLst>
      <p:ext uri="{BB962C8B-B14F-4D97-AF65-F5344CB8AC3E}">
        <p14:creationId xmlns:p14="http://schemas.microsoft.com/office/powerpoint/2010/main" val="207033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06A12-8298-BC49-B387-1F04BB19ACB0}"/>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3CBF097C-215E-E941-B761-E6213F27D6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2766B9-E87B-2149-AEA3-3F8C3948F6CB}"/>
              </a:ext>
            </a:extLst>
          </p:cNvPr>
          <p:cNvSpPr>
            <a:spLocks noGrp="1"/>
          </p:cNvSpPr>
          <p:nvPr>
            <p:ph type="dt" sz="half" idx="10"/>
          </p:nvPr>
        </p:nvSpPr>
        <p:spPr/>
        <p:txBody>
          <a:bodyPr/>
          <a:lstStyle/>
          <a:p>
            <a:fld id="{BF715D0A-A75F-3B4D-A40E-BAB2890FB181}" type="datetimeFigureOut">
              <a:rPr lang="en-US" smtClean="0"/>
              <a:t>8/15/22</a:t>
            </a:fld>
            <a:endParaRPr lang="en-US"/>
          </a:p>
        </p:txBody>
      </p:sp>
      <p:sp>
        <p:nvSpPr>
          <p:cNvPr id="5" name="Footer Placeholder 4">
            <a:extLst>
              <a:ext uri="{FF2B5EF4-FFF2-40B4-BE49-F238E27FC236}">
                <a16:creationId xmlns:a16="http://schemas.microsoft.com/office/drawing/2014/main" id="{ADF97169-F931-A04B-AECC-D9EA6B9E55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6D76B-DC85-6249-89AE-6340313B782F}"/>
              </a:ext>
            </a:extLst>
          </p:cNvPr>
          <p:cNvSpPr>
            <a:spLocks noGrp="1"/>
          </p:cNvSpPr>
          <p:nvPr>
            <p:ph type="sldNum" sz="quarter" idx="12"/>
          </p:nvPr>
        </p:nvSpPr>
        <p:spPr/>
        <p:txBody>
          <a:bodyPr/>
          <a:lstStyle/>
          <a:p>
            <a:fld id="{8875371C-5682-F144-A625-B9DC93B8D9BF}" type="slidenum">
              <a:rPr lang="en-US" smtClean="0"/>
              <a:t>‹#›</a:t>
            </a:fld>
            <a:endParaRPr lang="en-US"/>
          </a:p>
        </p:txBody>
      </p:sp>
    </p:spTree>
    <p:extLst>
      <p:ext uri="{BB962C8B-B14F-4D97-AF65-F5344CB8AC3E}">
        <p14:creationId xmlns:p14="http://schemas.microsoft.com/office/powerpoint/2010/main" val="502173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A1918-7C6E-7245-B132-CB7BEBDEB5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84F06F-6F19-674B-80E9-D37D378114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C3B3E-4AE1-CD44-9F19-4FDBF03657BB}"/>
              </a:ext>
            </a:extLst>
          </p:cNvPr>
          <p:cNvSpPr>
            <a:spLocks noGrp="1"/>
          </p:cNvSpPr>
          <p:nvPr>
            <p:ph type="dt" sz="half" idx="10"/>
          </p:nvPr>
        </p:nvSpPr>
        <p:spPr/>
        <p:txBody>
          <a:bodyPr/>
          <a:lstStyle/>
          <a:p>
            <a:fld id="{BF715D0A-A75F-3B4D-A40E-BAB2890FB181}" type="datetimeFigureOut">
              <a:rPr lang="en-US" smtClean="0"/>
              <a:t>8/15/22</a:t>
            </a:fld>
            <a:endParaRPr lang="en-US"/>
          </a:p>
        </p:txBody>
      </p:sp>
      <p:sp>
        <p:nvSpPr>
          <p:cNvPr id="5" name="Footer Placeholder 4">
            <a:extLst>
              <a:ext uri="{FF2B5EF4-FFF2-40B4-BE49-F238E27FC236}">
                <a16:creationId xmlns:a16="http://schemas.microsoft.com/office/drawing/2014/main" id="{D5B9ECBF-050D-664B-90AA-2C38F85E6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A43EEE-8CE8-2541-A407-A11F7029D38A}"/>
              </a:ext>
            </a:extLst>
          </p:cNvPr>
          <p:cNvSpPr>
            <a:spLocks noGrp="1"/>
          </p:cNvSpPr>
          <p:nvPr>
            <p:ph type="sldNum" sz="quarter" idx="12"/>
          </p:nvPr>
        </p:nvSpPr>
        <p:spPr/>
        <p:txBody>
          <a:bodyPr/>
          <a:lstStyle/>
          <a:p>
            <a:fld id="{8875371C-5682-F144-A625-B9DC93B8D9BF}" type="slidenum">
              <a:rPr lang="en-US" smtClean="0"/>
              <a:t>‹#›</a:t>
            </a:fld>
            <a:endParaRPr lang="en-US"/>
          </a:p>
        </p:txBody>
      </p:sp>
    </p:spTree>
    <p:extLst>
      <p:ext uri="{BB962C8B-B14F-4D97-AF65-F5344CB8AC3E}">
        <p14:creationId xmlns:p14="http://schemas.microsoft.com/office/powerpoint/2010/main" val="145771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E6E8BB-DAE8-C746-8479-02FD1E8DC3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B2AC97-F4B4-4547-9820-6B207BB0A0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5F7F0-1181-7348-9976-AED97ED502C1}"/>
              </a:ext>
            </a:extLst>
          </p:cNvPr>
          <p:cNvSpPr>
            <a:spLocks noGrp="1"/>
          </p:cNvSpPr>
          <p:nvPr>
            <p:ph type="dt" sz="half" idx="10"/>
          </p:nvPr>
        </p:nvSpPr>
        <p:spPr/>
        <p:txBody>
          <a:bodyPr/>
          <a:lstStyle/>
          <a:p>
            <a:fld id="{BF715D0A-A75F-3B4D-A40E-BAB2890FB181}" type="datetimeFigureOut">
              <a:rPr lang="en-US" smtClean="0"/>
              <a:t>8/15/22</a:t>
            </a:fld>
            <a:endParaRPr lang="en-US"/>
          </a:p>
        </p:txBody>
      </p:sp>
      <p:sp>
        <p:nvSpPr>
          <p:cNvPr id="5" name="Footer Placeholder 4">
            <a:extLst>
              <a:ext uri="{FF2B5EF4-FFF2-40B4-BE49-F238E27FC236}">
                <a16:creationId xmlns:a16="http://schemas.microsoft.com/office/drawing/2014/main" id="{6C83EE55-DC72-5A4B-8FFE-CA094B3CA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E895C4-C8FB-5D45-831C-D949E4ACCD32}"/>
              </a:ext>
            </a:extLst>
          </p:cNvPr>
          <p:cNvSpPr>
            <a:spLocks noGrp="1"/>
          </p:cNvSpPr>
          <p:nvPr>
            <p:ph type="sldNum" sz="quarter" idx="12"/>
          </p:nvPr>
        </p:nvSpPr>
        <p:spPr/>
        <p:txBody>
          <a:bodyPr/>
          <a:lstStyle/>
          <a:p>
            <a:fld id="{8875371C-5682-F144-A625-B9DC93B8D9BF}" type="slidenum">
              <a:rPr lang="en-US" smtClean="0"/>
              <a:t>‹#›</a:t>
            </a:fld>
            <a:endParaRPr lang="en-US"/>
          </a:p>
        </p:txBody>
      </p:sp>
    </p:spTree>
    <p:extLst>
      <p:ext uri="{BB962C8B-B14F-4D97-AF65-F5344CB8AC3E}">
        <p14:creationId xmlns:p14="http://schemas.microsoft.com/office/powerpoint/2010/main" val="1987694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57B85-CEDB-A047-AD29-2467C704AF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F2E364-C283-3849-948E-CE54C1E1C3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ECB66A-BEEE-3242-9D0D-28EEDE9285CA}"/>
              </a:ext>
            </a:extLst>
          </p:cNvPr>
          <p:cNvSpPr>
            <a:spLocks noGrp="1"/>
          </p:cNvSpPr>
          <p:nvPr>
            <p:ph type="dt" sz="half" idx="10"/>
          </p:nvPr>
        </p:nvSpPr>
        <p:spPr/>
        <p:txBody>
          <a:bodyPr/>
          <a:lstStyle/>
          <a:p>
            <a:fld id="{BF715D0A-A75F-3B4D-A40E-BAB2890FB181}" type="datetimeFigureOut">
              <a:rPr lang="en-US" smtClean="0"/>
              <a:t>8/15/22</a:t>
            </a:fld>
            <a:endParaRPr lang="en-US"/>
          </a:p>
        </p:txBody>
      </p:sp>
      <p:sp>
        <p:nvSpPr>
          <p:cNvPr id="5" name="Footer Placeholder 4">
            <a:extLst>
              <a:ext uri="{FF2B5EF4-FFF2-40B4-BE49-F238E27FC236}">
                <a16:creationId xmlns:a16="http://schemas.microsoft.com/office/drawing/2014/main" id="{31346DFD-5D52-C840-BE97-72F29B69F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6690E-65EF-E041-B30F-793963DB0FAC}"/>
              </a:ext>
            </a:extLst>
          </p:cNvPr>
          <p:cNvSpPr>
            <a:spLocks noGrp="1"/>
          </p:cNvSpPr>
          <p:nvPr>
            <p:ph type="sldNum" sz="quarter" idx="12"/>
          </p:nvPr>
        </p:nvSpPr>
        <p:spPr/>
        <p:txBody>
          <a:bodyPr/>
          <a:lstStyle/>
          <a:p>
            <a:fld id="{8875371C-5682-F144-A625-B9DC93B8D9BF}" type="slidenum">
              <a:rPr lang="en-US" smtClean="0"/>
              <a:t>‹#›</a:t>
            </a:fld>
            <a:endParaRPr lang="en-US"/>
          </a:p>
        </p:txBody>
      </p:sp>
    </p:spTree>
    <p:extLst>
      <p:ext uri="{BB962C8B-B14F-4D97-AF65-F5344CB8AC3E}">
        <p14:creationId xmlns:p14="http://schemas.microsoft.com/office/powerpoint/2010/main" val="1143580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F3D28-2B18-2345-B941-8E5A027294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2F0391-A521-AA46-9895-3FA9E818CC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E543A0-1A1A-2D4E-9BDD-338780D63513}"/>
              </a:ext>
            </a:extLst>
          </p:cNvPr>
          <p:cNvSpPr>
            <a:spLocks noGrp="1"/>
          </p:cNvSpPr>
          <p:nvPr>
            <p:ph type="dt" sz="half" idx="10"/>
          </p:nvPr>
        </p:nvSpPr>
        <p:spPr/>
        <p:txBody>
          <a:bodyPr/>
          <a:lstStyle/>
          <a:p>
            <a:fld id="{BF715D0A-A75F-3B4D-A40E-BAB2890FB181}" type="datetimeFigureOut">
              <a:rPr lang="en-US" smtClean="0"/>
              <a:t>8/15/22</a:t>
            </a:fld>
            <a:endParaRPr lang="en-US"/>
          </a:p>
        </p:txBody>
      </p:sp>
      <p:sp>
        <p:nvSpPr>
          <p:cNvPr id="5" name="Footer Placeholder 4">
            <a:extLst>
              <a:ext uri="{FF2B5EF4-FFF2-40B4-BE49-F238E27FC236}">
                <a16:creationId xmlns:a16="http://schemas.microsoft.com/office/drawing/2014/main" id="{8E5149AA-BA24-D844-B651-2BD06314B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8003EB-454A-3E4C-95AE-65F31042959A}"/>
              </a:ext>
            </a:extLst>
          </p:cNvPr>
          <p:cNvSpPr>
            <a:spLocks noGrp="1"/>
          </p:cNvSpPr>
          <p:nvPr>
            <p:ph type="sldNum" sz="quarter" idx="12"/>
          </p:nvPr>
        </p:nvSpPr>
        <p:spPr/>
        <p:txBody>
          <a:bodyPr/>
          <a:lstStyle/>
          <a:p>
            <a:fld id="{8875371C-5682-F144-A625-B9DC93B8D9BF}" type="slidenum">
              <a:rPr lang="en-US" smtClean="0"/>
              <a:t>‹#›</a:t>
            </a:fld>
            <a:endParaRPr lang="en-US"/>
          </a:p>
        </p:txBody>
      </p:sp>
    </p:spTree>
    <p:extLst>
      <p:ext uri="{BB962C8B-B14F-4D97-AF65-F5344CB8AC3E}">
        <p14:creationId xmlns:p14="http://schemas.microsoft.com/office/powerpoint/2010/main" val="1525177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5860-DC31-574C-AC11-C7A96B4A74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16C187-CE91-5748-ACAF-E17AB509B5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D5876A-A878-4545-A064-6D7971E676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1EE9A1-AA0C-6546-89DC-73E6C766F2F0}"/>
              </a:ext>
            </a:extLst>
          </p:cNvPr>
          <p:cNvSpPr>
            <a:spLocks noGrp="1"/>
          </p:cNvSpPr>
          <p:nvPr>
            <p:ph type="dt" sz="half" idx="10"/>
          </p:nvPr>
        </p:nvSpPr>
        <p:spPr/>
        <p:txBody>
          <a:bodyPr/>
          <a:lstStyle/>
          <a:p>
            <a:fld id="{BF715D0A-A75F-3B4D-A40E-BAB2890FB181}" type="datetimeFigureOut">
              <a:rPr lang="en-US" smtClean="0"/>
              <a:t>8/15/22</a:t>
            </a:fld>
            <a:endParaRPr lang="en-US"/>
          </a:p>
        </p:txBody>
      </p:sp>
      <p:sp>
        <p:nvSpPr>
          <p:cNvPr id="6" name="Footer Placeholder 5">
            <a:extLst>
              <a:ext uri="{FF2B5EF4-FFF2-40B4-BE49-F238E27FC236}">
                <a16:creationId xmlns:a16="http://schemas.microsoft.com/office/drawing/2014/main" id="{31F15987-5A5A-AA4D-9665-1AB134906E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4FE273-FE8C-6D4B-9EE5-3E4D20D603F4}"/>
              </a:ext>
            </a:extLst>
          </p:cNvPr>
          <p:cNvSpPr>
            <a:spLocks noGrp="1"/>
          </p:cNvSpPr>
          <p:nvPr>
            <p:ph type="sldNum" sz="quarter" idx="12"/>
          </p:nvPr>
        </p:nvSpPr>
        <p:spPr/>
        <p:txBody>
          <a:bodyPr/>
          <a:lstStyle/>
          <a:p>
            <a:fld id="{8875371C-5682-F144-A625-B9DC93B8D9BF}" type="slidenum">
              <a:rPr lang="en-US" smtClean="0"/>
              <a:t>‹#›</a:t>
            </a:fld>
            <a:endParaRPr lang="en-US"/>
          </a:p>
        </p:txBody>
      </p:sp>
    </p:spTree>
    <p:extLst>
      <p:ext uri="{BB962C8B-B14F-4D97-AF65-F5344CB8AC3E}">
        <p14:creationId xmlns:p14="http://schemas.microsoft.com/office/powerpoint/2010/main" val="276281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07CF-7149-C444-9583-1B58B48D62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CC3CF6-5FF7-5C43-BA30-9CB009A39F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C487D3-B605-F946-84A6-41A56E8011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31C3E0-4C13-E74F-ADE8-3453ED2406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4C4DAF-843F-2345-BF91-91A414FEF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4B95AA-12AF-8C40-9DA4-95385417DF01}"/>
              </a:ext>
            </a:extLst>
          </p:cNvPr>
          <p:cNvSpPr>
            <a:spLocks noGrp="1"/>
          </p:cNvSpPr>
          <p:nvPr>
            <p:ph type="dt" sz="half" idx="10"/>
          </p:nvPr>
        </p:nvSpPr>
        <p:spPr/>
        <p:txBody>
          <a:bodyPr/>
          <a:lstStyle/>
          <a:p>
            <a:fld id="{BF715D0A-A75F-3B4D-A40E-BAB2890FB181}" type="datetimeFigureOut">
              <a:rPr lang="en-US" smtClean="0"/>
              <a:t>8/15/22</a:t>
            </a:fld>
            <a:endParaRPr lang="en-US"/>
          </a:p>
        </p:txBody>
      </p:sp>
      <p:sp>
        <p:nvSpPr>
          <p:cNvPr id="8" name="Footer Placeholder 7">
            <a:extLst>
              <a:ext uri="{FF2B5EF4-FFF2-40B4-BE49-F238E27FC236}">
                <a16:creationId xmlns:a16="http://schemas.microsoft.com/office/drawing/2014/main" id="{747E7A9D-E1AD-5248-B3E2-6BD7BD6B2F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EF5C13-A145-6B40-BAA1-5F6565DBF7CD}"/>
              </a:ext>
            </a:extLst>
          </p:cNvPr>
          <p:cNvSpPr>
            <a:spLocks noGrp="1"/>
          </p:cNvSpPr>
          <p:nvPr>
            <p:ph type="sldNum" sz="quarter" idx="12"/>
          </p:nvPr>
        </p:nvSpPr>
        <p:spPr/>
        <p:txBody>
          <a:bodyPr/>
          <a:lstStyle/>
          <a:p>
            <a:fld id="{8875371C-5682-F144-A625-B9DC93B8D9BF}" type="slidenum">
              <a:rPr lang="en-US" smtClean="0"/>
              <a:t>‹#›</a:t>
            </a:fld>
            <a:endParaRPr lang="en-US"/>
          </a:p>
        </p:txBody>
      </p:sp>
    </p:spTree>
    <p:extLst>
      <p:ext uri="{BB962C8B-B14F-4D97-AF65-F5344CB8AC3E}">
        <p14:creationId xmlns:p14="http://schemas.microsoft.com/office/powerpoint/2010/main" val="115458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A3AF-D70B-0E45-8E57-7816303239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97DB3C-9BDC-E349-B301-FD141E59FB58}"/>
              </a:ext>
            </a:extLst>
          </p:cNvPr>
          <p:cNvSpPr>
            <a:spLocks noGrp="1"/>
          </p:cNvSpPr>
          <p:nvPr>
            <p:ph type="dt" sz="half" idx="10"/>
          </p:nvPr>
        </p:nvSpPr>
        <p:spPr/>
        <p:txBody>
          <a:bodyPr/>
          <a:lstStyle/>
          <a:p>
            <a:fld id="{BF715D0A-A75F-3B4D-A40E-BAB2890FB181}" type="datetimeFigureOut">
              <a:rPr lang="en-US" smtClean="0"/>
              <a:t>8/15/22</a:t>
            </a:fld>
            <a:endParaRPr lang="en-US"/>
          </a:p>
        </p:txBody>
      </p:sp>
      <p:sp>
        <p:nvSpPr>
          <p:cNvPr id="4" name="Footer Placeholder 3">
            <a:extLst>
              <a:ext uri="{FF2B5EF4-FFF2-40B4-BE49-F238E27FC236}">
                <a16:creationId xmlns:a16="http://schemas.microsoft.com/office/drawing/2014/main" id="{4CB47C2E-1AC7-7B48-A7E3-E5C1A7E79B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3FFA6E-E9AA-444D-A5DC-5D30669FD25A}"/>
              </a:ext>
            </a:extLst>
          </p:cNvPr>
          <p:cNvSpPr>
            <a:spLocks noGrp="1"/>
          </p:cNvSpPr>
          <p:nvPr>
            <p:ph type="sldNum" sz="quarter" idx="12"/>
          </p:nvPr>
        </p:nvSpPr>
        <p:spPr/>
        <p:txBody>
          <a:bodyPr/>
          <a:lstStyle/>
          <a:p>
            <a:fld id="{8875371C-5682-F144-A625-B9DC93B8D9BF}" type="slidenum">
              <a:rPr lang="en-US" smtClean="0"/>
              <a:t>‹#›</a:t>
            </a:fld>
            <a:endParaRPr lang="en-US"/>
          </a:p>
        </p:txBody>
      </p:sp>
    </p:spTree>
    <p:extLst>
      <p:ext uri="{BB962C8B-B14F-4D97-AF65-F5344CB8AC3E}">
        <p14:creationId xmlns:p14="http://schemas.microsoft.com/office/powerpoint/2010/main" val="1486515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AB3B8F-AA8B-BF45-B7E9-E1AFBA9725C9}"/>
              </a:ext>
            </a:extLst>
          </p:cNvPr>
          <p:cNvSpPr>
            <a:spLocks noGrp="1"/>
          </p:cNvSpPr>
          <p:nvPr>
            <p:ph type="dt" sz="half" idx="10"/>
          </p:nvPr>
        </p:nvSpPr>
        <p:spPr/>
        <p:txBody>
          <a:bodyPr/>
          <a:lstStyle/>
          <a:p>
            <a:fld id="{BF715D0A-A75F-3B4D-A40E-BAB2890FB181}" type="datetimeFigureOut">
              <a:rPr lang="en-US" smtClean="0"/>
              <a:t>8/15/22</a:t>
            </a:fld>
            <a:endParaRPr lang="en-US"/>
          </a:p>
        </p:txBody>
      </p:sp>
      <p:sp>
        <p:nvSpPr>
          <p:cNvPr id="3" name="Footer Placeholder 2">
            <a:extLst>
              <a:ext uri="{FF2B5EF4-FFF2-40B4-BE49-F238E27FC236}">
                <a16:creationId xmlns:a16="http://schemas.microsoft.com/office/drawing/2014/main" id="{B242D553-7F58-7F47-A557-B6BCF1FF7A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17F990-1157-AC42-B0A1-817EE62123D9}"/>
              </a:ext>
            </a:extLst>
          </p:cNvPr>
          <p:cNvSpPr>
            <a:spLocks noGrp="1"/>
          </p:cNvSpPr>
          <p:nvPr>
            <p:ph type="sldNum" sz="quarter" idx="12"/>
          </p:nvPr>
        </p:nvSpPr>
        <p:spPr/>
        <p:txBody>
          <a:bodyPr/>
          <a:lstStyle/>
          <a:p>
            <a:fld id="{8875371C-5682-F144-A625-B9DC93B8D9BF}" type="slidenum">
              <a:rPr lang="en-US" smtClean="0"/>
              <a:t>‹#›</a:t>
            </a:fld>
            <a:endParaRPr lang="en-US"/>
          </a:p>
        </p:txBody>
      </p:sp>
    </p:spTree>
    <p:extLst>
      <p:ext uri="{BB962C8B-B14F-4D97-AF65-F5344CB8AC3E}">
        <p14:creationId xmlns:p14="http://schemas.microsoft.com/office/powerpoint/2010/main" val="349709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04EFE-4620-4E41-9D2D-48C2A2FC0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946FFF-24ED-CD4C-AA66-ACF32D533A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A6C7BD-ACDD-1343-B0E9-8836F59BF3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16683E-C30D-CA40-9A3F-7D2D1E06CEDB}"/>
              </a:ext>
            </a:extLst>
          </p:cNvPr>
          <p:cNvSpPr>
            <a:spLocks noGrp="1"/>
          </p:cNvSpPr>
          <p:nvPr>
            <p:ph type="dt" sz="half" idx="10"/>
          </p:nvPr>
        </p:nvSpPr>
        <p:spPr/>
        <p:txBody>
          <a:bodyPr/>
          <a:lstStyle/>
          <a:p>
            <a:fld id="{BF715D0A-A75F-3B4D-A40E-BAB2890FB181}" type="datetimeFigureOut">
              <a:rPr lang="en-US" smtClean="0"/>
              <a:t>8/15/22</a:t>
            </a:fld>
            <a:endParaRPr lang="en-US"/>
          </a:p>
        </p:txBody>
      </p:sp>
      <p:sp>
        <p:nvSpPr>
          <p:cNvPr id="6" name="Footer Placeholder 5">
            <a:extLst>
              <a:ext uri="{FF2B5EF4-FFF2-40B4-BE49-F238E27FC236}">
                <a16:creationId xmlns:a16="http://schemas.microsoft.com/office/drawing/2014/main" id="{89C0093B-025F-DC49-B110-3251A2F4F0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A82563-11E2-BC41-8408-5FDFC837A44D}"/>
              </a:ext>
            </a:extLst>
          </p:cNvPr>
          <p:cNvSpPr>
            <a:spLocks noGrp="1"/>
          </p:cNvSpPr>
          <p:nvPr>
            <p:ph type="sldNum" sz="quarter" idx="12"/>
          </p:nvPr>
        </p:nvSpPr>
        <p:spPr/>
        <p:txBody>
          <a:bodyPr/>
          <a:lstStyle/>
          <a:p>
            <a:fld id="{8875371C-5682-F144-A625-B9DC93B8D9BF}" type="slidenum">
              <a:rPr lang="en-US" smtClean="0"/>
              <a:t>‹#›</a:t>
            </a:fld>
            <a:endParaRPr lang="en-US"/>
          </a:p>
        </p:txBody>
      </p:sp>
    </p:spTree>
    <p:extLst>
      <p:ext uri="{BB962C8B-B14F-4D97-AF65-F5344CB8AC3E}">
        <p14:creationId xmlns:p14="http://schemas.microsoft.com/office/powerpoint/2010/main" val="169910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75A0-CA86-F34D-B249-8EB9CFFED4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1E3563-4EAE-644C-8724-632931988C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7AB0D1-F258-6B49-9791-6781FA0DE1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020E9F-CCFA-834D-B0D6-9CF825AA9AA8}"/>
              </a:ext>
            </a:extLst>
          </p:cNvPr>
          <p:cNvSpPr>
            <a:spLocks noGrp="1"/>
          </p:cNvSpPr>
          <p:nvPr>
            <p:ph type="dt" sz="half" idx="10"/>
          </p:nvPr>
        </p:nvSpPr>
        <p:spPr/>
        <p:txBody>
          <a:bodyPr/>
          <a:lstStyle/>
          <a:p>
            <a:fld id="{BF715D0A-A75F-3B4D-A40E-BAB2890FB181}" type="datetimeFigureOut">
              <a:rPr lang="en-US" smtClean="0"/>
              <a:t>8/15/22</a:t>
            </a:fld>
            <a:endParaRPr lang="en-US"/>
          </a:p>
        </p:txBody>
      </p:sp>
      <p:sp>
        <p:nvSpPr>
          <p:cNvPr id="6" name="Footer Placeholder 5">
            <a:extLst>
              <a:ext uri="{FF2B5EF4-FFF2-40B4-BE49-F238E27FC236}">
                <a16:creationId xmlns:a16="http://schemas.microsoft.com/office/drawing/2014/main" id="{F5CBF3DD-94ED-8342-9B0B-5CE74D18E2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E10A1-9FD9-3140-B028-9F28DA971D9D}"/>
              </a:ext>
            </a:extLst>
          </p:cNvPr>
          <p:cNvSpPr>
            <a:spLocks noGrp="1"/>
          </p:cNvSpPr>
          <p:nvPr>
            <p:ph type="sldNum" sz="quarter" idx="12"/>
          </p:nvPr>
        </p:nvSpPr>
        <p:spPr/>
        <p:txBody>
          <a:bodyPr/>
          <a:lstStyle/>
          <a:p>
            <a:fld id="{8875371C-5682-F144-A625-B9DC93B8D9BF}" type="slidenum">
              <a:rPr lang="en-US" smtClean="0"/>
              <a:t>‹#›</a:t>
            </a:fld>
            <a:endParaRPr lang="en-US"/>
          </a:p>
        </p:txBody>
      </p:sp>
    </p:spTree>
    <p:extLst>
      <p:ext uri="{BB962C8B-B14F-4D97-AF65-F5344CB8AC3E}">
        <p14:creationId xmlns:p14="http://schemas.microsoft.com/office/powerpoint/2010/main" val="62638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8F32E-E8A9-1E48-85DA-E26CEAA41E00}"/>
              </a:ext>
            </a:extLst>
          </p:cNvPr>
          <p:cNvSpPr>
            <a:spLocks noGrp="1"/>
          </p:cNvSpPr>
          <p:nvPr>
            <p:ph type="title"/>
          </p:nvPr>
        </p:nvSpPr>
        <p:spPr>
          <a:xfrm>
            <a:off x="488272" y="7288"/>
            <a:ext cx="11215456" cy="131827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D240B71-B31B-6B41-8F9D-13355915D37A}"/>
              </a:ext>
            </a:extLst>
          </p:cNvPr>
          <p:cNvSpPr>
            <a:spLocks noGrp="1"/>
          </p:cNvSpPr>
          <p:nvPr>
            <p:ph type="body" idx="1"/>
          </p:nvPr>
        </p:nvSpPr>
        <p:spPr>
          <a:xfrm>
            <a:off x="488272" y="1606858"/>
            <a:ext cx="11215456" cy="45701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8D4D549-3F76-E249-A27F-1B6FB51CBC6A}"/>
              </a:ext>
            </a:extLst>
          </p:cNvPr>
          <p:cNvSpPr>
            <a:spLocks noGrp="1"/>
          </p:cNvSpPr>
          <p:nvPr>
            <p:ph type="dt" sz="half" idx="2"/>
          </p:nvPr>
        </p:nvSpPr>
        <p:spPr>
          <a:xfrm>
            <a:off x="488272" y="6356350"/>
            <a:ext cx="30931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15D0A-A75F-3B4D-A40E-BAB2890FB181}" type="datetimeFigureOut">
              <a:rPr lang="en-US" smtClean="0"/>
              <a:t>8/15/22</a:t>
            </a:fld>
            <a:endParaRPr lang="en-US"/>
          </a:p>
        </p:txBody>
      </p:sp>
      <p:sp>
        <p:nvSpPr>
          <p:cNvPr id="5" name="Footer Placeholder 4">
            <a:extLst>
              <a:ext uri="{FF2B5EF4-FFF2-40B4-BE49-F238E27FC236}">
                <a16:creationId xmlns:a16="http://schemas.microsoft.com/office/drawing/2014/main" id="{71F2DB8F-39FA-1642-93E9-EACA181CB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2D28FE-8FA7-014C-B9B4-FB621582BC66}"/>
              </a:ext>
            </a:extLst>
          </p:cNvPr>
          <p:cNvSpPr>
            <a:spLocks noGrp="1"/>
          </p:cNvSpPr>
          <p:nvPr>
            <p:ph type="sldNum" sz="quarter" idx="4"/>
          </p:nvPr>
        </p:nvSpPr>
        <p:spPr>
          <a:xfrm>
            <a:off x="8610600" y="6356350"/>
            <a:ext cx="30931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5371C-5682-F144-A625-B9DC93B8D9BF}" type="slidenum">
              <a:rPr lang="en-US" smtClean="0"/>
              <a:t>‹#›</a:t>
            </a:fld>
            <a:endParaRPr lang="en-US"/>
          </a:p>
        </p:txBody>
      </p:sp>
    </p:spTree>
    <p:extLst>
      <p:ext uri="{BB962C8B-B14F-4D97-AF65-F5344CB8AC3E}">
        <p14:creationId xmlns:p14="http://schemas.microsoft.com/office/powerpoint/2010/main" val="324952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Archer Medium"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6DA4074-3A4A-614A-8F7C-8911AB6CF062}"/>
              </a:ext>
            </a:extLst>
          </p:cNvPr>
          <p:cNvSpPr/>
          <p:nvPr/>
        </p:nvSpPr>
        <p:spPr>
          <a:xfrm>
            <a:off x="-1" y="4053453"/>
            <a:ext cx="12191999" cy="485269"/>
          </a:xfrm>
          <a:prstGeom prst="rect">
            <a:avLst/>
          </a:prstGeom>
          <a:solidFill>
            <a:srgbClr val="67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51D7C2-4CB6-7F47-B759-99FA5B6A13CE}"/>
              </a:ext>
            </a:extLst>
          </p:cNvPr>
          <p:cNvSpPr>
            <a:spLocks noGrp="1"/>
          </p:cNvSpPr>
          <p:nvPr>
            <p:ph type="ctrTitle"/>
          </p:nvPr>
        </p:nvSpPr>
        <p:spPr>
          <a:xfrm>
            <a:off x="750277" y="1839207"/>
            <a:ext cx="10691446" cy="1032265"/>
          </a:xfrm>
        </p:spPr>
        <p:txBody>
          <a:bodyPr>
            <a:normAutofit/>
          </a:bodyPr>
          <a:lstStyle/>
          <a:p>
            <a:r>
              <a:rPr lang="en-US" sz="6000" dirty="0">
                <a:solidFill>
                  <a:srgbClr val="1C3F6A"/>
                </a:solidFill>
              </a:rPr>
              <a:t>Adult Career Pathways in ABE</a:t>
            </a:r>
          </a:p>
        </p:txBody>
      </p:sp>
      <p:sp>
        <p:nvSpPr>
          <p:cNvPr id="3" name="Subtitle 2">
            <a:extLst>
              <a:ext uri="{FF2B5EF4-FFF2-40B4-BE49-F238E27FC236}">
                <a16:creationId xmlns:a16="http://schemas.microsoft.com/office/drawing/2014/main" id="{598FD53A-F819-384A-B65C-3F4C5B808376}"/>
              </a:ext>
            </a:extLst>
          </p:cNvPr>
          <p:cNvSpPr>
            <a:spLocks noGrp="1"/>
          </p:cNvSpPr>
          <p:nvPr>
            <p:ph type="subTitle" idx="1"/>
          </p:nvPr>
        </p:nvSpPr>
        <p:spPr>
          <a:xfrm>
            <a:off x="1524000" y="2963548"/>
            <a:ext cx="9144000" cy="875075"/>
          </a:xfrm>
        </p:spPr>
        <p:txBody>
          <a:bodyPr>
            <a:normAutofit lnSpcReduction="10000"/>
          </a:bodyPr>
          <a:lstStyle/>
          <a:p>
            <a:r>
              <a:rPr lang="en-US" dirty="0"/>
              <a:t>Federal Strategies and Promising Practices in Minnesota</a:t>
            </a:r>
          </a:p>
          <a:p>
            <a:r>
              <a:rPr lang="en-US" dirty="0"/>
              <a:t>2022</a:t>
            </a:r>
          </a:p>
        </p:txBody>
      </p:sp>
      <p:grpSp>
        <p:nvGrpSpPr>
          <p:cNvPr id="11" name="Group 10">
            <a:extLst>
              <a:ext uri="{FF2B5EF4-FFF2-40B4-BE49-F238E27FC236}">
                <a16:creationId xmlns:a16="http://schemas.microsoft.com/office/drawing/2014/main" id="{E166EDFB-3DD2-CC45-B65F-E47D9C028CEC}"/>
              </a:ext>
            </a:extLst>
          </p:cNvPr>
          <p:cNvGrpSpPr/>
          <p:nvPr/>
        </p:nvGrpSpPr>
        <p:grpSpPr>
          <a:xfrm>
            <a:off x="0" y="4622740"/>
            <a:ext cx="12191999" cy="1646473"/>
            <a:chOff x="2743287" y="4847895"/>
            <a:chExt cx="7434223" cy="1003958"/>
          </a:xfrm>
        </p:grpSpPr>
        <p:pic>
          <p:nvPicPr>
            <p:cNvPr id="5" name="Picture 4">
              <a:extLst>
                <a:ext uri="{FF2B5EF4-FFF2-40B4-BE49-F238E27FC236}">
                  <a16:creationId xmlns:a16="http://schemas.microsoft.com/office/drawing/2014/main" id="{41EB38B1-31D5-1242-903A-BA320EC496DD}"/>
                </a:ext>
              </a:extLst>
            </p:cNvPr>
            <p:cNvPicPr>
              <a:picLocks noChangeAspect="1"/>
            </p:cNvPicPr>
            <p:nvPr/>
          </p:nvPicPr>
          <p:blipFill>
            <a:blip r:embed="rId2"/>
            <a:stretch>
              <a:fillRect/>
            </a:stretch>
          </p:blipFill>
          <p:spPr>
            <a:xfrm>
              <a:off x="7929003" y="4847895"/>
              <a:ext cx="2248507" cy="1003957"/>
            </a:xfrm>
            <a:prstGeom prst="rect">
              <a:avLst/>
            </a:prstGeom>
          </p:spPr>
        </p:pic>
        <p:pic>
          <p:nvPicPr>
            <p:cNvPr id="7" name="Picture 6">
              <a:extLst>
                <a:ext uri="{FF2B5EF4-FFF2-40B4-BE49-F238E27FC236}">
                  <a16:creationId xmlns:a16="http://schemas.microsoft.com/office/drawing/2014/main" id="{C84850AD-17E0-6A4E-B237-339AB84E4545}"/>
                </a:ext>
              </a:extLst>
            </p:cNvPr>
            <p:cNvPicPr>
              <a:picLocks noChangeAspect="1"/>
            </p:cNvPicPr>
            <p:nvPr/>
          </p:nvPicPr>
          <p:blipFill rotWithShape="1">
            <a:blip r:embed="rId3"/>
            <a:srcRect l="3038" t="10419" r="3038" b="10419"/>
            <a:stretch/>
          </p:blipFill>
          <p:spPr>
            <a:xfrm>
              <a:off x="4309240" y="4847897"/>
              <a:ext cx="3573520" cy="1003956"/>
            </a:xfrm>
            <a:prstGeom prst="rect">
              <a:avLst/>
            </a:prstGeom>
          </p:spPr>
        </p:pic>
        <p:pic>
          <p:nvPicPr>
            <p:cNvPr id="9" name="Picture 8">
              <a:extLst>
                <a:ext uri="{FF2B5EF4-FFF2-40B4-BE49-F238E27FC236}">
                  <a16:creationId xmlns:a16="http://schemas.microsoft.com/office/drawing/2014/main" id="{B8650682-6B52-0346-95C1-A5DB347FA150}"/>
                </a:ext>
              </a:extLst>
            </p:cNvPr>
            <p:cNvPicPr>
              <a:picLocks noChangeAspect="1"/>
            </p:cNvPicPr>
            <p:nvPr/>
          </p:nvPicPr>
          <p:blipFill rotWithShape="1">
            <a:blip r:embed="rId4"/>
            <a:srcRect b="23491"/>
            <a:stretch/>
          </p:blipFill>
          <p:spPr>
            <a:xfrm>
              <a:off x="2743287" y="4847895"/>
              <a:ext cx="1520530" cy="1003957"/>
            </a:xfrm>
            <a:prstGeom prst="rect">
              <a:avLst/>
            </a:prstGeom>
          </p:spPr>
        </p:pic>
      </p:grpSp>
      <p:grpSp>
        <p:nvGrpSpPr>
          <p:cNvPr id="19" name="Group 18">
            <a:extLst>
              <a:ext uri="{FF2B5EF4-FFF2-40B4-BE49-F238E27FC236}">
                <a16:creationId xmlns:a16="http://schemas.microsoft.com/office/drawing/2014/main" id="{892A9721-62A1-A148-8158-CD90F706F3DB}"/>
              </a:ext>
            </a:extLst>
          </p:cNvPr>
          <p:cNvGrpSpPr/>
          <p:nvPr/>
        </p:nvGrpSpPr>
        <p:grpSpPr>
          <a:xfrm>
            <a:off x="1774334" y="4095434"/>
            <a:ext cx="8665468" cy="401394"/>
            <a:chOff x="1673977" y="1047965"/>
            <a:chExt cx="8665468" cy="401394"/>
          </a:xfrm>
        </p:grpSpPr>
        <p:sp>
          <p:nvSpPr>
            <p:cNvPr id="12" name="TextBox 11">
              <a:extLst>
                <a:ext uri="{FF2B5EF4-FFF2-40B4-BE49-F238E27FC236}">
                  <a16:creationId xmlns:a16="http://schemas.microsoft.com/office/drawing/2014/main" id="{9B3DCEA8-16CB-9049-88DD-D1F4E17982F0}"/>
                </a:ext>
              </a:extLst>
            </p:cNvPr>
            <p:cNvSpPr txBox="1"/>
            <p:nvPr/>
          </p:nvSpPr>
          <p:spPr>
            <a:xfrm>
              <a:off x="1673977" y="1049249"/>
              <a:ext cx="1620828" cy="400110"/>
            </a:xfrm>
            <a:prstGeom prst="rect">
              <a:avLst/>
            </a:prstGeom>
            <a:noFill/>
          </p:spPr>
          <p:txBody>
            <a:bodyPr wrap="none" rtlCol="0">
              <a:spAutoFit/>
            </a:bodyPr>
            <a:lstStyle/>
            <a:p>
              <a:pPr algn="ctr"/>
              <a:r>
                <a:rPr lang="en-US" sz="2000" i="1" dirty="0">
                  <a:solidFill>
                    <a:schemeClr val="bg1"/>
                  </a:solidFill>
                  <a:latin typeface="Garamond" panose="02020404030301010803" pitchFamily="18" charset="0"/>
                </a:rPr>
                <a:t>Career Pathways</a:t>
              </a:r>
            </a:p>
          </p:txBody>
        </p:sp>
        <p:sp>
          <p:nvSpPr>
            <p:cNvPr id="13" name="TextBox 12">
              <a:extLst>
                <a:ext uri="{FF2B5EF4-FFF2-40B4-BE49-F238E27FC236}">
                  <a16:creationId xmlns:a16="http://schemas.microsoft.com/office/drawing/2014/main" id="{272BBB66-807E-584C-B63D-80AAC1929F9F}"/>
                </a:ext>
              </a:extLst>
            </p:cNvPr>
            <p:cNvSpPr txBox="1"/>
            <p:nvPr/>
          </p:nvSpPr>
          <p:spPr>
            <a:xfrm>
              <a:off x="4301692" y="1049249"/>
              <a:ext cx="3161251" cy="400110"/>
            </a:xfrm>
            <a:prstGeom prst="rect">
              <a:avLst/>
            </a:prstGeom>
            <a:noFill/>
          </p:spPr>
          <p:txBody>
            <a:bodyPr wrap="none" rtlCol="0">
              <a:spAutoFit/>
            </a:bodyPr>
            <a:lstStyle/>
            <a:p>
              <a:pPr algn="ctr"/>
              <a:r>
                <a:rPr lang="en-US" sz="2000" i="1" dirty="0">
                  <a:solidFill>
                    <a:schemeClr val="bg1"/>
                  </a:solidFill>
                  <a:latin typeface="Garamond" panose="02020404030301010803" pitchFamily="18" charset="0"/>
                </a:rPr>
                <a:t>Integrated Education and Training</a:t>
              </a:r>
            </a:p>
          </p:txBody>
        </p:sp>
        <p:sp>
          <p:nvSpPr>
            <p:cNvPr id="14" name="TextBox 13">
              <a:extLst>
                <a:ext uri="{FF2B5EF4-FFF2-40B4-BE49-F238E27FC236}">
                  <a16:creationId xmlns:a16="http://schemas.microsoft.com/office/drawing/2014/main" id="{E1990909-5650-C44D-8A50-97336AA17C27}"/>
                </a:ext>
              </a:extLst>
            </p:cNvPr>
            <p:cNvSpPr txBox="1"/>
            <p:nvPr/>
          </p:nvSpPr>
          <p:spPr>
            <a:xfrm>
              <a:off x="8465342" y="1047965"/>
              <a:ext cx="1874103" cy="400110"/>
            </a:xfrm>
            <a:prstGeom prst="rect">
              <a:avLst/>
            </a:prstGeom>
            <a:noFill/>
          </p:spPr>
          <p:txBody>
            <a:bodyPr wrap="none" rtlCol="0">
              <a:spAutoFit/>
            </a:bodyPr>
            <a:lstStyle/>
            <a:p>
              <a:pPr algn="ctr"/>
              <a:r>
                <a:rPr lang="en-US" sz="2000" i="1" dirty="0">
                  <a:solidFill>
                    <a:schemeClr val="bg1"/>
                  </a:solidFill>
                  <a:latin typeface="Garamond" panose="02020404030301010803" pitchFamily="18" charset="0"/>
                </a:rPr>
                <a:t>Workplace Literacy</a:t>
              </a:r>
            </a:p>
          </p:txBody>
        </p:sp>
      </p:grpSp>
      <p:sp>
        <p:nvSpPr>
          <p:cNvPr id="18" name="Rectangle 17">
            <a:extLst>
              <a:ext uri="{FF2B5EF4-FFF2-40B4-BE49-F238E27FC236}">
                <a16:creationId xmlns:a16="http://schemas.microsoft.com/office/drawing/2014/main" id="{9E34D464-BC38-D343-B856-65F6D6B9D3B4}"/>
              </a:ext>
            </a:extLst>
          </p:cNvPr>
          <p:cNvSpPr/>
          <p:nvPr/>
        </p:nvSpPr>
        <p:spPr>
          <a:xfrm>
            <a:off x="-1" y="6353228"/>
            <a:ext cx="12191999" cy="550609"/>
          </a:xfrm>
          <a:prstGeom prst="rect">
            <a:avLst/>
          </a:prstGeom>
          <a:solidFill>
            <a:srgbClr val="F39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31D147-12CD-5940-AFA6-342BDF6B1DBC}"/>
              </a:ext>
            </a:extLst>
          </p:cNvPr>
          <p:cNvSpPr/>
          <p:nvPr/>
        </p:nvSpPr>
        <p:spPr>
          <a:xfrm>
            <a:off x="0" y="-11677"/>
            <a:ext cx="12191999" cy="222692"/>
          </a:xfrm>
          <a:prstGeom prst="rect">
            <a:avLst/>
          </a:prstGeom>
          <a:solidFill>
            <a:srgbClr val="1C3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2148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878AD8-CF51-7C45-8C3C-F3330CA6434B}"/>
              </a:ext>
            </a:extLst>
          </p:cNvPr>
          <p:cNvSpPr/>
          <p:nvPr/>
        </p:nvSpPr>
        <p:spPr>
          <a:xfrm>
            <a:off x="0" y="0"/>
            <a:ext cx="12191999" cy="1233996"/>
          </a:xfrm>
          <a:prstGeom prst="rect">
            <a:avLst/>
          </a:prstGeom>
          <a:solidFill>
            <a:srgbClr val="67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BDB955-3638-384D-8E35-01E4B90CCB7C}"/>
              </a:ext>
            </a:extLst>
          </p:cNvPr>
          <p:cNvSpPr>
            <a:spLocks noGrp="1"/>
          </p:cNvSpPr>
          <p:nvPr>
            <p:ph type="title"/>
          </p:nvPr>
        </p:nvSpPr>
        <p:spPr/>
        <p:txBody>
          <a:bodyPr/>
          <a:lstStyle/>
          <a:p>
            <a:r>
              <a:rPr lang="en-US" dirty="0"/>
              <a:t>Integrated Education and Training</a:t>
            </a:r>
          </a:p>
        </p:txBody>
      </p:sp>
      <p:sp>
        <p:nvSpPr>
          <p:cNvPr id="3" name="Content Placeholder 2">
            <a:extLst>
              <a:ext uri="{FF2B5EF4-FFF2-40B4-BE49-F238E27FC236}">
                <a16:creationId xmlns:a16="http://schemas.microsoft.com/office/drawing/2014/main" id="{35382C56-F299-D142-BAB8-C76F89F3ABBE}"/>
              </a:ext>
            </a:extLst>
          </p:cNvPr>
          <p:cNvSpPr>
            <a:spLocks noGrp="1"/>
          </p:cNvSpPr>
          <p:nvPr>
            <p:ph idx="1"/>
          </p:nvPr>
        </p:nvSpPr>
        <p:spPr>
          <a:xfrm>
            <a:off x="488272" y="1618489"/>
            <a:ext cx="11215456" cy="1318276"/>
          </a:xfrm>
        </p:spPr>
        <p:txBody>
          <a:bodyPr>
            <a:normAutofit fontScale="62500" lnSpcReduction="20000"/>
          </a:bodyPr>
          <a:lstStyle/>
          <a:p>
            <a:pPr marL="0" indent="0">
              <a:buNone/>
            </a:pPr>
            <a:r>
              <a:rPr lang="en-US" sz="4400" b="1" dirty="0">
                <a:latin typeface="Archer Medium" pitchFamily="2" charset="0"/>
              </a:rPr>
              <a:t>Federal Definition</a:t>
            </a:r>
            <a:endParaRPr lang="en-US" sz="4400" dirty="0">
              <a:latin typeface="Archer Medium" pitchFamily="2" charset="0"/>
            </a:endParaRPr>
          </a:p>
          <a:p>
            <a:pPr marL="0" indent="0">
              <a:lnSpc>
                <a:spcPct val="120000"/>
              </a:lnSpc>
              <a:spcBef>
                <a:spcPts val="600"/>
              </a:spcBef>
              <a:buNone/>
            </a:pPr>
            <a:r>
              <a:rPr lang="en-US" sz="2900" dirty="0">
                <a:latin typeface="Garamond" panose="02020404030301010803" pitchFamily="18" charset="0"/>
              </a:rPr>
              <a:t>A service approach that provides </a:t>
            </a:r>
            <a:r>
              <a:rPr lang="en-US" sz="2900" b="1" dirty="0">
                <a:solidFill>
                  <a:srgbClr val="67C7BE"/>
                </a:solidFill>
                <a:latin typeface="Garamond" panose="02020404030301010803" pitchFamily="18" charset="0"/>
              </a:rPr>
              <a:t>adult education and literacy activities</a:t>
            </a:r>
            <a:r>
              <a:rPr lang="en-US" sz="2900" dirty="0">
                <a:latin typeface="Garamond" panose="02020404030301010803" pitchFamily="18" charset="0"/>
              </a:rPr>
              <a:t> concurrently and contextually with </a:t>
            </a:r>
            <a:r>
              <a:rPr lang="en-US" sz="2900" b="1" dirty="0">
                <a:solidFill>
                  <a:srgbClr val="E75425"/>
                </a:solidFill>
                <a:latin typeface="Garamond" panose="02020404030301010803" pitchFamily="18" charset="0"/>
              </a:rPr>
              <a:t>workforce preparation activities</a:t>
            </a:r>
            <a:r>
              <a:rPr lang="en-US" sz="2900" dirty="0">
                <a:solidFill>
                  <a:srgbClr val="E75425"/>
                </a:solidFill>
                <a:latin typeface="Garamond" panose="02020404030301010803" pitchFamily="18" charset="0"/>
              </a:rPr>
              <a:t> </a:t>
            </a:r>
            <a:r>
              <a:rPr lang="en-US" sz="2900" dirty="0">
                <a:latin typeface="Garamond" panose="02020404030301010803" pitchFamily="18" charset="0"/>
              </a:rPr>
              <a:t>and </a:t>
            </a:r>
            <a:r>
              <a:rPr lang="en-US" sz="2900" b="1" dirty="0">
                <a:solidFill>
                  <a:srgbClr val="8D9437"/>
                </a:solidFill>
                <a:latin typeface="Garamond" panose="02020404030301010803" pitchFamily="18" charset="0"/>
              </a:rPr>
              <a:t>workforce training</a:t>
            </a:r>
            <a:r>
              <a:rPr lang="en-US" sz="2900" dirty="0">
                <a:solidFill>
                  <a:srgbClr val="8D9437"/>
                </a:solidFill>
                <a:latin typeface="Garamond" panose="02020404030301010803" pitchFamily="18" charset="0"/>
              </a:rPr>
              <a:t> </a:t>
            </a:r>
            <a:r>
              <a:rPr lang="en-US" sz="2900" dirty="0">
                <a:latin typeface="Garamond" panose="02020404030301010803" pitchFamily="18" charset="0"/>
              </a:rPr>
              <a:t>for a specific occupation or occupational cluster for the purpose of educational and career advancement.</a:t>
            </a:r>
          </a:p>
        </p:txBody>
      </p:sp>
      <p:sp>
        <p:nvSpPr>
          <p:cNvPr id="6" name="TextBox 5">
            <a:extLst>
              <a:ext uri="{FF2B5EF4-FFF2-40B4-BE49-F238E27FC236}">
                <a16:creationId xmlns:a16="http://schemas.microsoft.com/office/drawing/2014/main" id="{2B7CEAEB-362B-2948-8689-BFE1DEA7D5CA}"/>
              </a:ext>
            </a:extLst>
          </p:cNvPr>
          <p:cNvSpPr txBox="1"/>
          <p:nvPr/>
        </p:nvSpPr>
        <p:spPr>
          <a:xfrm>
            <a:off x="488271" y="3073353"/>
            <a:ext cx="2805535" cy="3131627"/>
          </a:xfrm>
          <a:prstGeom prst="rect">
            <a:avLst/>
          </a:prstGeom>
          <a:solidFill>
            <a:srgbClr val="D2EDEC"/>
          </a:solidFill>
        </p:spPr>
        <p:txBody>
          <a:bodyPr wrap="square" lIns="182880" tIns="91440" rIns="182880" bIns="91440">
            <a:spAutoFit/>
          </a:bodyPr>
          <a:lstStyle/>
          <a:p>
            <a:pPr>
              <a:spcAft>
                <a:spcPts val="600"/>
              </a:spcAft>
            </a:pPr>
            <a:r>
              <a:rPr lang="en-US" sz="1050" b="1" dirty="0">
                <a:solidFill>
                  <a:srgbClr val="387672"/>
                </a:solidFill>
                <a:effectLst/>
                <a:latin typeface="Corbel" panose="020B0503020204020204" pitchFamily="34" charset="0"/>
              </a:rPr>
              <a:t>Adult Education and Literacy Activities </a:t>
            </a:r>
          </a:p>
          <a:p>
            <a:r>
              <a:rPr lang="en-US" sz="1600" i="1" dirty="0">
                <a:latin typeface="Adobe Garamond Pro" panose="02020502060506020403" pitchFamily="18" charset="77"/>
              </a:rPr>
              <a:t>P</a:t>
            </a:r>
            <a:r>
              <a:rPr lang="en-US" sz="1600" i="1" dirty="0">
                <a:effectLst/>
                <a:latin typeface="Adobe Garamond Pro" panose="02020502060506020403" pitchFamily="18" charset="77"/>
              </a:rPr>
              <a:t>rograms, activities, and services that include adult education, literacy, workplace adult education and literacy activities, family literacy activities, English language acquisition activities, integrated English literacy and civics education, workforce preparation activities, or integrated education and training.</a:t>
            </a:r>
            <a:endParaRPr lang="en-US" sz="1600" dirty="0">
              <a:effectLst/>
              <a:latin typeface="Adobe Garamond Pro" panose="02020502060506020403" pitchFamily="18" charset="77"/>
            </a:endParaRPr>
          </a:p>
        </p:txBody>
      </p:sp>
      <p:sp>
        <p:nvSpPr>
          <p:cNvPr id="8" name="TextBox 7">
            <a:extLst>
              <a:ext uri="{FF2B5EF4-FFF2-40B4-BE49-F238E27FC236}">
                <a16:creationId xmlns:a16="http://schemas.microsoft.com/office/drawing/2014/main" id="{72A8F977-7D72-504C-8132-C0A676198E5E}"/>
              </a:ext>
            </a:extLst>
          </p:cNvPr>
          <p:cNvSpPr txBox="1"/>
          <p:nvPr/>
        </p:nvSpPr>
        <p:spPr>
          <a:xfrm>
            <a:off x="3433423" y="3076105"/>
            <a:ext cx="3544389" cy="3131627"/>
          </a:xfrm>
          <a:prstGeom prst="rect">
            <a:avLst/>
          </a:prstGeom>
          <a:solidFill>
            <a:srgbClr val="F8CDB9"/>
          </a:solidFill>
        </p:spPr>
        <p:txBody>
          <a:bodyPr wrap="square" lIns="182880" tIns="91440" rIns="182880" bIns="91440">
            <a:spAutoFit/>
          </a:bodyPr>
          <a:lstStyle/>
          <a:p>
            <a:pPr>
              <a:spcAft>
                <a:spcPts val="600"/>
              </a:spcAft>
            </a:pPr>
            <a:r>
              <a:rPr lang="en-US" sz="1050" b="1" dirty="0">
                <a:solidFill>
                  <a:srgbClr val="872D05"/>
                </a:solidFill>
                <a:effectLst/>
                <a:latin typeface="Corbel" panose="020B0503020204020204" pitchFamily="34" charset="0"/>
              </a:rPr>
              <a:t>Workforce Preparation Activities</a:t>
            </a:r>
          </a:p>
          <a:p>
            <a:r>
              <a:rPr lang="en-US" sz="1600" i="1" dirty="0">
                <a:latin typeface="Adobe Garamond Pro" panose="02020502060506020403" pitchFamily="18" charset="77"/>
              </a:rPr>
              <a:t>A</a:t>
            </a:r>
            <a:r>
              <a:rPr lang="en-US" sz="1600" i="1" dirty="0">
                <a:effectLst/>
                <a:latin typeface="Adobe Garamond Pro" panose="02020502060506020403" pitchFamily="18" charset="77"/>
              </a:rPr>
              <a:t>ctivities, programs, or services designed to help an individual acquire a combination of basic academic skills, critical thinking skills, digital literacy skills, and self-management skills, including competencies in utilizing resources, using information, working with others, understanding systems, and obtaining skills necessary for successful transition into and completion of postsecondary education or training, or employment.</a:t>
            </a:r>
            <a:endParaRPr lang="en-US" sz="1600" dirty="0">
              <a:effectLst/>
              <a:latin typeface="Adobe Garamond Pro" panose="02020502060506020403" pitchFamily="18" charset="77"/>
            </a:endParaRPr>
          </a:p>
        </p:txBody>
      </p:sp>
      <p:sp>
        <p:nvSpPr>
          <p:cNvPr id="10" name="TextBox 9">
            <a:extLst>
              <a:ext uri="{FF2B5EF4-FFF2-40B4-BE49-F238E27FC236}">
                <a16:creationId xmlns:a16="http://schemas.microsoft.com/office/drawing/2014/main" id="{A477C160-4E63-E94E-A804-F17E8035693C}"/>
              </a:ext>
            </a:extLst>
          </p:cNvPr>
          <p:cNvSpPr txBox="1"/>
          <p:nvPr/>
        </p:nvSpPr>
        <p:spPr>
          <a:xfrm>
            <a:off x="7118554" y="3073353"/>
            <a:ext cx="4585173" cy="3131627"/>
          </a:xfrm>
          <a:prstGeom prst="rect">
            <a:avLst/>
          </a:prstGeom>
          <a:solidFill>
            <a:srgbClr val="DEE0C4"/>
          </a:solidFill>
        </p:spPr>
        <p:txBody>
          <a:bodyPr wrap="square" lIns="182880" tIns="91440" rIns="182880" bIns="91440">
            <a:spAutoFit/>
          </a:bodyPr>
          <a:lstStyle/>
          <a:p>
            <a:pPr>
              <a:spcAft>
                <a:spcPts val="600"/>
              </a:spcAft>
            </a:pPr>
            <a:r>
              <a:rPr lang="en-US" sz="1050" b="1" dirty="0">
                <a:solidFill>
                  <a:srgbClr val="545D1C"/>
                </a:solidFill>
                <a:effectLst/>
                <a:latin typeface="Corbel" panose="020B0503020204020204" pitchFamily="34" charset="0"/>
              </a:rPr>
              <a:t>Workforce Training </a:t>
            </a:r>
          </a:p>
          <a:p>
            <a:r>
              <a:rPr lang="en-US" sz="1600" i="1" dirty="0">
                <a:latin typeface="Adobe Garamond Pro" panose="02020502060506020403" pitchFamily="18" charset="77"/>
              </a:rPr>
              <a:t>M</a:t>
            </a:r>
            <a:r>
              <a:rPr lang="en-US" sz="1600" i="1" dirty="0">
                <a:effectLst/>
                <a:latin typeface="Adobe Garamond Pro" panose="02020502060506020403" pitchFamily="18" charset="77"/>
              </a:rPr>
              <a:t>ay include:</a:t>
            </a:r>
            <a:r>
              <a:rPr lang="en-US" sz="1600" dirty="0">
                <a:latin typeface="Adobe Garamond Pro" panose="02020502060506020403" pitchFamily="18" charset="77"/>
              </a:rPr>
              <a:t> </a:t>
            </a:r>
            <a:r>
              <a:rPr lang="en-US" sz="1600" i="1" dirty="0">
                <a:effectLst/>
                <a:latin typeface="Adobe Garamond Pro" panose="02020502060506020403" pitchFamily="18" charset="77"/>
              </a:rPr>
              <a:t>(</a:t>
            </a:r>
            <a:r>
              <a:rPr lang="en-US" sz="1600" i="1" dirty="0" err="1">
                <a:effectLst/>
                <a:latin typeface="Adobe Garamond Pro" panose="02020502060506020403" pitchFamily="18" charset="77"/>
              </a:rPr>
              <a:t>i</a:t>
            </a:r>
            <a:r>
              <a:rPr lang="en-US" sz="1600" i="1" dirty="0">
                <a:effectLst/>
                <a:latin typeface="Adobe Garamond Pro" panose="02020502060506020403" pitchFamily="18" charset="77"/>
              </a:rPr>
              <a:t>) occupational skill training...; (ii) on-the-job training;</a:t>
            </a:r>
            <a:r>
              <a:rPr lang="en-US" sz="1600" dirty="0">
                <a:latin typeface="Adobe Garamond Pro" panose="02020502060506020403" pitchFamily="18" charset="77"/>
              </a:rPr>
              <a:t> </a:t>
            </a:r>
            <a:r>
              <a:rPr lang="en-US" sz="1600" i="1" dirty="0">
                <a:effectLst/>
                <a:latin typeface="Adobe Garamond Pro" panose="02020502060506020403" pitchFamily="18" charset="77"/>
              </a:rPr>
              <a:t>(iii) incumbent worker training...;</a:t>
            </a:r>
            <a:r>
              <a:rPr lang="en-US" sz="1600" dirty="0">
                <a:latin typeface="Adobe Garamond Pro" panose="02020502060506020403" pitchFamily="18" charset="77"/>
              </a:rPr>
              <a:t> </a:t>
            </a:r>
            <a:r>
              <a:rPr lang="en-US" sz="1600" i="1" dirty="0">
                <a:effectLst/>
                <a:latin typeface="Adobe Garamond Pro" panose="02020502060506020403" pitchFamily="18" charset="77"/>
              </a:rPr>
              <a:t>(iv) programs that combine workplace training with related instruction..; </a:t>
            </a:r>
            <a:r>
              <a:rPr lang="en-US" sz="1600" i="1" dirty="0">
                <a:latin typeface="Adobe Garamond Pro" panose="02020502060506020403" pitchFamily="18" charset="77"/>
              </a:rPr>
              <a:t>(v) </a:t>
            </a:r>
            <a:r>
              <a:rPr lang="en-US" sz="1600" i="1" dirty="0">
                <a:effectLst/>
                <a:latin typeface="Adobe Garamond Pro" panose="02020502060506020403" pitchFamily="18" charset="77"/>
              </a:rPr>
              <a:t>training programs operated by the private sector;</a:t>
            </a:r>
            <a:r>
              <a:rPr lang="en-US" sz="1600" dirty="0">
                <a:latin typeface="Adobe Garamond Pro" panose="02020502060506020403" pitchFamily="18" charset="77"/>
              </a:rPr>
              <a:t> </a:t>
            </a:r>
            <a:r>
              <a:rPr lang="en-US" sz="1600" i="1" dirty="0">
                <a:effectLst/>
                <a:latin typeface="Adobe Garamond Pro" panose="02020502060506020403" pitchFamily="18" charset="77"/>
              </a:rPr>
              <a:t>(vi) skill upgrading and retraining; (vii) entrepreneurial training;</a:t>
            </a:r>
            <a:r>
              <a:rPr lang="en-US" sz="1600" dirty="0">
                <a:latin typeface="Adobe Garamond Pro" panose="02020502060506020403" pitchFamily="18" charset="77"/>
              </a:rPr>
              <a:t> </a:t>
            </a:r>
            <a:r>
              <a:rPr lang="en-US" sz="1600" i="1" dirty="0">
                <a:effectLst/>
                <a:latin typeface="Adobe Garamond Pro" panose="02020502060506020403" pitchFamily="18" charset="77"/>
              </a:rPr>
              <a:t>(viii) transitional jobs...;</a:t>
            </a:r>
            <a:r>
              <a:rPr lang="en-US" sz="1600" dirty="0">
                <a:latin typeface="Adobe Garamond Pro" panose="02020502060506020403" pitchFamily="18" charset="77"/>
              </a:rPr>
              <a:t> </a:t>
            </a:r>
            <a:r>
              <a:rPr lang="en-US" sz="1600" i="1" dirty="0">
                <a:effectLst/>
                <a:latin typeface="Adobe Garamond Pro" panose="02020502060506020403" pitchFamily="18" charset="77"/>
              </a:rPr>
              <a:t>(ix) job readiness training...;</a:t>
            </a:r>
            <a:r>
              <a:rPr lang="en-US" sz="1600" dirty="0">
                <a:latin typeface="Adobe Garamond Pro" panose="02020502060506020403" pitchFamily="18" charset="77"/>
              </a:rPr>
              <a:t> </a:t>
            </a:r>
            <a:r>
              <a:rPr lang="en-US" sz="1600" i="1" dirty="0">
                <a:effectLst/>
                <a:latin typeface="Adobe Garamond Pro" panose="02020502060506020403" pitchFamily="18" charset="77"/>
              </a:rPr>
              <a:t>(x) adult education and literacy activities... ...provided concurrently with (</a:t>
            </a:r>
            <a:r>
              <a:rPr lang="en-US" sz="1600" i="1" dirty="0" err="1">
                <a:effectLst/>
                <a:latin typeface="Adobe Garamond Pro" panose="02020502060506020403" pitchFamily="18" charset="77"/>
              </a:rPr>
              <a:t>i</a:t>
            </a:r>
            <a:r>
              <a:rPr lang="en-US" sz="1600" i="1" dirty="0">
                <a:effectLst/>
                <a:latin typeface="Adobe Garamond Pro" panose="02020502060506020403" pitchFamily="18" charset="77"/>
              </a:rPr>
              <a:t>)-(vii);</a:t>
            </a:r>
            <a:r>
              <a:rPr lang="en-US" sz="1600" dirty="0">
                <a:latin typeface="Adobe Garamond Pro" panose="02020502060506020403" pitchFamily="18" charset="77"/>
              </a:rPr>
              <a:t> </a:t>
            </a:r>
            <a:r>
              <a:rPr lang="en-US" sz="1600" i="1" dirty="0">
                <a:effectLst/>
                <a:latin typeface="Adobe Garamond Pro" panose="02020502060506020403" pitchFamily="18" charset="77"/>
              </a:rPr>
              <a:t>(xi) customized training conducted with a commitment by an employer or group of employers to employ an individual upon successful completion.</a:t>
            </a:r>
            <a:endParaRPr lang="en-US" sz="1600" dirty="0">
              <a:effectLst/>
              <a:latin typeface="Adobe Garamond Pro" panose="02020502060506020403" pitchFamily="18" charset="77"/>
            </a:endParaRPr>
          </a:p>
        </p:txBody>
      </p:sp>
      <p:sp>
        <p:nvSpPr>
          <p:cNvPr id="11" name="Content Placeholder 2">
            <a:extLst>
              <a:ext uri="{FF2B5EF4-FFF2-40B4-BE49-F238E27FC236}">
                <a16:creationId xmlns:a16="http://schemas.microsoft.com/office/drawing/2014/main" id="{E7F25F86-14D3-5147-8D70-061CFCCBFB48}"/>
              </a:ext>
            </a:extLst>
          </p:cNvPr>
          <p:cNvSpPr txBox="1">
            <a:spLocks/>
          </p:cNvSpPr>
          <p:nvPr/>
        </p:nvSpPr>
        <p:spPr>
          <a:xfrm>
            <a:off x="488271" y="6371618"/>
            <a:ext cx="11215456" cy="30925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1200"/>
              </a:spcBef>
              <a:buFont typeface="Arial" panose="020B0604020202020204" pitchFamily="34" charset="0"/>
              <a:buNone/>
            </a:pPr>
            <a:r>
              <a:rPr lang="en-US" sz="2900" i="1" dirty="0">
                <a:latin typeface="Garamond" panose="02020404030301010803" pitchFamily="18" charset="0"/>
              </a:rPr>
              <a:t>– Workforce Innovation and Opportunity Act. 29 U.S.C. § 3272 (2020)</a:t>
            </a:r>
          </a:p>
        </p:txBody>
      </p:sp>
      <p:sp>
        <p:nvSpPr>
          <p:cNvPr id="4" name="TextBox 3">
            <a:extLst>
              <a:ext uri="{FF2B5EF4-FFF2-40B4-BE49-F238E27FC236}">
                <a16:creationId xmlns:a16="http://schemas.microsoft.com/office/drawing/2014/main" id="{505BFB7D-F383-3F4D-B653-E304C0C561AE}"/>
              </a:ext>
            </a:extLst>
          </p:cNvPr>
          <p:cNvSpPr txBox="1"/>
          <p:nvPr/>
        </p:nvSpPr>
        <p:spPr>
          <a:xfrm>
            <a:off x="3218503" y="4489620"/>
            <a:ext cx="292925" cy="338554"/>
          </a:xfrm>
          <a:prstGeom prst="rect">
            <a:avLst/>
          </a:prstGeom>
          <a:noFill/>
        </p:spPr>
        <p:txBody>
          <a:bodyPr wrap="square" rtlCol="0">
            <a:spAutoFit/>
          </a:bodyPr>
          <a:lstStyle/>
          <a:p>
            <a:r>
              <a:rPr lang="en-US" sz="1600" dirty="0">
                <a:solidFill>
                  <a:schemeClr val="bg1">
                    <a:lumMod val="50000"/>
                  </a:schemeClr>
                </a:solidFill>
              </a:rPr>
              <a:t>+</a:t>
            </a:r>
          </a:p>
        </p:txBody>
      </p:sp>
      <p:sp>
        <p:nvSpPr>
          <p:cNvPr id="12" name="TextBox 11">
            <a:extLst>
              <a:ext uri="{FF2B5EF4-FFF2-40B4-BE49-F238E27FC236}">
                <a16:creationId xmlns:a16="http://schemas.microsoft.com/office/drawing/2014/main" id="{8F3A3733-F388-F64C-AB7F-262A8A2B9E29}"/>
              </a:ext>
            </a:extLst>
          </p:cNvPr>
          <p:cNvSpPr txBox="1"/>
          <p:nvPr/>
        </p:nvSpPr>
        <p:spPr>
          <a:xfrm>
            <a:off x="6904182" y="4489620"/>
            <a:ext cx="292925" cy="338554"/>
          </a:xfrm>
          <a:prstGeom prst="rect">
            <a:avLst/>
          </a:prstGeom>
          <a:noFill/>
        </p:spPr>
        <p:txBody>
          <a:bodyPr wrap="square" rtlCol="0">
            <a:spAutoFit/>
          </a:bodyPr>
          <a:lstStyle/>
          <a:p>
            <a:r>
              <a:rPr lang="en-US" sz="1600" dirty="0">
                <a:solidFill>
                  <a:schemeClr val="bg1">
                    <a:lumMod val="50000"/>
                  </a:schemeClr>
                </a:solidFill>
              </a:rPr>
              <a:t>+</a:t>
            </a:r>
          </a:p>
        </p:txBody>
      </p:sp>
    </p:spTree>
    <p:extLst>
      <p:ext uri="{BB962C8B-B14F-4D97-AF65-F5344CB8AC3E}">
        <p14:creationId xmlns:p14="http://schemas.microsoft.com/office/powerpoint/2010/main" val="2016923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66E491-00E4-CB4D-AD74-2396D50F6193}"/>
              </a:ext>
            </a:extLst>
          </p:cNvPr>
          <p:cNvSpPr>
            <a:spLocks noGrp="1"/>
          </p:cNvSpPr>
          <p:nvPr>
            <p:ph idx="1"/>
          </p:nvPr>
        </p:nvSpPr>
        <p:spPr/>
        <p:txBody>
          <a:bodyPr/>
          <a:lstStyle/>
          <a:p>
            <a:pPr marL="0" indent="0">
              <a:buNone/>
            </a:pPr>
            <a:r>
              <a:rPr lang="en-US" sz="3600" b="1" dirty="0">
                <a:latin typeface="Archer Medium" pitchFamily="2" charset="0"/>
              </a:rPr>
              <a:t>Better Together</a:t>
            </a:r>
          </a:p>
          <a:p>
            <a:pPr marL="0" indent="0">
              <a:buNone/>
            </a:pPr>
            <a:r>
              <a:rPr lang="en-US" dirty="0"/>
              <a:t>Integrated Education and Training (IET) blends career training, basic skills education, and work readiness preparation to get the most out of each.</a:t>
            </a:r>
          </a:p>
          <a:p>
            <a:pPr marL="574675" indent="-339725"/>
            <a:r>
              <a:rPr lang="en-US" dirty="0"/>
              <a:t>IET can save students time and money while boosting the practical relevance of their study.</a:t>
            </a:r>
          </a:p>
          <a:p>
            <a:pPr marL="574675" indent="-339725"/>
            <a:r>
              <a:rPr lang="en-US" dirty="0"/>
              <a:t>IET programs must fit into broader adult career pathways, per federal guidance on the Workforce Innovation and Opportunity Act (WIOA). </a:t>
            </a:r>
          </a:p>
          <a:p>
            <a:pPr marL="574675" indent="-339725"/>
            <a:r>
              <a:rPr lang="en-US" dirty="0"/>
              <a:t>IET can involve co-teaching, with ABE/English as a Second Language (ESL) and career and technical instructors working together in the same classroom. </a:t>
            </a:r>
          </a:p>
          <a:p>
            <a:endParaRPr lang="en-US" dirty="0"/>
          </a:p>
        </p:txBody>
      </p:sp>
      <p:sp>
        <p:nvSpPr>
          <p:cNvPr id="4" name="Rectangle 3">
            <a:extLst>
              <a:ext uri="{FF2B5EF4-FFF2-40B4-BE49-F238E27FC236}">
                <a16:creationId xmlns:a16="http://schemas.microsoft.com/office/drawing/2014/main" id="{C4142894-0367-C54E-AB96-3DF9B069CF98}"/>
              </a:ext>
            </a:extLst>
          </p:cNvPr>
          <p:cNvSpPr/>
          <p:nvPr/>
        </p:nvSpPr>
        <p:spPr>
          <a:xfrm>
            <a:off x="0" y="0"/>
            <a:ext cx="12191999" cy="1233996"/>
          </a:xfrm>
          <a:prstGeom prst="rect">
            <a:avLst/>
          </a:prstGeom>
          <a:solidFill>
            <a:srgbClr val="67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9021C12-7D67-A044-A845-136B7B1C6F81}"/>
              </a:ext>
            </a:extLst>
          </p:cNvPr>
          <p:cNvSpPr>
            <a:spLocks noGrp="1"/>
          </p:cNvSpPr>
          <p:nvPr>
            <p:ph type="title"/>
          </p:nvPr>
        </p:nvSpPr>
        <p:spPr>
          <a:xfrm>
            <a:off x="488272" y="7288"/>
            <a:ext cx="11215456" cy="1318276"/>
          </a:xfrm>
        </p:spPr>
        <p:txBody>
          <a:bodyPr/>
          <a:lstStyle/>
          <a:p>
            <a:r>
              <a:rPr lang="en-US" dirty="0"/>
              <a:t>Integrated Education and Training</a:t>
            </a:r>
          </a:p>
        </p:txBody>
      </p:sp>
    </p:spTree>
    <p:extLst>
      <p:ext uri="{BB962C8B-B14F-4D97-AF65-F5344CB8AC3E}">
        <p14:creationId xmlns:p14="http://schemas.microsoft.com/office/powerpoint/2010/main" val="1899533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9728BE-5465-E34B-800F-D79579664D69}"/>
              </a:ext>
            </a:extLst>
          </p:cNvPr>
          <p:cNvSpPr/>
          <p:nvPr/>
        </p:nvSpPr>
        <p:spPr>
          <a:xfrm>
            <a:off x="0" y="0"/>
            <a:ext cx="12191999" cy="1233996"/>
          </a:xfrm>
          <a:prstGeom prst="rect">
            <a:avLst/>
          </a:prstGeom>
          <a:solidFill>
            <a:srgbClr val="67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58F418-8B52-D644-ACD8-32C18F241F6A}"/>
              </a:ext>
            </a:extLst>
          </p:cNvPr>
          <p:cNvSpPr>
            <a:spLocks noGrp="1"/>
          </p:cNvSpPr>
          <p:nvPr>
            <p:ph type="title"/>
          </p:nvPr>
        </p:nvSpPr>
        <p:spPr/>
        <p:txBody>
          <a:bodyPr/>
          <a:lstStyle/>
          <a:p>
            <a:r>
              <a:rPr lang="en-US" dirty="0"/>
              <a:t>Integrated Education and Training</a:t>
            </a:r>
          </a:p>
        </p:txBody>
      </p:sp>
      <p:sp>
        <p:nvSpPr>
          <p:cNvPr id="3" name="Content Placeholder 2">
            <a:extLst>
              <a:ext uri="{FF2B5EF4-FFF2-40B4-BE49-F238E27FC236}">
                <a16:creationId xmlns:a16="http://schemas.microsoft.com/office/drawing/2014/main" id="{3ADF2B8A-9C31-D344-8843-C3EFDE558DCA}"/>
              </a:ext>
            </a:extLst>
          </p:cNvPr>
          <p:cNvSpPr>
            <a:spLocks noGrp="1"/>
          </p:cNvSpPr>
          <p:nvPr>
            <p:ph idx="1"/>
          </p:nvPr>
        </p:nvSpPr>
        <p:spPr/>
        <p:txBody>
          <a:bodyPr>
            <a:normAutofit fontScale="92500" lnSpcReduction="10000"/>
          </a:bodyPr>
          <a:lstStyle/>
          <a:p>
            <a:pPr marL="0" indent="0">
              <a:buNone/>
            </a:pPr>
            <a:r>
              <a:rPr lang="en-US" sz="3600" b="1" dirty="0">
                <a:latin typeface="Archer Medium" pitchFamily="2" charset="0"/>
              </a:rPr>
              <a:t>Proven Results</a:t>
            </a:r>
          </a:p>
          <a:p>
            <a:pPr marL="0" indent="0">
              <a:buNone/>
            </a:pPr>
            <a:r>
              <a:rPr lang="en-US" dirty="0"/>
              <a:t>Integrated Education and Training (IET) participants have better outcomes than other basic skills students, including those also enrolled in separate workforce training. </a:t>
            </a:r>
          </a:p>
          <a:p>
            <a:pPr marL="0" indent="0">
              <a:buNone/>
            </a:pPr>
            <a:r>
              <a:rPr lang="en-US" dirty="0"/>
              <a:t>They were were more likely to: </a:t>
            </a:r>
          </a:p>
          <a:p>
            <a:pPr marL="574675" indent="-334963"/>
            <a:r>
              <a:rPr lang="en-US" dirty="0"/>
              <a:t>Continue into credit-bearing coursework</a:t>
            </a:r>
          </a:p>
          <a:p>
            <a:pPr marL="574675" indent="-334963"/>
            <a:r>
              <a:rPr lang="en-US" dirty="0"/>
              <a:t>Earn credits that count toward a college credential</a:t>
            </a:r>
          </a:p>
          <a:p>
            <a:pPr marL="574675" indent="-334963"/>
            <a:r>
              <a:rPr lang="en-US" dirty="0"/>
              <a:t>Earn occupational certificates</a:t>
            </a:r>
          </a:p>
          <a:p>
            <a:pPr marL="574675" indent="-334963"/>
            <a:r>
              <a:rPr lang="en-US" dirty="0"/>
              <a:t>Make point gains on basic skills tests</a:t>
            </a:r>
          </a:p>
          <a:p>
            <a:pPr marL="0" indent="0" algn="r">
              <a:spcBef>
                <a:spcPts val="2200"/>
              </a:spcBef>
              <a:buNone/>
            </a:pPr>
            <a:r>
              <a:rPr lang="en-US" i="1" dirty="0"/>
              <a:t>– How I-BEST Works (Jenkins et al. 2010)</a:t>
            </a:r>
            <a:endParaRPr lang="en-US" dirty="0"/>
          </a:p>
          <a:p>
            <a:endParaRPr lang="en-US" dirty="0"/>
          </a:p>
        </p:txBody>
      </p:sp>
    </p:spTree>
    <p:extLst>
      <p:ext uri="{BB962C8B-B14F-4D97-AF65-F5344CB8AC3E}">
        <p14:creationId xmlns:p14="http://schemas.microsoft.com/office/powerpoint/2010/main" val="384629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9728BE-5465-E34B-800F-D79579664D69}"/>
              </a:ext>
            </a:extLst>
          </p:cNvPr>
          <p:cNvSpPr/>
          <p:nvPr/>
        </p:nvSpPr>
        <p:spPr>
          <a:xfrm>
            <a:off x="0" y="0"/>
            <a:ext cx="12191999" cy="1233996"/>
          </a:xfrm>
          <a:prstGeom prst="rect">
            <a:avLst/>
          </a:prstGeom>
          <a:solidFill>
            <a:srgbClr val="67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DF2B8A-9C31-D344-8843-C3EFDE558DCA}"/>
              </a:ext>
            </a:extLst>
          </p:cNvPr>
          <p:cNvSpPr>
            <a:spLocks noGrp="1"/>
          </p:cNvSpPr>
          <p:nvPr>
            <p:ph idx="1"/>
          </p:nvPr>
        </p:nvSpPr>
        <p:spPr>
          <a:xfrm>
            <a:off x="488271" y="2049590"/>
            <a:ext cx="5500152" cy="4522660"/>
          </a:xfrm>
        </p:spPr>
        <p:txBody>
          <a:bodyPr>
            <a:normAutofit fontScale="92500"/>
          </a:bodyPr>
          <a:lstStyle/>
          <a:p>
            <a:pPr marL="0" indent="0">
              <a:lnSpc>
                <a:spcPct val="100000"/>
              </a:lnSpc>
              <a:buNone/>
            </a:pPr>
            <a:r>
              <a:rPr lang="en-US" sz="2400" b="1" dirty="0"/>
              <a:t>Dietary Aide Training </a:t>
            </a:r>
            <a:r>
              <a:rPr lang="en-US" sz="2400" dirty="0"/>
              <a:t>is an integrated education and training (IET) curriculum that prepares students for an entry-level position in the dietary aide/nutrition services field. </a:t>
            </a:r>
          </a:p>
          <a:p>
            <a:pPr marL="0" indent="0">
              <a:lnSpc>
                <a:spcPct val="100000"/>
              </a:lnSpc>
              <a:buNone/>
            </a:pPr>
            <a:r>
              <a:rPr lang="en-US" sz="2400" dirty="0"/>
              <a:t>It is a four-week, 60-hour training that leads into broader career pathways programs in hospitality food services and healthcare. </a:t>
            </a:r>
          </a:p>
          <a:p>
            <a:pPr marL="0" indent="0">
              <a:lnSpc>
                <a:spcPct val="100000"/>
              </a:lnSpc>
              <a:buNone/>
            </a:pPr>
            <a:r>
              <a:rPr lang="en-US" sz="2400" dirty="0"/>
              <a:t>Local nursing homes and hospitals provide access to supplies and training materials. Students also visit the facilities to receive hands-on training.</a:t>
            </a:r>
          </a:p>
        </p:txBody>
      </p:sp>
      <p:sp>
        <p:nvSpPr>
          <p:cNvPr id="7" name="Title 1">
            <a:extLst>
              <a:ext uri="{FF2B5EF4-FFF2-40B4-BE49-F238E27FC236}">
                <a16:creationId xmlns:a16="http://schemas.microsoft.com/office/drawing/2014/main" id="{5C520EB3-3A88-C84C-A635-8389A278F52B}"/>
              </a:ext>
            </a:extLst>
          </p:cNvPr>
          <p:cNvSpPr>
            <a:spLocks noGrp="1"/>
          </p:cNvSpPr>
          <p:nvPr>
            <p:ph type="title"/>
          </p:nvPr>
        </p:nvSpPr>
        <p:spPr>
          <a:xfrm>
            <a:off x="488272" y="7288"/>
            <a:ext cx="11215456" cy="1318276"/>
          </a:xfrm>
        </p:spPr>
        <p:txBody>
          <a:bodyPr>
            <a:normAutofit/>
          </a:bodyPr>
          <a:lstStyle/>
          <a:p>
            <a:r>
              <a:rPr lang="en-US" sz="2000" i="1" dirty="0">
                <a:latin typeface="Garamond" panose="02020404030301010803" pitchFamily="18" charset="0"/>
              </a:rPr>
              <a:t>Integrated Education and Training Spotlight</a:t>
            </a:r>
            <a:br>
              <a:rPr lang="en-US" dirty="0"/>
            </a:br>
            <a:r>
              <a:rPr lang="en-US" dirty="0"/>
              <a:t>Hospitality Careers Pathway – Dietary Aide</a:t>
            </a:r>
          </a:p>
        </p:txBody>
      </p:sp>
      <p:sp>
        <p:nvSpPr>
          <p:cNvPr id="8" name="TextBox 7">
            <a:extLst>
              <a:ext uri="{FF2B5EF4-FFF2-40B4-BE49-F238E27FC236}">
                <a16:creationId xmlns:a16="http://schemas.microsoft.com/office/drawing/2014/main" id="{9BE4FA34-BD2D-054C-93B7-EA75A8EE434A}"/>
              </a:ext>
            </a:extLst>
          </p:cNvPr>
          <p:cNvSpPr txBox="1"/>
          <p:nvPr/>
        </p:nvSpPr>
        <p:spPr>
          <a:xfrm>
            <a:off x="488273" y="1332852"/>
            <a:ext cx="10798563" cy="307777"/>
          </a:xfrm>
          <a:prstGeom prst="rect">
            <a:avLst/>
          </a:prstGeom>
          <a:noFill/>
        </p:spPr>
        <p:txBody>
          <a:bodyPr wrap="square">
            <a:spAutoFit/>
          </a:bodyPr>
          <a:lstStyle/>
          <a:p>
            <a:r>
              <a:rPr lang="en-US" sz="1400" dirty="0">
                <a:solidFill>
                  <a:srgbClr val="387672"/>
                </a:solidFill>
                <a:effectLst/>
                <a:latin typeface="Candara" panose="020E0502030303020204" pitchFamily="34" charset="0"/>
              </a:rPr>
              <a:t>SAINT PAUL COMMUNITY LITERACY CONSORTIUM + INTERNATIONAL INSTITUTE OF MINNESOTA</a:t>
            </a:r>
          </a:p>
        </p:txBody>
      </p:sp>
      <p:sp>
        <p:nvSpPr>
          <p:cNvPr id="9" name="TextBox 8">
            <a:extLst>
              <a:ext uri="{FF2B5EF4-FFF2-40B4-BE49-F238E27FC236}">
                <a16:creationId xmlns:a16="http://schemas.microsoft.com/office/drawing/2014/main" id="{D34BBAB2-4992-094C-A93F-DF84A647B573}"/>
              </a:ext>
            </a:extLst>
          </p:cNvPr>
          <p:cNvSpPr txBox="1"/>
          <p:nvPr/>
        </p:nvSpPr>
        <p:spPr>
          <a:xfrm>
            <a:off x="6203578" y="3261150"/>
            <a:ext cx="5988421" cy="2954655"/>
          </a:xfrm>
          <a:prstGeom prst="rect">
            <a:avLst/>
          </a:prstGeom>
          <a:solidFill>
            <a:srgbClr val="8C9337"/>
          </a:solidFill>
        </p:spPr>
        <p:txBody>
          <a:bodyPr wrap="square" lIns="182880" tIns="91440" rIns="182880" bIns="91440">
            <a:spAutoFit/>
          </a:bodyPr>
          <a:lstStyle/>
          <a:p>
            <a:pPr marL="0" indent="0">
              <a:buNone/>
            </a:pPr>
            <a:r>
              <a:rPr lang="en-US" sz="2400" b="1" dirty="0">
                <a:solidFill>
                  <a:schemeClr val="bg1"/>
                </a:solidFill>
                <a:latin typeface="Archer Medium" pitchFamily="2" charset="0"/>
              </a:rPr>
              <a:t>Course Topics and Services Provided</a:t>
            </a:r>
          </a:p>
          <a:p>
            <a:pPr marL="460375" indent="-284163">
              <a:spcBef>
                <a:spcPts val="1200"/>
              </a:spcBef>
              <a:buFont typeface="Arial" panose="020B0604020202020204" pitchFamily="34" charset="0"/>
              <a:buChar char="•"/>
            </a:pPr>
            <a:r>
              <a:rPr lang="en-US" dirty="0">
                <a:solidFill>
                  <a:schemeClr val="bg1"/>
                </a:solidFill>
                <a:latin typeface="Corbel" panose="020B0503020204020204" pitchFamily="34" charset="0"/>
              </a:rPr>
              <a:t>H</a:t>
            </a:r>
            <a:r>
              <a:rPr lang="en-US" sz="1800" dirty="0">
                <a:solidFill>
                  <a:schemeClr val="bg1"/>
                </a:solidFill>
                <a:latin typeface="Corbel" panose="020B0503020204020204" pitchFamily="34" charset="0"/>
              </a:rPr>
              <a:t>ands-on practical skills training</a:t>
            </a:r>
          </a:p>
          <a:p>
            <a:pPr marL="460375" indent="-284163">
              <a:spcBef>
                <a:spcPts val="600"/>
              </a:spcBef>
              <a:buFont typeface="Arial" panose="020B0604020202020204" pitchFamily="34" charset="0"/>
              <a:buChar char="•"/>
            </a:pPr>
            <a:r>
              <a:rPr lang="en-US" dirty="0">
                <a:solidFill>
                  <a:schemeClr val="bg1"/>
                </a:solidFill>
                <a:latin typeface="Corbel" panose="020B0503020204020204" pitchFamily="34" charset="0"/>
              </a:rPr>
              <a:t>D</a:t>
            </a:r>
            <a:r>
              <a:rPr lang="en-US" sz="1800" dirty="0">
                <a:solidFill>
                  <a:schemeClr val="bg1"/>
                </a:solidFill>
                <a:latin typeface="Corbel" panose="020B0503020204020204" pitchFamily="34" charset="0"/>
              </a:rPr>
              <a:t>igital skills training</a:t>
            </a:r>
          </a:p>
          <a:p>
            <a:pPr marL="460375" indent="-284163">
              <a:spcBef>
                <a:spcPts val="600"/>
              </a:spcBef>
              <a:buFont typeface="Arial" panose="020B0604020202020204" pitchFamily="34" charset="0"/>
              <a:buChar char="•"/>
            </a:pPr>
            <a:r>
              <a:rPr lang="en-US" dirty="0">
                <a:solidFill>
                  <a:schemeClr val="bg1"/>
                </a:solidFill>
                <a:latin typeface="Corbel" panose="020B0503020204020204" pitchFamily="34" charset="0"/>
              </a:rPr>
              <a:t>W</a:t>
            </a:r>
            <a:r>
              <a:rPr lang="en-US" sz="1800" dirty="0">
                <a:solidFill>
                  <a:schemeClr val="bg1"/>
                </a:solidFill>
                <a:latin typeface="Corbel" panose="020B0503020204020204" pitchFamily="34" charset="0"/>
              </a:rPr>
              <a:t>ork readiness, including help with job search, applications, and interviews </a:t>
            </a:r>
          </a:p>
          <a:p>
            <a:pPr marL="460375" indent="-284163">
              <a:spcBef>
                <a:spcPts val="600"/>
              </a:spcBef>
              <a:buFont typeface="Arial" panose="020B0604020202020204" pitchFamily="34" charset="0"/>
              <a:buChar char="•"/>
            </a:pPr>
            <a:r>
              <a:rPr lang="en-US" dirty="0">
                <a:solidFill>
                  <a:schemeClr val="bg1"/>
                </a:solidFill>
                <a:latin typeface="Corbel" panose="020B0503020204020204" pitchFamily="34" charset="0"/>
              </a:rPr>
              <a:t>O</a:t>
            </a:r>
            <a:r>
              <a:rPr lang="en-US" sz="1800" dirty="0">
                <a:solidFill>
                  <a:schemeClr val="bg1"/>
                </a:solidFill>
                <a:latin typeface="Corbel" panose="020B0503020204020204" pitchFamily="34" charset="0"/>
              </a:rPr>
              <a:t>ne-on-one financial coaching</a:t>
            </a:r>
          </a:p>
          <a:p>
            <a:pPr marL="460375" indent="-284163">
              <a:spcBef>
                <a:spcPts val="600"/>
              </a:spcBef>
              <a:buFont typeface="Arial" panose="020B0604020202020204" pitchFamily="34" charset="0"/>
              <a:buChar char="•"/>
            </a:pPr>
            <a:r>
              <a:rPr lang="en-US" dirty="0">
                <a:solidFill>
                  <a:schemeClr val="bg1"/>
                </a:solidFill>
                <a:latin typeface="Corbel" panose="020B0503020204020204" pitchFamily="34" charset="0"/>
              </a:rPr>
              <a:t>E</a:t>
            </a:r>
            <a:r>
              <a:rPr lang="en-US" sz="1800" dirty="0">
                <a:solidFill>
                  <a:schemeClr val="bg1"/>
                </a:solidFill>
                <a:latin typeface="Corbel" panose="020B0503020204020204" pitchFamily="34" charset="0"/>
              </a:rPr>
              <a:t>mployment assistance, placement and ongoing employment support after training concludes</a:t>
            </a:r>
          </a:p>
        </p:txBody>
      </p:sp>
      <p:grpSp>
        <p:nvGrpSpPr>
          <p:cNvPr id="12" name="Group 11">
            <a:extLst>
              <a:ext uri="{FF2B5EF4-FFF2-40B4-BE49-F238E27FC236}">
                <a16:creationId xmlns:a16="http://schemas.microsoft.com/office/drawing/2014/main" id="{50BE7D54-3833-E446-BFA2-E21740270FAF}"/>
              </a:ext>
            </a:extLst>
          </p:cNvPr>
          <p:cNvGrpSpPr/>
          <p:nvPr/>
        </p:nvGrpSpPr>
        <p:grpSpPr>
          <a:xfrm>
            <a:off x="7435405" y="1486740"/>
            <a:ext cx="4268322" cy="1350449"/>
            <a:chOff x="6942791" y="1722572"/>
            <a:chExt cx="4268322" cy="1350449"/>
          </a:xfrm>
        </p:grpSpPr>
        <p:pic>
          <p:nvPicPr>
            <p:cNvPr id="6" name="Picture 5">
              <a:extLst>
                <a:ext uri="{FF2B5EF4-FFF2-40B4-BE49-F238E27FC236}">
                  <a16:creationId xmlns:a16="http://schemas.microsoft.com/office/drawing/2014/main" id="{C40A5009-CA53-9544-BBE7-B50FBC779930}"/>
                </a:ext>
              </a:extLst>
            </p:cNvPr>
            <p:cNvPicPr>
              <a:picLocks noChangeAspect="1"/>
            </p:cNvPicPr>
            <p:nvPr/>
          </p:nvPicPr>
          <p:blipFill>
            <a:blip r:embed="rId2"/>
            <a:stretch>
              <a:fillRect/>
            </a:stretch>
          </p:blipFill>
          <p:spPr>
            <a:xfrm>
              <a:off x="6942791" y="1722572"/>
              <a:ext cx="1587500" cy="1295400"/>
            </a:xfrm>
            <a:prstGeom prst="rect">
              <a:avLst/>
            </a:prstGeom>
          </p:spPr>
        </p:pic>
        <p:pic>
          <p:nvPicPr>
            <p:cNvPr id="11" name="Picture 10">
              <a:extLst>
                <a:ext uri="{FF2B5EF4-FFF2-40B4-BE49-F238E27FC236}">
                  <a16:creationId xmlns:a16="http://schemas.microsoft.com/office/drawing/2014/main" id="{F8BEC370-EE3C-734E-90E7-246C34F7FC6C}"/>
                </a:ext>
              </a:extLst>
            </p:cNvPr>
            <p:cNvPicPr>
              <a:picLocks noChangeAspect="1"/>
            </p:cNvPicPr>
            <p:nvPr/>
          </p:nvPicPr>
          <p:blipFill>
            <a:blip r:embed="rId3"/>
            <a:stretch>
              <a:fillRect/>
            </a:stretch>
          </p:blipFill>
          <p:spPr>
            <a:xfrm>
              <a:off x="8188513" y="2450721"/>
              <a:ext cx="3022600" cy="622300"/>
            </a:xfrm>
            <a:prstGeom prst="rect">
              <a:avLst/>
            </a:prstGeom>
          </p:spPr>
        </p:pic>
      </p:grpSp>
    </p:spTree>
    <p:extLst>
      <p:ext uri="{BB962C8B-B14F-4D97-AF65-F5344CB8AC3E}">
        <p14:creationId xmlns:p14="http://schemas.microsoft.com/office/powerpoint/2010/main" val="2662599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9728BE-5465-E34B-800F-D79579664D69}"/>
              </a:ext>
            </a:extLst>
          </p:cNvPr>
          <p:cNvSpPr/>
          <p:nvPr/>
        </p:nvSpPr>
        <p:spPr>
          <a:xfrm>
            <a:off x="0" y="0"/>
            <a:ext cx="12191999" cy="1233996"/>
          </a:xfrm>
          <a:prstGeom prst="rect">
            <a:avLst/>
          </a:prstGeom>
          <a:solidFill>
            <a:srgbClr val="67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C520EB3-3A88-C84C-A635-8389A278F52B}"/>
              </a:ext>
            </a:extLst>
          </p:cNvPr>
          <p:cNvSpPr>
            <a:spLocks noGrp="1"/>
          </p:cNvSpPr>
          <p:nvPr>
            <p:ph type="title"/>
          </p:nvPr>
        </p:nvSpPr>
        <p:spPr>
          <a:xfrm>
            <a:off x="488272" y="7288"/>
            <a:ext cx="11215456" cy="1318276"/>
          </a:xfrm>
        </p:spPr>
        <p:txBody>
          <a:bodyPr>
            <a:normAutofit/>
          </a:bodyPr>
          <a:lstStyle/>
          <a:p>
            <a:r>
              <a:rPr lang="en-US" sz="2000" i="1" dirty="0">
                <a:latin typeface="Garamond" panose="02020404030301010803" pitchFamily="18" charset="0"/>
              </a:rPr>
              <a:t>Integrated Education and Training Spotlight</a:t>
            </a:r>
            <a:br>
              <a:rPr lang="en-US" dirty="0"/>
            </a:br>
            <a:r>
              <a:rPr lang="en-US" dirty="0"/>
              <a:t>Hospitality Careers Pathway – Dietary Aide</a:t>
            </a:r>
          </a:p>
        </p:txBody>
      </p:sp>
      <p:sp>
        <p:nvSpPr>
          <p:cNvPr id="8" name="TextBox 7">
            <a:extLst>
              <a:ext uri="{FF2B5EF4-FFF2-40B4-BE49-F238E27FC236}">
                <a16:creationId xmlns:a16="http://schemas.microsoft.com/office/drawing/2014/main" id="{9BE4FA34-BD2D-054C-93B7-EA75A8EE434A}"/>
              </a:ext>
            </a:extLst>
          </p:cNvPr>
          <p:cNvSpPr txBox="1"/>
          <p:nvPr/>
        </p:nvSpPr>
        <p:spPr>
          <a:xfrm>
            <a:off x="488273" y="1332852"/>
            <a:ext cx="10798563" cy="307777"/>
          </a:xfrm>
          <a:prstGeom prst="rect">
            <a:avLst/>
          </a:prstGeom>
          <a:noFill/>
        </p:spPr>
        <p:txBody>
          <a:bodyPr wrap="square">
            <a:spAutoFit/>
          </a:bodyPr>
          <a:lstStyle/>
          <a:p>
            <a:r>
              <a:rPr lang="en-US" sz="1400" dirty="0">
                <a:solidFill>
                  <a:srgbClr val="387672"/>
                </a:solidFill>
                <a:effectLst/>
                <a:latin typeface="Candara" panose="020E0502030303020204" pitchFamily="34" charset="0"/>
              </a:rPr>
              <a:t>SAINT PAUL COMMUNITY LITERACY CONSORTIUM + INTERNATIONAL INSTITUTE OF MINNESOTA</a:t>
            </a:r>
          </a:p>
        </p:txBody>
      </p:sp>
      <p:grpSp>
        <p:nvGrpSpPr>
          <p:cNvPr id="12" name="Group 11">
            <a:extLst>
              <a:ext uri="{FF2B5EF4-FFF2-40B4-BE49-F238E27FC236}">
                <a16:creationId xmlns:a16="http://schemas.microsoft.com/office/drawing/2014/main" id="{50BE7D54-3833-E446-BFA2-E21740270FAF}"/>
              </a:ext>
            </a:extLst>
          </p:cNvPr>
          <p:cNvGrpSpPr/>
          <p:nvPr/>
        </p:nvGrpSpPr>
        <p:grpSpPr>
          <a:xfrm>
            <a:off x="7435405" y="1486740"/>
            <a:ext cx="4268322" cy="1350449"/>
            <a:chOff x="6942791" y="1722572"/>
            <a:chExt cx="4268322" cy="1350449"/>
          </a:xfrm>
        </p:grpSpPr>
        <p:pic>
          <p:nvPicPr>
            <p:cNvPr id="6" name="Picture 5">
              <a:extLst>
                <a:ext uri="{FF2B5EF4-FFF2-40B4-BE49-F238E27FC236}">
                  <a16:creationId xmlns:a16="http://schemas.microsoft.com/office/drawing/2014/main" id="{C40A5009-CA53-9544-BBE7-B50FBC779930}"/>
                </a:ext>
              </a:extLst>
            </p:cNvPr>
            <p:cNvPicPr>
              <a:picLocks noChangeAspect="1"/>
            </p:cNvPicPr>
            <p:nvPr/>
          </p:nvPicPr>
          <p:blipFill>
            <a:blip r:embed="rId2"/>
            <a:stretch>
              <a:fillRect/>
            </a:stretch>
          </p:blipFill>
          <p:spPr>
            <a:xfrm>
              <a:off x="6942791" y="1722572"/>
              <a:ext cx="1587500" cy="1295400"/>
            </a:xfrm>
            <a:prstGeom prst="rect">
              <a:avLst/>
            </a:prstGeom>
          </p:spPr>
        </p:pic>
        <p:pic>
          <p:nvPicPr>
            <p:cNvPr id="11" name="Picture 10">
              <a:extLst>
                <a:ext uri="{FF2B5EF4-FFF2-40B4-BE49-F238E27FC236}">
                  <a16:creationId xmlns:a16="http://schemas.microsoft.com/office/drawing/2014/main" id="{F8BEC370-EE3C-734E-90E7-246C34F7FC6C}"/>
                </a:ext>
              </a:extLst>
            </p:cNvPr>
            <p:cNvPicPr>
              <a:picLocks noChangeAspect="1"/>
            </p:cNvPicPr>
            <p:nvPr/>
          </p:nvPicPr>
          <p:blipFill>
            <a:blip r:embed="rId3"/>
            <a:stretch>
              <a:fillRect/>
            </a:stretch>
          </p:blipFill>
          <p:spPr>
            <a:xfrm>
              <a:off x="8188513" y="2450721"/>
              <a:ext cx="3022600" cy="622300"/>
            </a:xfrm>
            <a:prstGeom prst="rect">
              <a:avLst/>
            </a:prstGeom>
          </p:spPr>
        </p:pic>
      </p:grpSp>
      <p:sp>
        <p:nvSpPr>
          <p:cNvPr id="13" name="TextBox 12">
            <a:extLst>
              <a:ext uri="{FF2B5EF4-FFF2-40B4-BE49-F238E27FC236}">
                <a16:creationId xmlns:a16="http://schemas.microsoft.com/office/drawing/2014/main" id="{EFA6E4CF-F942-A548-8795-1E9CF70FE1EF}"/>
              </a:ext>
            </a:extLst>
          </p:cNvPr>
          <p:cNvSpPr txBox="1"/>
          <p:nvPr/>
        </p:nvSpPr>
        <p:spPr>
          <a:xfrm>
            <a:off x="6219824" y="3188547"/>
            <a:ext cx="5972176" cy="2769989"/>
          </a:xfrm>
          <a:prstGeom prst="rect">
            <a:avLst/>
          </a:prstGeom>
          <a:solidFill>
            <a:srgbClr val="E75425"/>
          </a:solidFill>
        </p:spPr>
        <p:txBody>
          <a:bodyPr wrap="square" lIns="182880" tIns="91440" rIns="274320" bIns="91440">
            <a:spAutoFit/>
          </a:bodyPr>
          <a:lstStyle/>
          <a:p>
            <a:r>
              <a:rPr lang="en-US" sz="2800" b="1" dirty="0">
                <a:solidFill>
                  <a:schemeClr val="bg1"/>
                </a:solidFill>
                <a:effectLst/>
                <a:latin typeface="Archer Bold" pitchFamily="2" charset="0"/>
              </a:rPr>
              <a:t>Program Impact</a:t>
            </a:r>
            <a:endParaRPr lang="en-US" sz="2800" dirty="0">
              <a:solidFill>
                <a:schemeClr val="bg1"/>
              </a:solidFill>
              <a:effectLst/>
              <a:latin typeface="Archer Bold" pitchFamily="2" charset="0"/>
            </a:endParaRPr>
          </a:p>
          <a:p>
            <a:pPr marL="463550" indent="-284163">
              <a:spcBef>
                <a:spcPts val="600"/>
              </a:spcBef>
              <a:buFont typeface="Arial" panose="020B0604020202020204" pitchFamily="34" charset="0"/>
              <a:buChar char="•"/>
            </a:pPr>
            <a:r>
              <a:rPr lang="en-US" sz="2000" dirty="0">
                <a:solidFill>
                  <a:schemeClr val="bg1"/>
                </a:solidFill>
                <a:effectLst/>
                <a:latin typeface="Corbel" panose="020B0503020204020204" pitchFamily="34" charset="0"/>
              </a:rPr>
              <a:t>125 students trained</a:t>
            </a:r>
          </a:p>
          <a:p>
            <a:pPr marL="463550" indent="-284163">
              <a:spcBef>
                <a:spcPts val="600"/>
              </a:spcBef>
              <a:buFont typeface="Arial" panose="020B0604020202020204" pitchFamily="34" charset="0"/>
              <a:buChar char="•"/>
            </a:pPr>
            <a:r>
              <a:rPr lang="en-US" sz="2000" dirty="0">
                <a:solidFill>
                  <a:schemeClr val="bg1"/>
                </a:solidFill>
                <a:effectLst/>
                <a:latin typeface="Corbel" panose="020B0503020204020204" pitchFamily="34" charset="0"/>
              </a:rPr>
              <a:t>50% hire rate after graduation </a:t>
            </a:r>
          </a:p>
          <a:p>
            <a:pPr marL="463550" indent="-284163">
              <a:spcBef>
                <a:spcPts val="600"/>
              </a:spcBef>
              <a:buFont typeface="Arial" panose="020B0604020202020204" pitchFamily="34" charset="0"/>
              <a:buChar char="•"/>
            </a:pPr>
            <a:r>
              <a:rPr lang="en-US" sz="2000" dirty="0">
                <a:solidFill>
                  <a:schemeClr val="bg1"/>
                </a:solidFill>
                <a:effectLst/>
                <a:latin typeface="Corbel" panose="020B0503020204020204" pitchFamily="34" charset="0"/>
              </a:rPr>
              <a:t>Hourly wages increased from $12.50 to $15-17 over the 5 years since program began</a:t>
            </a:r>
          </a:p>
          <a:p>
            <a:pPr marL="463550" indent="-284163">
              <a:spcBef>
                <a:spcPts val="600"/>
              </a:spcBef>
              <a:buFont typeface="Arial" panose="020B0604020202020204" pitchFamily="34" charset="0"/>
              <a:buChar char="•"/>
            </a:pPr>
            <a:r>
              <a:rPr lang="en-US" sz="2000" dirty="0">
                <a:solidFill>
                  <a:schemeClr val="bg1"/>
                </a:solidFill>
                <a:effectLst/>
                <a:latin typeface="Corbel" panose="020B0503020204020204" pitchFamily="34" charset="0"/>
              </a:rPr>
              <a:t>Many graduates have gone on to additional training to become Nursing Assistants</a:t>
            </a:r>
          </a:p>
        </p:txBody>
      </p:sp>
      <p:sp>
        <p:nvSpPr>
          <p:cNvPr id="15" name="TextBox 14">
            <a:extLst>
              <a:ext uri="{FF2B5EF4-FFF2-40B4-BE49-F238E27FC236}">
                <a16:creationId xmlns:a16="http://schemas.microsoft.com/office/drawing/2014/main" id="{D5869A81-D72D-8F4E-B9E6-7B7671EEB516}"/>
              </a:ext>
            </a:extLst>
          </p:cNvPr>
          <p:cNvSpPr txBox="1"/>
          <p:nvPr/>
        </p:nvSpPr>
        <p:spPr>
          <a:xfrm>
            <a:off x="437588" y="1782166"/>
            <a:ext cx="5297023" cy="3062377"/>
          </a:xfrm>
          <a:prstGeom prst="rect">
            <a:avLst/>
          </a:prstGeom>
          <a:noFill/>
        </p:spPr>
        <p:txBody>
          <a:bodyPr wrap="square">
            <a:spAutoFit/>
          </a:bodyPr>
          <a:lstStyle/>
          <a:p>
            <a:r>
              <a:rPr lang="en-US" sz="2800" b="1" dirty="0">
                <a:effectLst/>
                <a:latin typeface="Archer Bold" pitchFamily="2" charset="0"/>
              </a:rPr>
              <a:t>Population Served</a:t>
            </a:r>
            <a:endParaRPr lang="en-US" sz="2800" b="1" dirty="0">
              <a:latin typeface="Archer Bold" pitchFamily="2" charset="0"/>
            </a:endParaRPr>
          </a:p>
          <a:p>
            <a:pPr>
              <a:spcBef>
                <a:spcPts val="600"/>
              </a:spcBef>
            </a:pPr>
            <a:r>
              <a:rPr lang="en-US" sz="2000" dirty="0">
                <a:effectLst/>
                <a:latin typeface="Corbel" panose="020B0503020204020204" pitchFamily="34" charset="0"/>
              </a:rPr>
              <a:t>All students are foreign-born immigrants and refugees:</a:t>
            </a:r>
          </a:p>
          <a:p>
            <a:pPr marL="463550" indent="-284163">
              <a:spcBef>
                <a:spcPts val="600"/>
              </a:spcBef>
              <a:buFont typeface="Arial" panose="020B0604020202020204" pitchFamily="34" charset="0"/>
              <a:buChar char="•"/>
            </a:pPr>
            <a:r>
              <a:rPr lang="en-US" sz="2000" dirty="0">
                <a:effectLst/>
                <a:latin typeface="Corbel" panose="020B0503020204020204" pitchFamily="34" charset="0"/>
              </a:rPr>
              <a:t>80% of our students are women</a:t>
            </a:r>
          </a:p>
          <a:p>
            <a:pPr marL="463550" indent="-284163">
              <a:spcBef>
                <a:spcPts val="600"/>
              </a:spcBef>
              <a:buFont typeface="Arial" panose="020B0604020202020204" pitchFamily="34" charset="0"/>
              <a:buChar char="•"/>
            </a:pPr>
            <a:r>
              <a:rPr lang="en-US" sz="2000" dirty="0">
                <a:effectLst/>
                <a:latin typeface="Corbel" panose="020B0503020204020204" pitchFamily="34" charset="0"/>
              </a:rPr>
              <a:t>80% are dependent on public transportation</a:t>
            </a:r>
          </a:p>
          <a:p>
            <a:pPr marL="463550" indent="-284163">
              <a:spcBef>
                <a:spcPts val="600"/>
              </a:spcBef>
              <a:buFont typeface="Arial" panose="020B0604020202020204" pitchFamily="34" charset="0"/>
              <a:buChar char="•"/>
            </a:pPr>
            <a:r>
              <a:rPr lang="en-US" sz="2000" dirty="0">
                <a:effectLst/>
                <a:latin typeface="Corbel" panose="020B0503020204020204" pitchFamily="34" charset="0"/>
              </a:rPr>
              <a:t>Most have been in the country less than 5 years</a:t>
            </a:r>
          </a:p>
          <a:p>
            <a:pPr marL="463550" indent="-284163">
              <a:spcBef>
                <a:spcPts val="600"/>
              </a:spcBef>
              <a:buFont typeface="Arial" panose="020B0604020202020204" pitchFamily="34" charset="0"/>
              <a:buChar char="•"/>
            </a:pPr>
            <a:r>
              <a:rPr lang="en-US" sz="2000" dirty="0">
                <a:effectLst/>
                <a:latin typeface="Corbel" panose="020B0503020204020204" pitchFamily="34" charset="0"/>
              </a:rPr>
              <a:t>Average age of 42 </a:t>
            </a:r>
          </a:p>
        </p:txBody>
      </p:sp>
      <p:pic>
        <p:nvPicPr>
          <p:cNvPr id="17" name="Picture 16">
            <a:extLst>
              <a:ext uri="{FF2B5EF4-FFF2-40B4-BE49-F238E27FC236}">
                <a16:creationId xmlns:a16="http://schemas.microsoft.com/office/drawing/2014/main" id="{E9C76387-42F4-C34E-BB17-1DE02D124F1C}"/>
              </a:ext>
            </a:extLst>
          </p:cNvPr>
          <p:cNvPicPr>
            <a:picLocks noChangeAspect="1"/>
          </p:cNvPicPr>
          <p:nvPr/>
        </p:nvPicPr>
        <p:blipFill>
          <a:blip r:embed="rId4"/>
          <a:stretch>
            <a:fillRect/>
          </a:stretch>
        </p:blipFill>
        <p:spPr>
          <a:xfrm>
            <a:off x="0" y="4800600"/>
            <a:ext cx="6172200" cy="2057400"/>
          </a:xfrm>
          <a:prstGeom prst="rect">
            <a:avLst/>
          </a:prstGeom>
        </p:spPr>
      </p:pic>
    </p:spTree>
    <p:extLst>
      <p:ext uri="{BB962C8B-B14F-4D97-AF65-F5344CB8AC3E}">
        <p14:creationId xmlns:p14="http://schemas.microsoft.com/office/powerpoint/2010/main" val="3964414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9728BE-5465-E34B-800F-D79579664D69}"/>
              </a:ext>
            </a:extLst>
          </p:cNvPr>
          <p:cNvSpPr/>
          <p:nvPr/>
        </p:nvSpPr>
        <p:spPr>
          <a:xfrm>
            <a:off x="0" y="0"/>
            <a:ext cx="12191999" cy="1233996"/>
          </a:xfrm>
          <a:prstGeom prst="rect">
            <a:avLst/>
          </a:prstGeom>
          <a:solidFill>
            <a:srgbClr val="67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C520EB3-3A88-C84C-A635-8389A278F52B}"/>
              </a:ext>
            </a:extLst>
          </p:cNvPr>
          <p:cNvSpPr>
            <a:spLocks noGrp="1"/>
          </p:cNvSpPr>
          <p:nvPr>
            <p:ph type="title"/>
          </p:nvPr>
        </p:nvSpPr>
        <p:spPr>
          <a:xfrm>
            <a:off x="488272" y="7288"/>
            <a:ext cx="11215456" cy="1318276"/>
          </a:xfrm>
        </p:spPr>
        <p:txBody>
          <a:bodyPr>
            <a:normAutofit/>
          </a:bodyPr>
          <a:lstStyle/>
          <a:p>
            <a:r>
              <a:rPr lang="en-US" sz="2000" i="1" dirty="0">
                <a:latin typeface="Garamond" panose="02020404030301010803" pitchFamily="18" charset="0"/>
              </a:rPr>
              <a:t>Integrated Education and Training Spotlight</a:t>
            </a:r>
            <a:br>
              <a:rPr lang="en-US" dirty="0"/>
            </a:br>
            <a:r>
              <a:rPr lang="en-US" dirty="0"/>
              <a:t>Hospitality Careers Pathway – Dietary Aide</a:t>
            </a:r>
          </a:p>
        </p:txBody>
      </p:sp>
      <p:sp>
        <p:nvSpPr>
          <p:cNvPr id="8" name="TextBox 7">
            <a:extLst>
              <a:ext uri="{FF2B5EF4-FFF2-40B4-BE49-F238E27FC236}">
                <a16:creationId xmlns:a16="http://schemas.microsoft.com/office/drawing/2014/main" id="{9BE4FA34-BD2D-054C-93B7-EA75A8EE434A}"/>
              </a:ext>
            </a:extLst>
          </p:cNvPr>
          <p:cNvSpPr txBox="1"/>
          <p:nvPr/>
        </p:nvSpPr>
        <p:spPr>
          <a:xfrm>
            <a:off x="488273" y="1332852"/>
            <a:ext cx="10798563" cy="307777"/>
          </a:xfrm>
          <a:prstGeom prst="rect">
            <a:avLst/>
          </a:prstGeom>
          <a:noFill/>
        </p:spPr>
        <p:txBody>
          <a:bodyPr wrap="square">
            <a:spAutoFit/>
          </a:bodyPr>
          <a:lstStyle/>
          <a:p>
            <a:r>
              <a:rPr lang="en-US" sz="1400" dirty="0">
                <a:solidFill>
                  <a:srgbClr val="387672"/>
                </a:solidFill>
                <a:effectLst/>
                <a:latin typeface="Candara" panose="020E0502030303020204" pitchFamily="34" charset="0"/>
              </a:rPr>
              <a:t>SAINT PAUL COMMUNITY LITERACY CONSORTIUM + INTERNATIONAL INSTITUTE OF MINNESOTA</a:t>
            </a:r>
          </a:p>
        </p:txBody>
      </p:sp>
      <p:grpSp>
        <p:nvGrpSpPr>
          <p:cNvPr id="12" name="Group 11">
            <a:extLst>
              <a:ext uri="{FF2B5EF4-FFF2-40B4-BE49-F238E27FC236}">
                <a16:creationId xmlns:a16="http://schemas.microsoft.com/office/drawing/2014/main" id="{50BE7D54-3833-E446-BFA2-E21740270FAF}"/>
              </a:ext>
            </a:extLst>
          </p:cNvPr>
          <p:cNvGrpSpPr/>
          <p:nvPr/>
        </p:nvGrpSpPr>
        <p:grpSpPr>
          <a:xfrm>
            <a:off x="7435405" y="1486740"/>
            <a:ext cx="4268322" cy="1350449"/>
            <a:chOff x="6942791" y="1722572"/>
            <a:chExt cx="4268322" cy="1350449"/>
          </a:xfrm>
        </p:grpSpPr>
        <p:pic>
          <p:nvPicPr>
            <p:cNvPr id="6" name="Picture 5">
              <a:extLst>
                <a:ext uri="{FF2B5EF4-FFF2-40B4-BE49-F238E27FC236}">
                  <a16:creationId xmlns:a16="http://schemas.microsoft.com/office/drawing/2014/main" id="{C40A5009-CA53-9544-BBE7-B50FBC779930}"/>
                </a:ext>
              </a:extLst>
            </p:cNvPr>
            <p:cNvPicPr>
              <a:picLocks noChangeAspect="1"/>
            </p:cNvPicPr>
            <p:nvPr/>
          </p:nvPicPr>
          <p:blipFill>
            <a:blip r:embed="rId2"/>
            <a:stretch>
              <a:fillRect/>
            </a:stretch>
          </p:blipFill>
          <p:spPr>
            <a:xfrm>
              <a:off x="6942791" y="1722572"/>
              <a:ext cx="1587500" cy="1295400"/>
            </a:xfrm>
            <a:prstGeom prst="rect">
              <a:avLst/>
            </a:prstGeom>
          </p:spPr>
        </p:pic>
        <p:pic>
          <p:nvPicPr>
            <p:cNvPr id="11" name="Picture 10">
              <a:extLst>
                <a:ext uri="{FF2B5EF4-FFF2-40B4-BE49-F238E27FC236}">
                  <a16:creationId xmlns:a16="http://schemas.microsoft.com/office/drawing/2014/main" id="{F8BEC370-EE3C-734E-90E7-246C34F7FC6C}"/>
                </a:ext>
              </a:extLst>
            </p:cNvPr>
            <p:cNvPicPr>
              <a:picLocks noChangeAspect="1"/>
            </p:cNvPicPr>
            <p:nvPr/>
          </p:nvPicPr>
          <p:blipFill>
            <a:blip r:embed="rId3"/>
            <a:stretch>
              <a:fillRect/>
            </a:stretch>
          </p:blipFill>
          <p:spPr>
            <a:xfrm>
              <a:off x="8188513" y="2450721"/>
              <a:ext cx="3022600" cy="622300"/>
            </a:xfrm>
            <a:prstGeom prst="rect">
              <a:avLst/>
            </a:prstGeom>
          </p:spPr>
        </p:pic>
      </p:grpSp>
      <p:sp>
        <p:nvSpPr>
          <p:cNvPr id="15" name="TextBox 14">
            <a:extLst>
              <a:ext uri="{FF2B5EF4-FFF2-40B4-BE49-F238E27FC236}">
                <a16:creationId xmlns:a16="http://schemas.microsoft.com/office/drawing/2014/main" id="{D5869A81-D72D-8F4E-B9E6-7B7671EEB516}"/>
              </a:ext>
            </a:extLst>
          </p:cNvPr>
          <p:cNvSpPr txBox="1"/>
          <p:nvPr/>
        </p:nvSpPr>
        <p:spPr>
          <a:xfrm>
            <a:off x="488272" y="1841431"/>
            <a:ext cx="6947133" cy="4524315"/>
          </a:xfrm>
          <a:prstGeom prst="rect">
            <a:avLst/>
          </a:prstGeom>
          <a:noFill/>
        </p:spPr>
        <p:txBody>
          <a:bodyPr wrap="square">
            <a:spAutoFit/>
          </a:bodyPr>
          <a:lstStyle/>
          <a:p>
            <a:pPr>
              <a:spcAft>
                <a:spcPts val="600"/>
              </a:spcAft>
            </a:pPr>
            <a:r>
              <a:rPr lang="en-US" sz="2800" b="1" dirty="0">
                <a:effectLst/>
                <a:latin typeface="Archer Bold" pitchFamily="2" charset="0"/>
              </a:rPr>
              <a:t>Rose’s Story</a:t>
            </a:r>
          </a:p>
          <a:p>
            <a:pPr indent="233363">
              <a:spcBef>
                <a:spcPts val="600"/>
              </a:spcBef>
            </a:pPr>
            <a:r>
              <a:rPr lang="en-US" sz="2000" i="1" dirty="0">
                <a:latin typeface="Garamond" panose="02020404030301010803" pitchFamily="18" charset="0"/>
              </a:rPr>
              <a:t>“I started my current job as a chef with Presbyterian Home Services... This career was appealing to me because I have always loved cooking, and I was a prep cook and restaurant operator in my home country of Ghana.</a:t>
            </a:r>
          </a:p>
          <a:p>
            <a:pPr indent="233363">
              <a:spcBef>
                <a:spcPts val="600"/>
              </a:spcBef>
            </a:pPr>
            <a:r>
              <a:rPr lang="en-US" sz="2000" i="1" dirty="0">
                <a:latin typeface="Garamond" panose="02020404030301010803" pitchFamily="18" charset="0"/>
              </a:rPr>
              <a:t>“I love my job as a chef because I enjoy serving food to people and putting a smile on their faces. </a:t>
            </a:r>
            <a:r>
              <a:rPr lang="en-US" sz="2000" b="1" i="1" dirty="0">
                <a:latin typeface="Garamond" panose="02020404030301010803" pitchFamily="18" charset="0"/>
              </a:rPr>
              <a:t>Without the necessary training that was provided for me through the dietary aide program, I would not have been able to find this job. </a:t>
            </a:r>
            <a:r>
              <a:rPr lang="en-US" sz="2000" i="1" dirty="0">
                <a:latin typeface="Garamond" panose="02020404030301010803" pitchFamily="18" charset="0"/>
              </a:rPr>
              <a:t>Everything I learned from safe food handling, cooking temperatures, food storage, kitchen hygiene to utensil usage are all applied to my job every day. Also, understanding dietary restrictions, intolerances and allergies as well as health conditions of residents is an important part of my daily work.</a:t>
            </a:r>
          </a:p>
          <a:p>
            <a:pPr indent="233363">
              <a:spcBef>
                <a:spcPts val="600"/>
              </a:spcBef>
            </a:pPr>
            <a:r>
              <a:rPr lang="en-US" sz="2000" b="1" i="1" dirty="0">
                <a:latin typeface="Garamond" panose="02020404030301010803" pitchFamily="18" charset="0"/>
              </a:rPr>
              <a:t>“The training and help I received from my teachers changed my life. I was able to get a stable job and support my family.”</a:t>
            </a:r>
            <a:endParaRPr lang="en-US" sz="2000" i="1" dirty="0">
              <a:latin typeface="Garamond" panose="02020404030301010803" pitchFamily="18" charset="0"/>
            </a:endParaRPr>
          </a:p>
        </p:txBody>
      </p:sp>
      <p:pic>
        <p:nvPicPr>
          <p:cNvPr id="3" name="Picture 2">
            <a:extLst>
              <a:ext uri="{FF2B5EF4-FFF2-40B4-BE49-F238E27FC236}">
                <a16:creationId xmlns:a16="http://schemas.microsoft.com/office/drawing/2014/main" id="{5AFE3A6D-9CDE-4E42-A0DD-DC6452EEF6A6}"/>
              </a:ext>
            </a:extLst>
          </p:cNvPr>
          <p:cNvPicPr>
            <a:picLocks noChangeAspect="1"/>
          </p:cNvPicPr>
          <p:nvPr/>
        </p:nvPicPr>
        <p:blipFill rotWithShape="1">
          <a:blip r:embed="rId4"/>
          <a:srcRect t="4932" r="10005"/>
          <a:stretch/>
        </p:blipFill>
        <p:spPr>
          <a:xfrm>
            <a:off x="8069893" y="3023890"/>
            <a:ext cx="3432517" cy="4834701"/>
          </a:xfrm>
          <a:prstGeom prst="rect">
            <a:avLst/>
          </a:prstGeom>
        </p:spPr>
      </p:pic>
    </p:spTree>
    <p:extLst>
      <p:ext uri="{BB962C8B-B14F-4D97-AF65-F5344CB8AC3E}">
        <p14:creationId xmlns:p14="http://schemas.microsoft.com/office/powerpoint/2010/main" val="884974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9728BE-5465-E34B-800F-D79579664D69}"/>
              </a:ext>
            </a:extLst>
          </p:cNvPr>
          <p:cNvSpPr/>
          <p:nvPr/>
        </p:nvSpPr>
        <p:spPr>
          <a:xfrm>
            <a:off x="0" y="0"/>
            <a:ext cx="12191999" cy="1233996"/>
          </a:xfrm>
          <a:prstGeom prst="rect">
            <a:avLst/>
          </a:prstGeom>
          <a:solidFill>
            <a:srgbClr val="67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C520EB3-3A88-C84C-A635-8389A278F52B}"/>
              </a:ext>
            </a:extLst>
          </p:cNvPr>
          <p:cNvSpPr>
            <a:spLocks noGrp="1"/>
          </p:cNvSpPr>
          <p:nvPr>
            <p:ph type="title"/>
          </p:nvPr>
        </p:nvSpPr>
        <p:spPr>
          <a:xfrm>
            <a:off x="488272" y="7288"/>
            <a:ext cx="11215456" cy="1318276"/>
          </a:xfrm>
        </p:spPr>
        <p:txBody>
          <a:bodyPr>
            <a:normAutofit/>
          </a:bodyPr>
          <a:lstStyle/>
          <a:p>
            <a:r>
              <a:rPr lang="en-US" sz="2000" i="1" dirty="0">
                <a:latin typeface="Garamond" panose="02020404030301010803" pitchFamily="18" charset="0"/>
              </a:rPr>
              <a:t>Integrated Education and Training Spotlight</a:t>
            </a:r>
            <a:br>
              <a:rPr lang="en-US" dirty="0"/>
            </a:br>
            <a:r>
              <a:rPr lang="en-US" dirty="0"/>
              <a:t>Hospitality Careers Pathway – Dietary Aide</a:t>
            </a:r>
          </a:p>
        </p:txBody>
      </p:sp>
      <p:sp>
        <p:nvSpPr>
          <p:cNvPr id="8" name="TextBox 7">
            <a:extLst>
              <a:ext uri="{FF2B5EF4-FFF2-40B4-BE49-F238E27FC236}">
                <a16:creationId xmlns:a16="http://schemas.microsoft.com/office/drawing/2014/main" id="{9BE4FA34-BD2D-054C-93B7-EA75A8EE434A}"/>
              </a:ext>
            </a:extLst>
          </p:cNvPr>
          <p:cNvSpPr txBox="1"/>
          <p:nvPr/>
        </p:nvSpPr>
        <p:spPr>
          <a:xfrm>
            <a:off x="488273" y="1332852"/>
            <a:ext cx="10798563" cy="307777"/>
          </a:xfrm>
          <a:prstGeom prst="rect">
            <a:avLst/>
          </a:prstGeom>
          <a:noFill/>
        </p:spPr>
        <p:txBody>
          <a:bodyPr wrap="square">
            <a:spAutoFit/>
          </a:bodyPr>
          <a:lstStyle/>
          <a:p>
            <a:r>
              <a:rPr lang="en-US" sz="1400" dirty="0">
                <a:solidFill>
                  <a:srgbClr val="387672"/>
                </a:solidFill>
                <a:effectLst/>
                <a:latin typeface="Candara" panose="020E0502030303020204" pitchFamily="34" charset="0"/>
              </a:rPr>
              <a:t>SAINT PAUL COMMUNITY LITERACY CONSORTIUM + INTERNATIONAL INSTITUTE OF MINNESOTA</a:t>
            </a:r>
          </a:p>
        </p:txBody>
      </p:sp>
      <p:grpSp>
        <p:nvGrpSpPr>
          <p:cNvPr id="12" name="Group 11">
            <a:extLst>
              <a:ext uri="{FF2B5EF4-FFF2-40B4-BE49-F238E27FC236}">
                <a16:creationId xmlns:a16="http://schemas.microsoft.com/office/drawing/2014/main" id="{50BE7D54-3833-E446-BFA2-E21740270FAF}"/>
              </a:ext>
            </a:extLst>
          </p:cNvPr>
          <p:cNvGrpSpPr/>
          <p:nvPr/>
        </p:nvGrpSpPr>
        <p:grpSpPr>
          <a:xfrm>
            <a:off x="7435405" y="1486740"/>
            <a:ext cx="4268322" cy="1350449"/>
            <a:chOff x="6942791" y="1722572"/>
            <a:chExt cx="4268322" cy="1350449"/>
          </a:xfrm>
        </p:grpSpPr>
        <p:pic>
          <p:nvPicPr>
            <p:cNvPr id="6" name="Picture 5">
              <a:extLst>
                <a:ext uri="{FF2B5EF4-FFF2-40B4-BE49-F238E27FC236}">
                  <a16:creationId xmlns:a16="http://schemas.microsoft.com/office/drawing/2014/main" id="{C40A5009-CA53-9544-BBE7-B50FBC779930}"/>
                </a:ext>
              </a:extLst>
            </p:cNvPr>
            <p:cNvPicPr>
              <a:picLocks noChangeAspect="1"/>
            </p:cNvPicPr>
            <p:nvPr/>
          </p:nvPicPr>
          <p:blipFill>
            <a:blip r:embed="rId2"/>
            <a:stretch>
              <a:fillRect/>
            </a:stretch>
          </p:blipFill>
          <p:spPr>
            <a:xfrm>
              <a:off x="6942791" y="1722572"/>
              <a:ext cx="1587500" cy="1295400"/>
            </a:xfrm>
            <a:prstGeom prst="rect">
              <a:avLst/>
            </a:prstGeom>
          </p:spPr>
        </p:pic>
        <p:pic>
          <p:nvPicPr>
            <p:cNvPr id="11" name="Picture 10">
              <a:extLst>
                <a:ext uri="{FF2B5EF4-FFF2-40B4-BE49-F238E27FC236}">
                  <a16:creationId xmlns:a16="http://schemas.microsoft.com/office/drawing/2014/main" id="{F8BEC370-EE3C-734E-90E7-246C34F7FC6C}"/>
                </a:ext>
              </a:extLst>
            </p:cNvPr>
            <p:cNvPicPr>
              <a:picLocks noChangeAspect="1"/>
            </p:cNvPicPr>
            <p:nvPr/>
          </p:nvPicPr>
          <p:blipFill>
            <a:blip r:embed="rId3"/>
            <a:stretch>
              <a:fillRect/>
            </a:stretch>
          </p:blipFill>
          <p:spPr>
            <a:xfrm>
              <a:off x="8188513" y="2450721"/>
              <a:ext cx="3022600" cy="622300"/>
            </a:xfrm>
            <a:prstGeom prst="rect">
              <a:avLst/>
            </a:prstGeom>
          </p:spPr>
        </p:pic>
      </p:grpSp>
      <p:sp>
        <p:nvSpPr>
          <p:cNvPr id="10" name="TextBox 9">
            <a:extLst>
              <a:ext uri="{FF2B5EF4-FFF2-40B4-BE49-F238E27FC236}">
                <a16:creationId xmlns:a16="http://schemas.microsoft.com/office/drawing/2014/main" id="{35E5DF5E-AA9B-5743-9706-9FA35368C377}"/>
              </a:ext>
            </a:extLst>
          </p:cNvPr>
          <p:cNvSpPr txBox="1"/>
          <p:nvPr/>
        </p:nvSpPr>
        <p:spPr>
          <a:xfrm>
            <a:off x="2378658" y="2836550"/>
            <a:ext cx="2418348" cy="2123658"/>
          </a:xfrm>
          <a:prstGeom prst="rect">
            <a:avLst/>
          </a:prstGeom>
          <a:noFill/>
        </p:spPr>
        <p:txBody>
          <a:bodyPr wrap="square" rtlCol="0">
            <a:spAutoFit/>
          </a:bodyPr>
          <a:lstStyle/>
          <a:p>
            <a:pPr algn="r"/>
            <a:r>
              <a:rPr lang="en-US" sz="4400" b="1" dirty="0">
                <a:latin typeface="Archer Medium" pitchFamily="2" charset="0"/>
              </a:rPr>
              <a:t>To </a:t>
            </a:r>
          </a:p>
          <a:p>
            <a:pPr algn="r"/>
            <a:r>
              <a:rPr lang="en-US" sz="4400" b="1" dirty="0">
                <a:latin typeface="Archer Medium" pitchFamily="2" charset="0"/>
              </a:rPr>
              <a:t>Learn </a:t>
            </a:r>
          </a:p>
          <a:p>
            <a:pPr algn="r"/>
            <a:r>
              <a:rPr lang="en-US" sz="4400" b="1" dirty="0">
                <a:latin typeface="Archer Medium" pitchFamily="2" charset="0"/>
              </a:rPr>
              <a:t>More</a:t>
            </a:r>
          </a:p>
        </p:txBody>
      </p:sp>
      <p:sp>
        <p:nvSpPr>
          <p:cNvPr id="13" name="TextBox 12">
            <a:extLst>
              <a:ext uri="{FF2B5EF4-FFF2-40B4-BE49-F238E27FC236}">
                <a16:creationId xmlns:a16="http://schemas.microsoft.com/office/drawing/2014/main" id="{351A000B-E485-0D43-A6D7-B4597AABCBC8}"/>
              </a:ext>
            </a:extLst>
          </p:cNvPr>
          <p:cNvSpPr txBox="1"/>
          <p:nvPr/>
        </p:nvSpPr>
        <p:spPr>
          <a:xfrm>
            <a:off x="1837950" y="5401890"/>
            <a:ext cx="6007788" cy="707886"/>
          </a:xfrm>
          <a:prstGeom prst="rect">
            <a:avLst/>
          </a:prstGeom>
          <a:noFill/>
        </p:spPr>
        <p:txBody>
          <a:bodyPr wrap="square">
            <a:spAutoFit/>
          </a:bodyPr>
          <a:lstStyle/>
          <a:p>
            <a:pPr algn="r"/>
            <a:r>
              <a:rPr lang="en-US" sz="2000" dirty="0" err="1">
                <a:solidFill>
                  <a:srgbClr val="1C3F6A"/>
                </a:solidFill>
                <a:latin typeface="Corbel" panose="020B0503020204020204" pitchFamily="34" charset="0"/>
              </a:rPr>
              <a:t>www.iimn.org</a:t>
            </a:r>
            <a:r>
              <a:rPr lang="en-US" sz="2000" dirty="0">
                <a:solidFill>
                  <a:srgbClr val="1C3F6A"/>
                </a:solidFill>
                <a:latin typeface="Corbel" panose="020B0503020204020204" pitchFamily="34" charset="0"/>
              </a:rPr>
              <a:t>/programs/workforce-development/</a:t>
            </a:r>
            <a:br>
              <a:rPr lang="en-US" sz="2000" dirty="0">
                <a:solidFill>
                  <a:srgbClr val="1C3F6A"/>
                </a:solidFill>
                <a:latin typeface="Corbel" panose="020B0503020204020204" pitchFamily="34" charset="0"/>
              </a:rPr>
            </a:br>
            <a:r>
              <a:rPr lang="en-US" sz="2000" dirty="0">
                <a:solidFill>
                  <a:srgbClr val="1C3F6A"/>
                </a:solidFill>
                <a:latin typeface="Corbel" panose="020B0503020204020204" pitchFamily="34" charset="0"/>
              </a:rPr>
              <a:t>hospitality-careers/dietary-aide-training/</a:t>
            </a:r>
          </a:p>
        </p:txBody>
      </p:sp>
      <p:pic>
        <p:nvPicPr>
          <p:cNvPr id="3" name="Picture 2">
            <a:extLst>
              <a:ext uri="{FF2B5EF4-FFF2-40B4-BE49-F238E27FC236}">
                <a16:creationId xmlns:a16="http://schemas.microsoft.com/office/drawing/2014/main" id="{F9DD6512-66B9-4842-9471-FC27A355CDD5}"/>
              </a:ext>
            </a:extLst>
          </p:cNvPr>
          <p:cNvPicPr>
            <a:picLocks noChangeAspect="1"/>
          </p:cNvPicPr>
          <p:nvPr/>
        </p:nvPicPr>
        <p:blipFill>
          <a:blip r:embed="rId4"/>
          <a:stretch>
            <a:fillRect/>
          </a:stretch>
        </p:blipFill>
        <p:spPr>
          <a:xfrm>
            <a:off x="4988653" y="2514175"/>
            <a:ext cx="2857085" cy="2857085"/>
          </a:xfrm>
          <a:prstGeom prst="rect">
            <a:avLst/>
          </a:prstGeom>
        </p:spPr>
      </p:pic>
    </p:spTree>
    <p:extLst>
      <p:ext uri="{BB962C8B-B14F-4D97-AF65-F5344CB8AC3E}">
        <p14:creationId xmlns:p14="http://schemas.microsoft.com/office/powerpoint/2010/main" val="3976797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878AD8-CF51-7C45-8C3C-F3330CA6434B}"/>
              </a:ext>
            </a:extLst>
          </p:cNvPr>
          <p:cNvSpPr/>
          <p:nvPr/>
        </p:nvSpPr>
        <p:spPr>
          <a:xfrm>
            <a:off x="1" y="7288"/>
            <a:ext cx="12191999" cy="1233996"/>
          </a:xfrm>
          <a:prstGeom prst="rect">
            <a:avLst/>
          </a:prstGeom>
          <a:solidFill>
            <a:srgbClr val="F39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BDB955-3638-384D-8E35-01E4B90CCB7C}"/>
              </a:ext>
            </a:extLst>
          </p:cNvPr>
          <p:cNvSpPr>
            <a:spLocks noGrp="1"/>
          </p:cNvSpPr>
          <p:nvPr>
            <p:ph type="title"/>
          </p:nvPr>
        </p:nvSpPr>
        <p:spPr/>
        <p:txBody>
          <a:bodyPr/>
          <a:lstStyle/>
          <a:p>
            <a:r>
              <a:rPr lang="en-US" dirty="0"/>
              <a:t>Workplace Literacy</a:t>
            </a:r>
          </a:p>
        </p:txBody>
      </p:sp>
      <p:sp>
        <p:nvSpPr>
          <p:cNvPr id="3" name="Content Placeholder 2">
            <a:extLst>
              <a:ext uri="{FF2B5EF4-FFF2-40B4-BE49-F238E27FC236}">
                <a16:creationId xmlns:a16="http://schemas.microsoft.com/office/drawing/2014/main" id="{35382C56-F299-D142-BAB8-C76F89F3ABBE}"/>
              </a:ext>
            </a:extLst>
          </p:cNvPr>
          <p:cNvSpPr>
            <a:spLocks noGrp="1"/>
          </p:cNvSpPr>
          <p:nvPr>
            <p:ph idx="1"/>
          </p:nvPr>
        </p:nvSpPr>
        <p:spPr>
          <a:xfrm>
            <a:off x="488272" y="1618488"/>
            <a:ext cx="11215456" cy="4874387"/>
          </a:xfrm>
        </p:spPr>
        <p:txBody>
          <a:bodyPr>
            <a:normAutofit fontScale="70000" lnSpcReduction="20000"/>
          </a:bodyPr>
          <a:lstStyle/>
          <a:p>
            <a:pPr marL="0" indent="0">
              <a:buNone/>
            </a:pPr>
            <a:r>
              <a:rPr lang="en-US" sz="4600" b="1" dirty="0">
                <a:latin typeface="Archer Medium" pitchFamily="2" charset="0"/>
              </a:rPr>
              <a:t>Federal Definitions</a:t>
            </a:r>
            <a:endParaRPr lang="en-US" sz="4600" dirty="0">
              <a:latin typeface="Archer Medium" pitchFamily="2" charset="0"/>
            </a:endParaRPr>
          </a:p>
          <a:p>
            <a:pPr marL="0" indent="0">
              <a:lnSpc>
                <a:spcPct val="120000"/>
              </a:lnSpc>
              <a:spcBef>
                <a:spcPts val="2400"/>
              </a:spcBef>
              <a:buNone/>
            </a:pPr>
            <a:r>
              <a:rPr lang="en-US" sz="3400" b="1" dirty="0">
                <a:latin typeface="Garamond" panose="02020404030301010803" pitchFamily="18" charset="0"/>
              </a:rPr>
              <a:t>Workplace Adult Education and Literacy Activities</a:t>
            </a:r>
          </a:p>
          <a:p>
            <a:pPr marL="0" indent="0">
              <a:lnSpc>
                <a:spcPct val="120000"/>
              </a:lnSpc>
              <a:spcBef>
                <a:spcPts val="600"/>
              </a:spcBef>
              <a:buNone/>
            </a:pPr>
            <a:r>
              <a:rPr lang="en-US" sz="2600" dirty="0">
                <a:latin typeface="Garamond" panose="02020404030301010803" pitchFamily="18" charset="0"/>
              </a:rPr>
              <a:t>Adult education and literacy activities offered by an eligible provider </a:t>
            </a:r>
            <a:r>
              <a:rPr lang="en-US" sz="2600" b="1" dirty="0">
                <a:latin typeface="Garamond" panose="02020404030301010803" pitchFamily="18" charset="0"/>
              </a:rPr>
              <a:t>in collaboration with an employer or employee organization </a:t>
            </a:r>
            <a:r>
              <a:rPr lang="en-US" sz="2600" dirty="0">
                <a:latin typeface="Garamond" panose="02020404030301010803" pitchFamily="18" charset="0"/>
              </a:rPr>
              <a:t>at a workplace or an offsite location that is </a:t>
            </a:r>
            <a:r>
              <a:rPr lang="en-US" sz="2600" b="1" dirty="0">
                <a:latin typeface="Garamond" panose="02020404030301010803" pitchFamily="18" charset="0"/>
              </a:rPr>
              <a:t>designed to improve the productivity of the workforce</a:t>
            </a:r>
            <a:r>
              <a:rPr lang="en-US" sz="2600" dirty="0">
                <a:latin typeface="Garamond" panose="02020404030301010803" pitchFamily="18" charset="0"/>
              </a:rPr>
              <a:t>.</a:t>
            </a:r>
          </a:p>
          <a:p>
            <a:pPr marL="0" indent="0">
              <a:lnSpc>
                <a:spcPct val="120000"/>
              </a:lnSpc>
              <a:spcBef>
                <a:spcPts val="3600"/>
              </a:spcBef>
              <a:buNone/>
            </a:pPr>
            <a:r>
              <a:rPr lang="en-US" sz="3400" b="1" dirty="0">
                <a:latin typeface="Garamond" panose="02020404030301010803" pitchFamily="18" charset="0"/>
              </a:rPr>
              <a:t>Workforce Preparation Activities                </a:t>
            </a:r>
          </a:p>
          <a:p>
            <a:pPr marL="0" indent="0">
              <a:lnSpc>
                <a:spcPct val="120000"/>
              </a:lnSpc>
              <a:spcBef>
                <a:spcPts val="600"/>
              </a:spcBef>
              <a:buNone/>
            </a:pPr>
            <a:r>
              <a:rPr lang="en-US" sz="2600" dirty="0">
                <a:latin typeface="Garamond" panose="02020404030301010803" pitchFamily="18" charset="0"/>
              </a:rPr>
              <a:t>Activities, programs, or services designed to help an individual acquire </a:t>
            </a:r>
            <a:r>
              <a:rPr lang="en-US" sz="2600" b="1" dirty="0">
                <a:latin typeface="Garamond" panose="02020404030301010803" pitchFamily="18" charset="0"/>
              </a:rPr>
              <a:t>a combination of basic academic skills, critical thinking skills, digital literacy skills, and self-management skills</a:t>
            </a:r>
            <a:r>
              <a:rPr lang="en-US" sz="2600" dirty="0">
                <a:latin typeface="Garamond" panose="02020404030301010803" pitchFamily="18" charset="0"/>
              </a:rPr>
              <a:t>, including competencies in (</a:t>
            </a:r>
            <a:r>
              <a:rPr lang="en-US" sz="2600" dirty="0" err="1">
                <a:latin typeface="Garamond" panose="02020404030301010803" pitchFamily="18" charset="0"/>
              </a:rPr>
              <a:t>i</a:t>
            </a:r>
            <a:r>
              <a:rPr lang="en-US" sz="2600" dirty="0">
                <a:latin typeface="Garamond" panose="02020404030301010803" pitchFamily="18" charset="0"/>
              </a:rPr>
              <a:t>) utilizing resources, (ii) using information, (iii) working with others, (iv) understanding systems, and (v) obtaining skills necessary for successful transition into and completion of postsecondary education or training, or employment.</a:t>
            </a:r>
          </a:p>
          <a:p>
            <a:pPr marL="0" indent="0" algn="r">
              <a:lnSpc>
                <a:spcPct val="120000"/>
              </a:lnSpc>
              <a:spcBef>
                <a:spcPts val="1200"/>
              </a:spcBef>
              <a:buNone/>
            </a:pPr>
            <a:r>
              <a:rPr lang="en-US" sz="2900" i="1" dirty="0">
                <a:latin typeface="Garamond" panose="02020404030301010803" pitchFamily="18" charset="0"/>
              </a:rPr>
              <a:t>– Workforce Innovation and Opportunity Act. 29 U.S.C. § 3272 (2020)</a:t>
            </a:r>
          </a:p>
        </p:txBody>
      </p:sp>
    </p:spTree>
    <p:extLst>
      <p:ext uri="{BB962C8B-B14F-4D97-AF65-F5344CB8AC3E}">
        <p14:creationId xmlns:p14="http://schemas.microsoft.com/office/powerpoint/2010/main" val="3762163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630E75-62E7-154F-9335-7FEAE2151CD4}"/>
              </a:ext>
            </a:extLst>
          </p:cNvPr>
          <p:cNvSpPr>
            <a:spLocks noGrp="1"/>
          </p:cNvSpPr>
          <p:nvPr>
            <p:ph idx="1"/>
          </p:nvPr>
        </p:nvSpPr>
        <p:spPr>
          <a:xfrm>
            <a:off x="488272" y="1531918"/>
            <a:ext cx="11215456" cy="4963885"/>
          </a:xfrm>
        </p:spPr>
        <p:txBody>
          <a:bodyPr>
            <a:normAutofit fontScale="70000" lnSpcReduction="20000"/>
          </a:bodyPr>
          <a:lstStyle/>
          <a:p>
            <a:pPr marL="0" indent="0">
              <a:lnSpc>
                <a:spcPct val="120000"/>
              </a:lnSpc>
              <a:spcBef>
                <a:spcPts val="1600"/>
              </a:spcBef>
              <a:buNone/>
            </a:pPr>
            <a:r>
              <a:rPr lang="en-US" sz="4600" b="1" dirty="0">
                <a:latin typeface="Archer Medium" pitchFamily="2" charset="0"/>
              </a:rPr>
              <a:t>A Collaborative Effort</a:t>
            </a:r>
          </a:p>
          <a:p>
            <a:pPr marL="0" indent="0">
              <a:lnSpc>
                <a:spcPct val="120000"/>
              </a:lnSpc>
              <a:spcBef>
                <a:spcPts val="400"/>
              </a:spcBef>
              <a:buNone/>
            </a:pPr>
            <a:r>
              <a:rPr lang="en-US" dirty="0"/>
              <a:t>Working together, educators and employers ensure that adult education programs build career-relevant skills—helping students succeed while fostering a competitive workforce that bolsters local and regional economies. </a:t>
            </a:r>
          </a:p>
          <a:p>
            <a:pPr marL="0" indent="0">
              <a:lnSpc>
                <a:spcPct val="120000"/>
              </a:lnSpc>
              <a:spcBef>
                <a:spcPts val="1600"/>
              </a:spcBef>
              <a:buNone/>
            </a:pPr>
            <a:r>
              <a:rPr lang="en-US" dirty="0"/>
              <a:t>Employer-educator partnerships can:</a:t>
            </a:r>
          </a:p>
          <a:p>
            <a:pPr marL="574675" indent="-339725">
              <a:lnSpc>
                <a:spcPct val="120000"/>
              </a:lnSpc>
            </a:pPr>
            <a:r>
              <a:rPr lang="en-US" dirty="0"/>
              <a:t>Increase foundation skills within a work context</a:t>
            </a:r>
          </a:p>
          <a:p>
            <a:pPr marL="574675" indent="-339725">
              <a:lnSpc>
                <a:spcPct val="120000"/>
              </a:lnSpc>
            </a:pPr>
            <a:r>
              <a:rPr lang="en-US" dirty="0"/>
              <a:t>Build job skills that lead to employment and/or promotion</a:t>
            </a:r>
          </a:p>
          <a:p>
            <a:pPr marL="574675" indent="-339725">
              <a:lnSpc>
                <a:spcPct val="120000"/>
              </a:lnSpc>
            </a:pPr>
            <a:r>
              <a:rPr lang="en-US" dirty="0"/>
              <a:t>Teach work-readiness “soft skills” critical to job success </a:t>
            </a:r>
          </a:p>
          <a:p>
            <a:pPr marL="574675" indent="-339725">
              <a:lnSpc>
                <a:spcPct val="120000"/>
              </a:lnSpc>
            </a:pPr>
            <a:r>
              <a:rPr lang="en-US" dirty="0"/>
              <a:t>Providing opportunities to build professional relationships</a:t>
            </a:r>
          </a:p>
          <a:p>
            <a:pPr marL="574675" indent="-339725">
              <a:lnSpc>
                <a:spcPct val="120000"/>
              </a:lnSpc>
            </a:pPr>
            <a:r>
              <a:rPr lang="en-US" dirty="0"/>
              <a:t>Provide entry points and stepping stones for low-wage, entry-level workers </a:t>
            </a:r>
          </a:p>
          <a:p>
            <a:pPr marL="574675" indent="-339725">
              <a:lnSpc>
                <a:spcPct val="120000"/>
              </a:lnSpc>
            </a:pPr>
            <a:r>
              <a:rPr lang="en-US" dirty="0"/>
              <a:t>Ensure education and training programs are responsive to workforce needs</a:t>
            </a:r>
          </a:p>
        </p:txBody>
      </p:sp>
      <p:sp>
        <p:nvSpPr>
          <p:cNvPr id="4" name="Rectangle 3">
            <a:extLst>
              <a:ext uri="{FF2B5EF4-FFF2-40B4-BE49-F238E27FC236}">
                <a16:creationId xmlns:a16="http://schemas.microsoft.com/office/drawing/2014/main" id="{AF0842FD-83E3-2F4B-9094-23AEE6C0D830}"/>
              </a:ext>
            </a:extLst>
          </p:cNvPr>
          <p:cNvSpPr/>
          <p:nvPr/>
        </p:nvSpPr>
        <p:spPr>
          <a:xfrm>
            <a:off x="0" y="0"/>
            <a:ext cx="12191999" cy="1233996"/>
          </a:xfrm>
          <a:prstGeom prst="rect">
            <a:avLst/>
          </a:prstGeom>
          <a:solidFill>
            <a:srgbClr val="F39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7B4FD89-5F94-EB43-8E46-68A84F24563E}"/>
              </a:ext>
            </a:extLst>
          </p:cNvPr>
          <p:cNvSpPr>
            <a:spLocks noGrp="1"/>
          </p:cNvSpPr>
          <p:nvPr>
            <p:ph type="title"/>
          </p:nvPr>
        </p:nvSpPr>
        <p:spPr>
          <a:xfrm>
            <a:off x="488272" y="7288"/>
            <a:ext cx="11215456" cy="1318276"/>
          </a:xfrm>
        </p:spPr>
        <p:txBody>
          <a:bodyPr/>
          <a:lstStyle/>
          <a:p>
            <a:r>
              <a:rPr lang="en-US" dirty="0"/>
              <a:t>Workplace Literacy</a:t>
            </a:r>
          </a:p>
        </p:txBody>
      </p:sp>
    </p:spTree>
    <p:extLst>
      <p:ext uri="{BB962C8B-B14F-4D97-AF65-F5344CB8AC3E}">
        <p14:creationId xmlns:p14="http://schemas.microsoft.com/office/powerpoint/2010/main" val="481387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2A5C49-484C-1F4E-B3F5-36860E301881}"/>
              </a:ext>
            </a:extLst>
          </p:cNvPr>
          <p:cNvSpPr/>
          <p:nvPr/>
        </p:nvSpPr>
        <p:spPr>
          <a:xfrm>
            <a:off x="1" y="0"/>
            <a:ext cx="12191999" cy="1233996"/>
          </a:xfrm>
          <a:prstGeom prst="rect">
            <a:avLst/>
          </a:prstGeom>
          <a:solidFill>
            <a:srgbClr val="F39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FBC16B-15EE-744E-BD8D-2A54628A18CD}"/>
              </a:ext>
            </a:extLst>
          </p:cNvPr>
          <p:cNvSpPr>
            <a:spLocks noGrp="1"/>
          </p:cNvSpPr>
          <p:nvPr>
            <p:ph sz="half" idx="1"/>
          </p:nvPr>
        </p:nvSpPr>
        <p:spPr>
          <a:xfrm>
            <a:off x="488272" y="1597024"/>
            <a:ext cx="5199834" cy="5037456"/>
          </a:xfrm>
        </p:spPr>
        <p:txBody>
          <a:bodyPr>
            <a:normAutofit fontScale="55000" lnSpcReduction="20000"/>
          </a:bodyPr>
          <a:lstStyle/>
          <a:p>
            <a:pPr marL="0" indent="0">
              <a:buNone/>
            </a:pPr>
            <a:r>
              <a:rPr lang="en-US" sz="4500" b="1" dirty="0">
                <a:latin typeface="Archer Medium" pitchFamily="2" charset="0"/>
              </a:rPr>
              <a:t>Educator Roles </a:t>
            </a:r>
            <a:endParaRPr lang="en-US" sz="4500" dirty="0">
              <a:latin typeface="Archer Medium" pitchFamily="2" charset="0"/>
            </a:endParaRPr>
          </a:p>
          <a:p>
            <a:pPr>
              <a:lnSpc>
                <a:spcPct val="120000"/>
              </a:lnSpc>
            </a:pPr>
            <a:r>
              <a:rPr lang="en-US" sz="3300" dirty="0"/>
              <a:t>Work to foster alignment in the goals of education and employers in high-demand sectors</a:t>
            </a:r>
          </a:p>
          <a:p>
            <a:pPr>
              <a:lnSpc>
                <a:spcPct val="120000"/>
              </a:lnSpc>
            </a:pPr>
            <a:r>
              <a:rPr lang="en-US" sz="3300" dirty="0"/>
              <a:t>Promote the value of adult education to employers and employees</a:t>
            </a:r>
          </a:p>
          <a:p>
            <a:pPr>
              <a:lnSpc>
                <a:spcPct val="120000"/>
              </a:lnSpc>
            </a:pPr>
            <a:r>
              <a:rPr lang="en-US" sz="3300" dirty="0"/>
              <a:t>Facilitate the meaningful participation of employers with the education and training ecosystem</a:t>
            </a:r>
          </a:p>
          <a:p>
            <a:pPr>
              <a:lnSpc>
                <a:spcPct val="120000"/>
              </a:lnSpc>
            </a:pPr>
            <a:r>
              <a:rPr lang="en-US" sz="3300" dirty="0"/>
              <a:t>Organize groups of employers with similar workforce needs to multiply the impact of new education and training offerings</a:t>
            </a:r>
          </a:p>
          <a:p>
            <a:pPr>
              <a:lnSpc>
                <a:spcPct val="120000"/>
              </a:lnSpc>
            </a:pPr>
            <a:r>
              <a:rPr lang="en-US" sz="3300" dirty="0"/>
              <a:t>Help individuals develop foundational skills for current and future jobs</a:t>
            </a:r>
          </a:p>
          <a:p>
            <a:pPr>
              <a:lnSpc>
                <a:spcPct val="120000"/>
              </a:lnSpc>
            </a:pPr>
            <a:r>
              <a:rPr lang="en-US" sz="3300" dirty="0"/>
              <a:t>Build flexible programs that accommodate regular work hours</a:t>
            </a:r>
          </a:p>
        </p:txBody>
      </p:sp>
      <p:sp>
        <p:nvSpPr>
          <p:cNvPr id="4" name="Content Placeholder 3">
            <a:extLst>
              <a:ext uri="{FF2B5EF4-FFF2-40B4-BE49-F238E27FC236}">
                <a16:creationId xmlns:a16="http://schemas.microsoft.com/office/drawing/2014/main" id="{5F8FAE63-608C-EF4A-A645-88603DDFAF55}"/>
              </a:ext>
            </a:extLst>
          </p:cNvPr>
          <p:cNvSpPr>
            <a:spLocks noGrp="1"/>
          </p:cNvSpPr>
          <p:nvPr>
            <p:ph sz="half" idx="2"/>
          </p:nvPr>
        </p:nvSpPr>
        <p:spPr>
          <a:xfrm>
            <a:off x="6172200" y="1597024"/>
            <a:ext cx="5531528" cy="5037455"/>
          </a:xfrm>
        </p:spPr>
        <p:txBody>
          <a:bodyPr>
            <a:normAutofit fontScale="55000" lnSpcReduction="20000"/>
          </a:bodyPr>
          <a:lstStyle/>
          <a:p>
            <a:pPr marL="0" indent="0">
              <a:buNone/>
            </a:pPr>
            <a:r>
              <a:rPr lang="en-US" sz="4500" b="1" dirty="0">
                <a:latin typeface="Archer Medium" pitchFamily="2" charset="0"/>
              </a:rPr>
              <a:t>Employer Roles</a:t>
            </a:r>
            <a:endParaRPr lang="en-US" sz="4500" dirty="0">
              <a:latin typeface="Archer Medium" pitchFamily="2" charset="0"/>
            </a:endParaRPr>
          </a:p>
          <a:p>
            <a:pPr>
              <a:lnSpc>
                <a:spcPct val="120000"/>
              </a:lnSpc>
            </a:pPr>
            <a:r>
              <a:rPr lang="en-US" sz="3300" dirty="0"/>
              <a:t>Identify training needs and gaps in workforce skills</a:t>
            </a:r>
          </a:p>
          <a:p>
            <a:pPr>
              <a:lnSpc>
                <a:spcPct val="120000"/>
              </a:lnSpc>
            </a:pPr>
            <a:r>
              <a:rPr lang="en-US" sz="3300" dirty="0"/>
              <a:t>Work with education and training organizations to build career pathways and talent pipelines </a:t>
            </a:r>
          </a:p>
          <a:p>
            <a:pPr>
              <a:lnSpc>
                <a:spcPct val="120000"/>
              </a:lnSpc>
            </a:pPr>
            <a:r>
              <a:rPr lang="en-US" sz="3300" dirty="0"/>
              <a:t>Collaborate with peer companies to improve existing education and training offerings</a:t>
            </a:r>
          </a:p>
          <a:p>
            <a:pPr>
              <a:lnSpc>
                <a:spcPct val="120000"/>
              </a:lnSpc>
            </a:pPr>
            <a:r>
              <a:rPr lang="en-US" sz="3300" dirty="0"/>
              <a:t>Partner with training programs to integrate hands-on work experience with classroom learning</a:t>
            </a:r>
          </a:p>
          <a:p>
            <a:pPr>
              <a:lnSpc>
                <a:spcPct val="120000"/>
              </a:lnSpc>
            </a:pPr>
            <a:r>
              <a:rPr lang="en-US" sz="3300" dirty="0"/>
              <a:t>Providing resources and opportunities for work-based learning, mentoring, apprenticeships, internships, and tuition assistance</a:t>
            </a:r>
          </a:p>
          <a:p>
            <a:pPr>
              <a:lnSpc>
                <a:spcPct val="120000"/>
              </a:lnSpc>
            </a:pPr>
            <a:r>
              <a:rPr lang="en-US" sz="3300" dirty="0"/>
              <a:t>Make commitments to hire or promote program graduates</a:t>
            </a:r>
          </a:p>
          <a:p>
            <a:pPr>
              <a:lnSpc>
                <a:spcPct val="120000"/>
              </a:lnSpc>
            </a:pPr>
            <a:r>
              <a:rPr lang="en-US" sz="3300" dirty="0"/>
              <a:t>Offer externships, i.e. teacher training opportunities</a:t>
            </a:r>
          </a:p>
          <a:p>
            <a:endParaRPr lang="en-US" dirty="0"/>
          </a:p>
        </p:txBody>
      </p:sp>
      <p:sp>
        <p:nvSpPr>
          <p:cNvPr id="8" name="Title 1">
            <a:extLst>
              <a:ext uri="{FF2B5EF4-FFF2-40B4-BE49-F238E27FC236}">
                <a16:creationId xmlns:a16="http://schemas.microsoft.com/office/drawing/2014/main" id="{B917DDA4-814C-0B49-960C-425C3AC706E2}"/>
              </a:ext>
            </a:extLst>
          </p:cNvPr>
          <p:cNvSpPr txBox="1">
            <a:spLocks/>
          </p:cNvSpPr>
          <p:nvPr/>
        </p:nvSpPr>
        <p:spPr>
          <a:xfrm>
            <a:off x="488273" y="7288"/>
            <a:ext cx="11215456" cy="13182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cher Medium" pitchFamily="2" charset="0"/>
                <a:ea typeface="+mj-ea"/>
                <a:cs typeface="+mj-cs"/>
              </a:defRPr>
            </a:lvl1pPr>
          </a:lstStyle>
          <a:p>
            <a:r>
              <a:rPr lang="en-US"/>
              <a:t>Workplace Literacy</a:t>
            </a:r>
            <a:endParaRPr lang="en-US" dirty="0"/>
          </a:p>
        </p:txBody>
      </p:sp>
    </p:spTree>
    <p:extLst>
      <p:ext uri="{BB962C8B-B14F-4D97-AF65-F5344CB8AC3E}">
        <p14:creationId xmlns:p14="http://schemas.microsoft.com/office/powerpoint/2010/main" val="3775709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878AD8-CF51-7C45-8C3C-F3330CA6434B}"/>
              </a:ext>
            </a:extLst>
          </p:cNvPr>
          <p:cNvSpPr/>
          <p:nvPr/>
        </p:nvSpPr>
        <p:spPr>
          <a:xfrm>
            <a:off x="0" y="0"/>
            <a:ext cx="12191999" cy="459148"/>
          </a:xfrm>
          <a:prstGeom prst="rect">
            <a:avLst/>
          </a:prstGeom>
          <a:solidFill>
            <a:srgbClr val="1C3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382C56-F299-D142-BAB8-C76F89F3ABBE}"/>
              </a:ext>
            </a:extLst>
          </p:cNvPr>
          <p:cNvSpPr>
            <a:spLocks noGrp="1"/>
          </p:cNvSpPr>
          <p:nvPr>
            <p:ph idx="1"/>
          </p:nvPr>
        </p:nvSpPr>
        <p:spPr>
          <a:xfrm>
            <a:off x="488274" y="1053333"/>
            <a:ext cx="11215456" cy="911944"/>
          </a:xfrm>
        </p:spPr>
        <p:txBody>
          <a:bodyPr>
            <a:normAutofit/>
          </a:bodyPr>
          <a:lstStyle/>
          <a:p>
            <a:pPr marL="0" indent="0" algn="ctr">
              <a:buNone/>
            </a:pPr>
            <a:r>
              <a:rPr lang="en-US" dirty="0"/>
              <a:t>We’ll explore three strategies as defined by the federal </a:t>
            </a:r>
            <a:br>
              <a:rPr lang="en-US" dirty="0"/>
            </a:br>
            <a:r>
              <a:rPr lang="en-US" b="1" dirty="0"/>
              <a:t>Workforce Innovation and Opportunity Act (WIOA)</a:t>
            </a:r>
            <a:endParaRPr lang="en-US" sz="1600" b="1" dirty="0"/>
          </a:p>
        </p:txBody>
      </p:sp>
      <p:sp>
        <p:nvSpPr>
          <p:cNvPr id="4" name="TextBox 3">
            <a:extLst>
              <a:ext uri="{FF2B5EF4-FFF2-40B4-BE49-F238E27FC236}">
                <a16:creationId xmlns:a16="http://schemas.microsoft.com/office/drawing/2014/main" id="{4A0515E4-CAD0-7A40-99F7-66D33A6D1C6B}"/>
              </a:ext>
            </a:extLst>
          </p:cNvPr>
          <p:cNvSpPr txBox="1"/>
          <p:nvPr/>
        </p:nvSpPr>
        <p:spPr>
          <a:xfrm>
            <a:off x="2" y="2289766"/>
            <a:ext cx="12191998" cy="2369880"/>
          </a:xfrm>
          <a:prstGeom prst="rect">
            <a:avLst/>
          </a:prstGeom>
          <a:noFill/>
        </p:spPr>
        <p:txBody>
          <a:bodyPr wrap="square" rtlCol="0">
            <a:spAutoFit/>
          </a:bodyPr>
          <a:lstStyle/>
          <a:p>
            <a:pPr algn="ctr"/>
            <a:r>
              <a:rPr lang="en-US" sz="3600" b="1" dirty="0">
                <a:solidFill>
                  <a:srgbClr val="1C3F6A"/>
                </a:solidFill>
                <a:latin typeface="Archer Medium" pitchFamily="2" charset="0"/>
              </a:rPr>
              <a:t>Adult Career Pathways </a:t>
            </a:r>
          </a:p>
          <a:p>
            <a:pPr algn="ctr"/>
            <a:r>
              <a:rPr lang="en-US" sz="2000" b="1" dirty="0">
                <a:solidFill>
                  <a:schemeClr val="bg1">
                    <a:lumMod val="50000"/>
                  </a:schemeClr>
                </a:solidFill>
                <a:latin typeface="Archer Medium" pitchFamily="2" charset="0"/>
              </a:rPr>
              <a:t>+ </a:t>
            </a:r>
          </a:p>
          <a:p>
            <a:pPr algn="ctr"/>
            <a:r>
              <a:rPr lang="en-US" sz="3600" b="1" dirty="0">
                <a:solidFill>
                  <a:srgbClr val="67C8BE"/>
                </a:solidFill>
                <a:latin typeface="Archer Medium" pitchFamily="2" charset="0"/>
              </a:rPr>
              <a:t>Integrated Education and Training </a:t>
            </a:r>
          </a:p>
          <a:p>
            <a:pPr algn="ctr"/>
            <a:r>
              <a:rPr lang="en-US" sz="2000" b="1" dirty="0">
                <a:solidFill>
                  <a:schemeClr val="bg1">
                    <a:lumMod val="50000"/>
                  </a:schemeClr>
                </a:solidFill>
                <a:latin typeface="Archer Medium" pitchFamily="2" charset="0"/>
              </a:rPr>
              <a:t>+ </a:t>
            </a:r>
          </a:p>
          <a:p>
            <a:pPr algn="ctr"/>
            <a:r>
              <a:rPr lang="en-US" sz="3600" b="1" dirty="0">
                <a:solidFill>
                  <a:srgbClr val="F39135"/>
                </a:solidFill>
                <a:latin typeface="Archer Medium" pitchFamily="2" charset="0"/>
              </a:rPr>
              <a:t>Workplace Literacy</a:t>
            </a:r>
          </a:p>
        </p:txBody>
      </p:sp>
      <p:sp>
        <p:nvSpPr>
          <p:cNvPr id="10" name="TextBox 9">
            <a:extLst>
              <a:ext uri="{FF2B5EF4-FFF2-40B4-BE49-F238E27FC236}">
                <a16:creationId xmlns:a16="http://schemas.microsoft.com/office/drawing/2014/main" id="{37A512B3-9D9B-C64E-9F5F-42650D5C0FFD}"/>
              </a:ext>
            </a:extLst>
          </p:cNvPr>
          <p:cNvSpPr txBox="1"/>
          <p:nvPr/>
        </p:nvSpPr>
        <p:spPr>
          <a:xfrm>
            <a:off x="488273" y="5040142"/>
            <a:ext cx="11215456" cy="954107"/>
          </a:xfrm>
          <a:prstGeom prst="rect">
            <a:avLst/>
          </a:prstGeom>
          <a:noFill/>
        </p:spPr>
        <p:txBody>
          <a:bodyPr wrap="square">
            <a:spAutoFit/>
          </a:bodyPr>
          <a:lstStyle/>
          <a:p>
            <a:pPr marL="0" indent="0" algn="ctr">
              <a:buNone/>
            </a:pPr>
            <a:r>
              <a:rPr lang="en-US" sz="2800" dirty="0">
                <a:latin typeface="Corbel" panose="020B0503020204020204" pitchFamily="34" charset="0"/>
              </a:rPr>
              <a:t>And we’ll spotlight successful examples of their </a:t>
            </a:r>
            <a:br>
              <a:rPr lang="en-US" sz="2800" dirty="0">
                <a:latin typeface="Corbel" panose="020B0503020204020204" pitchFamily="34" charset="0"/>
              </a:rPr>
            </a:br>
            <a:r>
              <a:rPr lang="en-US" sz="2800" dirty="0">
                <a:latin typeface="Corbel" panose="020B0503020204020204" pitchFamily="34" charset="0"/>
              </a:rPr>
              <a:t>implementation </a:t>
            </a:r>
            <a:r>
              <a:rPr lang="en-US" sz="2800" b="1" dirty="0">
                <a:latin typeface="Corbel" panose="020B0503020204020204" pitchFamily="34" charset="0"/>
              </a:rPr>
              <a:t>locally in Minnesota</a:t>
            </a:r>
            <a:r>
              <a:rPr lang="en-US" sz="2800" dirty="0">
                <a:latin typeface="Corbel" panose="020B0503020204020204" pitchFamily="34" charset="0"/>
              </a:rPr>
              <a:t>.</a:t>
            </a:r>
            <a:endParaRPr lang="en-US" dirty="0">
              <a:latin typeface="Corbel" panose="020B0503020204020204" pitchFamily="34" charset="0"/>
            </a:endParaRPr>
          </a:p>
        </p:txBody>
      </p:sp>
      <p:sp>
        <p:nvSpPr>
          <p:cNvPr id="13" name="Rectangle 12">
            <a:extLst>
              <a:ext uri="{FF2B5EF4-FFF2-40B4-BE49-F238E27FC236}">
                <a16:creationId xmlns:a16="http://schemas.microsoft.com/office/drawing/2014/main" id="{3F4781B8-6BF0-0148-8EF7-75A8B7F23AEC}"/>
              </a:ext>
            </a:extLst>
          </p:cNvPr>
          <p:cNvSpPr/>
          <p:nvPr/>
        </p:nvSpPr>
        <p:spPr>
          <a:xfrm>
            <a:off x="1" y="6398852"/>
            <a:ext cx="12191999" cy="459148"/>
          </a:xfrm>
          <a:prstGeom prst="rect">
            <a:avLst/>
          </a:prstGeom>
          <a:solidFill>
            <a:srgbClr val="67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04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A6616-59BA-CE4D-B1AD-8C582BB106BE}"/>
              </a:ext>
            </a:extLst>
          </p:cNvPr>
          <p:cNvSpPr/>
          <p:nvPr/>
        </p:nvSpPr>
        <p:spPr>
          <a:xfrm>
            <a:off x="1" y="0"/>
            <a:ext cx="12191999" cy="1233996"/>
          </a:xfrm>
          <a:prstGeom prst="rect">
            <a:avLst/>
          </a:prstGeom>
          <a:solidFill>
            <a:srgbClr val="F39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C520EB3-3A88-C84C-A635-8389A278F52B}"/>
              </a:ext>
            </a:extLst>
          </p:cNvPr>
          <p:cNvSpPr>
            <a:spLocks noGrp="1"/>
          </p:cNvSpPr>
          <p:nvPr>
            <p:ph type="title"/>
          </p:nvPr>
        </p:nvSpPr>
        <p:spPr>
          <a:xfrm>
            <a:off x="488272" y="7288"/>
            <a:ext cx="11215456" cy="1318276"/>
          </a:xfrm>
        </p:spPr>
        <p:txBody>
          <a:bodyPr>
            <a:normAutofit/>
          </a:bodyPr>
          <a:lstStyle/>
          <a:p>
            <a:r>
              <a:rPr lang="en-US" sz="2000" i="1" dirty="0">
                <a:latin typeface="Garamond" panose="02020404030301010803" pitchFamily="18" charset="0"/>
              </a:rPr>
              <a:t>Workplace Literacy Spotlight</a:t>
            </a:r>
            <a:br>
              <a:rPr lang="en-US" dirty="0"/>
            </a:br>
            <a:r>
              <a:rPr lang="en-US" dirty="0"/>
              <a:t>English @ Work // Language 4 Leaders (L4L)</a:t>
            </a:r>
          </a:p>
        </p:txBody>
      </p:sp>
      <p:sp>
        <p:nvSpPr>
          <p:cNvPr id="8" name="TextBox 7">
            <a:extLst>
              <a:ext uri="{FF2B5EF4-FFF2-40B4-BE49-F238E27FC236}">
                <a16:creationId xmlns:a16="http://schemas.microsoft.com/office/drawing/2014/main" id="{9BE4FA34-BD2D-054C-93B7-EA75A8EE434A}"/>
              </a:ext>
            </a:extLst>
          </p:cNvPr>
          <p:cNvSpPr txBox="1"/>
          <p:nvPr/>
        </p:nvSpPr>
        <p:spPr>
          <a:xfrm>
            <a:off x="488273" y="1332852"/>
            <a:ext cx="10798563" cy="307777"/>
          </a:xfrm>
          <a:prstGeom prst="rect">
            <a:avLst/>
          </a:prstGeom>
          <a:noFill/>
        </p:spPr>
        <p:txBody>
          <a:bodyPr wrap="square">
            <a:spAutoFit/>
          </a:bodyPr>
          <a:lstStyle/>
          <a:p>
            <a:r>
              <a:rPr lang="en-US" sz="1400" dirty="0">
                <a:solidFill>
                  <a:srgbClr val="F39135"/>
                </a:solidFill>
                <a:latin typeface="Candara" panose="020E0502030303020204" pitchFamily="34" charset="0"/>
              </a:rPr>
              <a:t>GREAT RIVERS ADULT EDUCATION + ANDERSEN WINDOWS AND DOORS + RENEWAL BY ANDERSEN</a:t>
            </a:r>
          </a:p>
        </p:txBody>
      </p:sp>
      <p:sp>
        <p:nvSpPr>
          <p:cNvPr id="11" name="TextBox 10">
            <a:extLst>
              <a:ext uri="{FF2B5EF4-FFF2-40B4-BE49-F238E27FC236}">
                <a16:creationId xmlns:a16="http://schemas.microsoft.com/office/drawing/2014/main" id="{23B4F14F-7CC0-744B-B40E-3E16D93F165C}"/>
              </a:ext>
            </a:extLst>
          </p:cNvPr>
          <p:cNvSpPr txBox="1"/>
          <p:nvPr/>
        </p:nvSpPr>
        <p:spPr>
          <a:xfrm>
            <a:off x="500305" y="1863216"/>
            <a:ext cx="6345663" cy="3785652"/>
          </a:xfrm>
          <a:prstGeom prst="rect">
            <a:avLst/>
          </a:prstGeom>
          <a:noFill/>
        </p:spPr>
        <p:txBody>
          <a:bodyPr wrap="square">
            <a:spAutoFit/>
          </a:bodyPr>
          <a:lstStyle/>
          <a:p>
            <a:pPr>
              <a:spcBef>
                <a:spcPts val="1200"/>
              </a:spcBef>
            </a:pPr>
            <a:r>
              <a:rPr lang="en-US" sz="2000" dirty="0">
                <a:effectLst/>
                <a:latin typeface="Corbel" panose="020B0503020204020204" pitchFamily="34" charset="0"/>
              </a:rPr>
              <a:t>Working hand-in-hand, partners created two programs to serve adult education participants working in entry-level and intermediate positions: </a:t>
            </a:r>
          </a:p>
          <a:p>
            <a:pPr marL="285750" indent="-285750">
              <a:spcBef>
                <a:spcPts val="1200"/>
              </a:spcBef>
              <a:buFont typeface="Arial" panose="020B0604020202020204" pitchFamily="34" charset="0"/>
              <a:buChar char="•"/>
            </a:pPr>
            <a:r>
              <a:rPr lang="en-US" sz="2000" b="1" dirty="0">
                <a:effectLst/>
                <a:latin typeface="Corbel" panose="020B0503020204020204" pitchFamily="34" charset="0"/>
              </a:rPr>
              <a:t>English @ Work</a:t>
            </a:r>
            <a:r>
              <a:rPr lang="en-US" sz="2000" dirty="0">
                <a:effectLst/>
                <a:latin typeface="Corbel" panose="020B0503020204020204" pitchFamily="34" charset="0"/>
              </a:rPr>
              <a:t> is designed for beginning and intermediate-level positions at Andersen Windows &amp; Doors and Renewal by Andersen.</a:t>
            </a:r>
          </a:p>
          <a:p>
            <a:pPr marL="285750" indent="-285750">
              <a:spcBef>
                <a:spcPts val="1200"/>
              </a:spcBef>
              <a:buFont typeface="Arial" panose="020B0604020202020204" pitchFamily="34" charset="0"/>
              <a:buChar char="•"/>
            </a:pPr>
            <a:r>
              <a:rPr lang="en-US" sz="2000" b="1" dirty="0">
                <a:effectLst/>
                <a:latin typeface="Corbel" panose="020B0503020204020204" pitchFamily="34" charset="0"/>
              </a:rPr>
              <a:t>Language for Leaders (L4L) </a:t>
            </a:r>
            <a:r>
              <a:rPr lang="en-US" sz="2000" dirty="0">
                <a:effectLst/>
                <a:latin typeface="Corbel" panose="020B0503020204020204" pitchFamily="34" charset="0"/>
              </a:rPr>
              <a:t>is geared towards intermediate-to-advanced employees interested in pursuing an opportunity in shift leadership and beyond. L4L serves as a bridge between English @ Work and the Team Lead Development Program at Andersen Corp.</a:t>
            </a:r>
          </a:p>
        </p:txBody>
      </p:sp>
      <p:grpSp>
        <p:nvGrpSpPr>
          <p:cNvPr id="15" name="Group 14">
            <a:extLst>
              <a:ext uri="{FF2B5EF4-FFF2-40B4-BE49-F238E27FC236}">
                <a16:creationId xmlns:a16="http://schemas.microsoft.com/office/drawing/2014/main" id="{7F990998-FBC6-0544-94C3-F31A80F74543}"/>
              </a:ext>
            </a:extLst>
          </p:cNvPr>
          <p:cNvGrpSpPr/>
          <p:nvPr/>
        </p:nvGrpSpPr>
        <p:grpSpPr>
          <a:xfrm>
            <a:off x="7071409" y="1365947"/>
            <a:ext cx="5121158" cy="4048265"/>
            <a:chOff x="5855836" y="1320558"/>
            <a:chExt cx="6336164" cy="5008730"/>
          </a:xfrm>
        </p:grpSpPr>
        <p:pic>
          <p:nvPicPr>
            <p:cNvPr id="6" name="Picture 5">
              <a:extLst>
                <a:ext uri="{FF2B5EF4-FFF2-40B4-BE49-F238E27FC236}">
                  <a16:creationId xmlns:a16="http://schemas.microsoft.com/office/drawing/2014/main" id="{D3F1E313-98C6-9849-8F34-ED82D19C843E}"/>
                </a:ext>
              </a:extLst>
            </p:cNvPr>
            <p:cNvPicPr>
              <a:picLocks noChangeAspect="1"/>
            </p:cNvPicPr>
            <p:nvPr/>
          </p:nvPicPr>
          <p:blipFill rotWithShape="1">
            <a:blip r:embed="rId2"/>
            <a:srcRect t="5188"/>
            <a:stretch/>
          </p:blipFill>
          <p:spPr>
            <a:xfrm>
              <a:off x="5855836" y="1840428"/>
              <a:ext cx="6336163" cy="2628249"/>
            </a:xfrm>
            <a:prstGeom prst="rect">
              <a:avLst/>
            </a:prstGeom>
          </p:spPr>
        </p:pic>
        <p:pic>
          <p:nvPicPr>
            <p:cNvPr id="4" name="Picture 3">
              <a:extLst>
                <a:ext uri="{FF2B5EF4-FFF2-40B4-BE49-F238E27FC236}">
                  <a16:creationId xmlns:a16="http://schemas.microsoft.com/office/drawing/2014/main" id="{FD469296-CCAA-F64E-8069-60FBE30A6876}"/>
                </a:ext>
              </a:extLst>
            </p:cNvPr>
            <p:cNvPicPr>
              <a:picLocks noChangeAspect="1"/>
            </p:cNvPicPr>
            <p:nvPr/>
          </p:nvPicPr>
          <p:blipFill>
            <a:blip r:embed="rId3"/>
            <a:stretch>
              <a:fillRect/>
            </a:stretch>
          </p:blipFill>
          <p:spPr>
            <a:xfrm>
              <a:off x="6360460" y="3577909"/>
              <a:ext cx="5831540" cy="2751379"/>
            </a:xfrm>
            <a:prstGeom prst="rect">
              <a:avLst/>
            </a:prstGeom>
          </p:spPr>
        </p:pic>
        <p:sp>
          <p:nvSpPr>
            <p:cNvPr id="9" name="TextBox 8">
              <a:extLst>
                <a:ext uri="{FF2B5EF4-FFF2-40B4-BE49-F238E27FC236}">
                  <a16:creationId xmlns:a16="http://schemas.microsoft.com/office/drawing/2014/main" id="{2B5D9D08-076B-4046-AF8A-98CA057A890A}"/>
                </a:ext>
              </a:extLst>
            </p:cNvPr>
            <p:cNvSpPr txBox="1"/>
            <p:nvPr/>
          </p:nvSpPr>
          <p:spPr>
            <a:xfrm>
              <a:off x="8774462" y="1320558"/>
              <a:ext cx="3417537" cy="571197"/>
            </a:xfrm>
            <a:prstGeom prst="rect">
              <a:avLst/>
            </a:prstGeom>
            <a:solidFill>
              <a:srgbClr val="14495B"/>
            </a:solidFill>
            <a:ln w="28575">
              <a:solidFill>
                <a:schemeClr val="bg1"/>
              </a:solidFill>
            </a:ln>
          </p:spPr>
          <p:txBody>
            <a:bodyPr wrap="square" tIns="137160" bIns="137160">
              <a:spAutoFit/>
            </a:bodyPr>
            <a:lstStyle/>
            <a:p>
              <a:pPr algn="ctr"/>
              <a:r>
                <a:rPr lang="en-US" sz="1200" b="1" dirty="0">
                  <a:solidFill>
                    <a:schemeClr val="bg1"/>
                  </a:solidFill>
                  <a:effectLst/>
                  <a:latin typeface="Archer Bold" pitchFamily="2" charset="0"/>
                </a:rPr>
                <a:t>Storm Door — Des Moines Graduates</a:t>
              </a:r>
              <a:endParaRPr lang="en-US" sz="1200" dirty="0">
                <a:solidFill>
                  <a:schemeClr val="bg1"/>
                </a:solidFill>
                <a:effectLst/>
                <a:latin typeface="Archer Bold" pitchFamily="2" charset="0"/>
              </a:endParaRPr>
            </a:p>
          </p:txBody>
        </p:sp>
        <p:sp>
          <p:nvSpPr>
            <p:cNvPr id="12" name="TextBox 11">
              <a:extLst>
                <a:ext uri="{FF2B5EF4-FFF2-40B4-BE49-F238E27FC236}">
                  <a16:creationId xmlns:a16="http://schemas.microsoft.com/office/drawing/2014/main" id="{C1911343-D548-604E-93A2-699B198725EB}"/>
                </a:ext>
              </a:extLst>
            </p:cNvPr>
            <p:cNvSpPr txBox="1"/>
            <p:nvPr/>
          </p:nvSpPr>
          <p:spPr>
            <a:xfrm>
              <a:off x="9178644" y="3651432"/>
              <a:ext cx="3012655" cy="571197"/>
            </a:xfrm>
            <a:prstGeom prst="rect">
              <a:avLst/>
            </a:prstGeom>
            <a:solidFill>
              <a:srgbClr val="14495B"/>
            </a:solidFill>
            <a:ln w="28575">
              <a:solidFill>
                <a:schemeClr val="bg1"/>
              </a:solidFill>
            </a:ln>
          </p:spPr>
          <p:txBody>
            <a:bodyPr wrap="square" tIns="137160" bIns="137160">
              <a:spAutoFit/>
            </a:bodyPr>
            <a:lstStyle/>
            <a:p>
              <a:pPr algn="ctr"/>
              <a:r>
                <a:rPr lang="en-US" sz="1200" b="1" dirty="0" err="1">
                  <a:solidFill>
                    <a:schemeClr val="bg1"/>
                  </a:solidFill>
                  <a:effectLst/>
                  <a:latin typeface="Archer Bold" pitchFamily="2" charset="0"/>
                </a:rPr>
                <a:t>RbA</a:t>
              </a:r>
              <a:r>
                <a:rPr lang="en-US" sz="1200" b="1" dirty="0">
                  <a:solidFill>
                    <a:schemeClr val="bg1"/>
                  </a:solidFill>
                  <a:effectLst/>
                  <a:latin typeface="Archer Bold" pitchFamily="2" charset="0"/>
                </a:rPr>
                <a:t> - Cottage Grove Graduation</a:t>
              </a:r>
              <a:endParaRPr lang="en-US" sz="1200" dirty="0">
                <a:solidFill>
                  <a:schemeClr val="bg1"/>
                </a:solidFill>
                <a:effectLst/>
                <a:latin typeface="Archer Bold" pitchFamily="2" charset="0"/>
              </a:endParaRPr>
            </a:p>
          </p:txBody>
        </p:sp>
      </p:grpSp>
      <p:sp>
        <p:nvSpPr>
          <p:cNvPr id="17" name="TextBox 16">
            <a:extLst>
              <a:ext uri="{FF2B5EF4-FFF2-40B4-BE49-F238E27FC236}">
                <a16:creationId xmlns:a16="http://schemas.microsoft.com/office/drawing/2014/main" id="{1B5900D4-D9F9-BF49-88BA-3F854AA7AFD9}"/>
              </a:ext>
            </a:extLst>
          </p:cNvPr>
          <p:cNvSpPr txBox="1"/>
          <p:nvPr/>
        </p:nvSpPr>
        <p:spPr>
          <a:xfrm>
            <a:off x="488272" y="5762052"/>
            <a:ext cx="11215456" cy="707886"/>
          </a:xfrm>
          <a:prstGeom prst="rect">
            <a:avLst/>
          </a:prstGeom>
          <a:noFill/>
        </p:spPr>
        <p:txBody>
          <a:bodyPr wrap="square">
            <a:spAutoFit/>
          </a:bodyPr>
          <a:lstStyle/>
          <a:p>
            <a:pPr>
              <a:spcBef>
                <a:spcPts val="1200"/>
              </a:spcBef>
            </a:pPr>
            <a:r>
              <a:rPr lang="en-US" sz="2000" dirty="0">
                <a:effectLst/>
                <a:latin typeface="Corbel" panose="020B0503020204020204" pitchFamily="34" charset="0"/>
              </a:rPr>
              <a:t>Working with the companies’ Training and Human Resource departments, curricula for the two programs was developed to boost workplace literacy and preparation while building academic skills.</a:t>
            </a:r>
          </a:p>
        </p:txBody>
      </p:sp>
    </p:spTree>
    <p:extLst>
      <p:ext uri="{BB962C8B-B14F-4D97-AF65-F5344CB8AC3E}">
        <p14:creationId xmlns:p14="http://schemas.microsoft.com/office/powerpoint/2010/main" val="2620431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A6616-59BA-CE4D-B1AD-8C582BB106BE}"/>
              </a:ext>
            </a:extLst>
          </p:cNvPr>
          <p:cNvSpPr/>
          <p:nvPr/>
        </p:nvSpPr>
        <p:spPr>
          <a:xfrm>
            <a:off x="1" y="0"/>
            <a:ext cx="12191999" cy="1233996"/>
          </a:xfrm>
          <a:prstGeom prst="rect">
            <a:avLst/>
          </a:prstGeom>
          <a:solidFill>
            <a:srgbClr val="F39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C520EB3-3A88-C84C-A635-8389A278F52B}"/>
              </a:ext>
            </a:extLst>
          </p:cNvPr>
          <p:cNvSpPr>
            <a:spLocks noGrp="1"/>
          </p:cNvSpPr>
          <p:nvPr>
            <p:ph type="title"/>
          </p:nvPr>
        </p:nvSpPr>
        <p:spPr>
          <a:xfrm>
            <a:off x="488272" y="7288"/>
            <a:ext cx="11215456" cy="1318276"/>
          </a:xfrm>
        </p:spPr>
        <p:txBody>
          <a:bodyPr>
            <a:normAutofit/>
          </a:bodyPr>
          <a:lstStyle/>
          <a:p>
            <a:r>
              <a:rPr lang="en-US" sz="2000" i="1" dirty="0">
                <a:latin typeface="Garamond" panose="02020404030301010803" pitchFamily="18" charset="0"/>
              </a:rPr>
              <a:t>Workplace Literacy Spotlight</a:t>
            </a:r>
            <a:br>
              <a:rPr lang="en-US" dirty="0"/>
            </a:br>
            <a:r>
              <a:rPr lang="en-US" dirty="0"/>
              <a:t>English @ Work // Language 4 Leaders (L4L)</a:t>
            </a:r>
          </a:p>
        </p:txBody>
      </p:sp>
      <p:sp>
        <p:nvSpPr>
          <p:cNvPr id="8" name="TextBox 7">
            <a:extLst>
              <a:ext uri="{FF2B5EF4-FFF2-40B4-BE49-F238E27FC236}">
                <a16:creationId xmlns:a16="http://schemas.microsoft.com/office/drawing/2014/main" id="{9BE4FA34-BD2D-054C-93B7-EA75A8EE434A}"/>
              </a:ext>
            </a:extLst>
          </p:cNvPr>
          <p:cNvSpPr txBox="1"/>
          <p:nvPr/>
        </p:nvSpPr>
        <p:spPr>
          <a:xfrm>
            <a:off x="488273" y="1332852"/>
            <a:ext cx="10798563" cy="307777"/>
          </a:xfrm>
          <a:prstGeom prst="rect">
            <a:avLst/>
          </a:prstGeom>
          <a:noFill/>
        </p:spPr>
        <p:txBody>
          <a:bodyPr wrap="square">
            <a:spAutoFit/>
          </a:bodyPr>
          <a:lstStyle/>
          <a:p>
            <a:r>
              <a:rPr lang="en-US" sz="1400" dirty="0">
                <a:solidFill>
                  <a:srgbClr val="F39135"/>
                </a:solidFill>
                <a:latin typeface="Candara" panose="020E0502030303020204" pitchFamily="34" charset="0"/>
              </a:rPr>
              <a:t>GREAT RIVERS ADULT EDUCATION + ANDERSEN WINDOWS AND DOORS + RENEWAL BY ANDERSEN</a:t>
            </a:r>
          </a:p>
        </p:txBody>
      </p:sp>
      <p:sp>
        <p:nvSpPr>
          <p:cNvPr id="9" name="TextBox 8">
            <a:extLst>
              <a:ext uri="{FF2B5EF4-FFF2-40B4-BE49-F238E27FC236}">
                <a16:creationId xmlns:a16="http://schemas.microsoft.com/office/drawing/2014/main" id="{D34BBAB2-4992-094C-A93F-DF84A647B573}"/>
              </a:ext>
            </a:extLst>
          </p:cNvPr>
          <p:cNvSpPr txBox="1"/>
          <p:nvPr/>
        </p:nvSpPr>
        <p:spPr>
          <a:xfrm>
            <a:off x="488273" y="1942874"/>
            <a:ext cx="5493126" cy="4679599"/>
          </a:xfrm>
          <a:prstGeom prst="rect">
            <a:avLst/>
          </a:prstGeom>
          <a:solidFill>
            <a:srgbClr val="244858"/>
          </a:solidFill>
        </p:spPr>
        <p:txBody>
          <a:bodyPr wrap="square" lIns="182880" tIns="91440" rIns="182880" bIns="91440">
            <a:spAutoFit/>
          </a:bodyPr>
          <a:lstStyle/>
          <a:p>
            <a:r>
              <a:rPr lang="en-US" sz="3200" b="1" dirty="0">
                <a:solidFill>
                  <a:schemeClr val="bg1"/>
                </a:solidFill>
                <a:latin typeface="Archer Medium" pitchFamily="2" charset="0"/>
              </a:rPr>
              <a:t>Classroom Topics</a:t>
            </a:r>
          </a:p>
          <a:p>
            <a:pPr marL="463550" indent="-284163">
              <a:spcBef>
                <a:spcPts val="600"/>
              </a:spcBef>
              <a:buFont typeface="Arial" panose="020B0604020202020204" pitchFamily="34" charset="0"/>
              <a:buChar char="•"/>
            </a:pPr>
            <a:r>
              <a:rPr lang="en-US" b="1" dirty="0">
                <a:solidFill>
                  <a:schemeClr val="bg1"/>
                </a:solidFill>
                <a:latin typeface="Corbel" panose="020B0503020204020204" pitchFamily="34" charset="0"/>
              </a:rPr>
              <a:t>Benefits Literacy:</a:t>
            </a:r>
            <a:r>
              <a:rPr lang="en-US" dirty="0">
                <a:solidFill>
                  <a:schemeClr val="bg1"/>
                </a:solidFill>
                <a:latin typeface="Corbel" panose="020B0503020204020204" pitchFamily="34" charset="0"/>
              </a:rPr>
              <a:t> Annual Open Enrollment</a:t>
            </a:r>
          </a:p>
          <a:p>
            <a:pPr marL="463550" indent="-284163">
              <a:spcBef>
                <a:spcPts val="600"/>
              </a:spcBef>
              <a:buFont typeface="Arial" panose="020B0604020202020204" pitchFamily="34" charset="0"/>
              <a:buChar char="•"/>
            </a:pPr>
            <a:r>
              <a:rPr lang="en-US" b="1" dirty="0">
                <a:solidFill>
                  <a:schemeClr val="bg1"/>
                </a:solidFill>
                <a:latin typeface="Corbel" panose="020B0503020204020204" pitchFamily="34" charset="0"/>
              </a:rPr>
              <a:t>Digital Literacy:</a:t>
            </a:r>
            <a:r>
              <a:rPr lang="en-US" dirty="0">
                <a:solidFill>
                  <a:schemeClr val="bg1"/>
                </a:solidFill>
                <a:latin typeface="Corbel" panose="020B0503020204020204" pitchFamily="34" charset="0"/>
              </a:rPr>
              <a:t> Email, Intro to Word </a:t>
            </a:r>
            <a:br>
              <a:rPr lang="en-US" dirty="0">
                <a:solidFill>
                  <a:schemeClr val="bg1"/>
                </a:solidFill>
                <a:latin typeface="Corbel" panose="020B0503020204020204" pitchFamily="34" charset="0"/>
              </a:rPr>
            </a:br>
            <a:r>
              <a:rPr lang="en-US" dirty="0">
                <a:solidFill>
                  <a:schemeClr val="bg1"/>
                </a:solidFill>
                <a:latin typeface="Corbel" panose="020B0503020204020204" pitchFamily="34" charset="0"/>
              </a:rPr>
              <a:t>Processing, Presentations, Spreadsheets</a:t>
            </a:r>
          </a:p>
          <a:p>
            <a:pPr marL="463550" indent="-284163">
              <a:spcBef>
                <a:spcPts val="600"/>
              </a:spcBef>
              <a:buFont typeface="Arial" panose="020B0604020202020204" pitchFamily="34" charset="0"/>
              <a:buChar char="•"/>
            </a:pPr>
            <a:r>
              <a:rPr lang="en-US" b="1" dirty="0">
                <a:solidFill>
                  <a:schemeClr val="bg1"/>
                </a:solidFill>
                <a:latin typeface="Corbel" panose="020B0503020204020204" pitchFamily="34" charset="0"/>
              </a:rPr>
              <a:t>Skill Building:</a:t>
            </a:r>
            <a:r>
              <a:rPr lang="en-US" dirty="0">
                <a:solidFill>
                  <a:schemeClr val="bg1"/>
                </a:solidFill>
                <a:latin typeface="Corbel" panose="020B0503020204020204" pitchFamily="34" charset="0"/>
              </a:rPr>
              <a:t> Sending Professional Emails</a:t>
            </a:r>
          </a:p>
          <a:p>
            <a:pPr marL="463550" indent="-284163">
              <a:spcBef>
                <a:spcPts val="600"/>
              </a:spcBef>
              <a:buFont typeface="Arial" panose="020B0604020202020204" pitchFamily="34" charset="0"/>
              <a:buChar char="•"/>
            </a:pPr>
            <a:r>
              <a:rPr lang="en-US" b="1" dirty="0">
                <a:solidFill>
                  <a:schemeClr val="bg1"/>
                </a:solidFill>
                <a:latin typeface="Corbel" panose="020B0503020204020204" pitchFamily="34" charset="0"/>
              </a:rPr>
              <a:t>Let’s Practice:</a:t>
            </a:r>
            <a:r>
              <a:rPr lang="en-US" dirty="0">
                <a:solidFill>
                  <a:schemeClr val="bg1"/>
                </a:solidFill>
                <a:latin typeface="Corbel" panose="020B0503020204020204" pitchFamily="34" charset="0"/>
              </a:rPr>
              <a:t> NorthStar Digital Literacy Platform</a:t>
            </a:r>
          </a:p>
          <a:p>
            <a:pPr marL="463550" indent="-284163">
              <a:spcBef>
                <a:spcPts val="600"/>
              </a:spcBef>
              <a:buFont typeface="Arial" panose="020B0604020202020204" pitchFamily="34" charset="0"/>
              <a:buChar char="•"/>
            </a:pPr>
            <a:r>
              <a:rPr lang="en-US" b="1" dirty="0">
                <a:solidFill>
                  <a:schemeClr val="bg1"/>
                </a:solidFill>
                <a:latin typeface="Corbel" panose="020B0503020204020204" pitchFamily="34" charset="0"/>
              </a:rPr>
              <a:t>Advancing Careers:</a:t>
            </a:r>
            <a:r>
              <a:rPr lang="en-US" dirty="0">
                <a:solidFill>
                  <a:schemeClr val="bg1"/>
                </a:solidFill>
                <a:latin typeface="Corbel" panose="020B0503020204020204" pitchFamily="34" charset="0"/>
              </a:rPr>
              <a:t> Understanding the roles </a:t>
            </a:r>
            <a:br>
              <a:rPr lang="en-US" dirty="0">
                <a:solidFill>
                  <a:schemeClr val="bg1"/>
                </a:solidFill>
                <a:latin typeface="Corbel" panose="020B0503020204020204" pitchFamily="34" charset="0"/>
              </a:rPr>
            </a:br>
            <a:r>
              <a:rPr lang="en-US" dirty="0">
                <a:solidFill>
                  <a:schemeClr val="bg1"/>
                </a:solidFill>
                <a:latin typeface="Corbel" panose="020B0503020204020204" pitchFamily="34" charset="0"/>
              </a:rPr>
              <a:t>of a Value Stream Team Lead and a Value </a:t>
            </a:r>
            <a:br>
              <a:rPr lang="en-US" dirty="0">
                <a:solidFill>
                  <a:schemeClr val="bg1"/>
                </a:solidFill>
                <a:latin typeface="Corbel" panose="020B0503020204020204" pitchFamily="34" charset="0"/>
              </a:rPr>
            </a:br>
            <a:r>
              <a:rPr lang="en-US" dirty="0">
                <a:solidFill>
                  <a:schemeClr val="bg1"/>
                </a:solidFill>
                <a:latin typeface="Corbel" panose="020B0503020204020204" pitchFamily="34" charset="0"/>
              </a:rPr>
              <a:t>Stream Supervisor</a:t>
            </a:r>
          </a:p>
          <a:p>
            <a:pPr marL="463550" indent="-284163">
              <a:spcBef>
                <a:spcPts val="600"/>
              </a:spcBef>
              <a:buFont typeface="Arial" panose="020B0604020202020204" pitchFamily="34" charset="0"/>
              <a:buChar char="•"/>
            </a:pPr>
            <a:r>
              <a:rPr lang="en-US" b="1" dirty="0">
                <a:solidFill>
                  <a:schemeClr val="bg1"/>
                </a:solidFill>
                <a:latin typeface="Corbel" panose="020B0503020204020204" pitchFamily="34" charset="0"/>
              </a:rPr>
              <a:t>Role Play:</a:t>
            </a:r>
            <a:r>
              <a:rPr lang="en-US" dirty="0">
                <a:solidFill>
                  <a:schemeClr val="bg1"/>
                </a:solidFill>
                <a:latin typeface="Corbel" panose="020B0503020204020204" pitchFamily="34" charset="0"/>
              </a:rPr>
              <a:t> Common Interview Questions</a:t>
            </a:r>
          </a:p>
          <a:p>
            <a:pPr marL="463550" indent="-284163">
              <a:spcBef>
                <a:spcPts val="600"/>
              </a:spcBef>
              <a:buFont typeface="Arial" panose="020B0604020202020204" pitchFamily="34" charset="0"/>
              <a:buChar char="•"/>
            </a:pPr>
            <a:r>
              <a:rPr lang="en-US" b="1" dirty="0">
                <a:solidFill>
                  <a:schemeClr val="bg1"/>
                </a:solidFill>
                <a:latin typeface="Corbel" panose="020B0503020204020204" pitchFamily="34" charset="0"/>
              </a:rPr>
              <a:t>Discussion:</a:t>
            </a:r>
            <a:r>
              <a:rPr lang="en-US" dirty="0">
                <a:solidFill>
                  <a:schemeClr val="bg1"/>
                </a:solidFill>
                <a:latin typeface="Corbel" panose="020B0503020204020204" pitchFamily="34" charset="0"/>
              </a:rPr>
              <a:t> Drafting a Resumé, Navigating a </a:t>
            </a:r>
            <a:br>
              <a:rPr lang="en-US" dirty="0">
                <a:solidFill>
                  <a:schemeClr val="bg1"/>
                </a:solidFill>
                <a:latin typeface="Corbel" panose="020B0503020204020204" pitchFamily="34" charset="0"/>
              </a:rPr>
            </a:br>
            <a:r>
              <a:rPr lang="en-US" dirty="0">
                <a:solidFill>
                  <a:schemeClr val="bg1"/>
                </a:solidFill>
                <a:latin typeface="Corbel" panose="020B0503020204020204" pitchFamily="34" charset="0"/>
              </a:rPr>
              <a:t>Job Application</a:t>
            </a:r>
          </a:p>
        </p:txBody>
      </p:sp>
      <p:pic>
        <p:nvPicPr>
          <p:cNvPr id="18" name="Picture 17">
            <a:extLst>
              <a:ext uri="{FF2B5EF4-FFF2-40B4-BE49-F238E27FC236}">
                <a16:creationId xmlns:a16="http://schemas.microsoft.com/office/drawing/2014/main" id="{D3053412-9B91-C74B-8281-79CB7D355E89}"/>
              </a:ext>
            </a:extLst>
          </p:cNvPr>
          <p:cNvPicPr>
            <a:picLocks noChangeAspect="1"/>
          </p:cNvPicPr>
          <p:nvPr/>
        </p:nvPicPr>
        <p:blipFill>
          <a:blip r:embed="rId2"/>
          <a:stretch>
            <a:fillRect/>
          </a:stretch>
        </p:blipFill>
        <p:spPr>
          <a:xfrm>
            <a:off x="5642369" y="2766590"/>
            <a:ext cx="6618907" cy="2955338"/>
          </a:xfrm>
          <a:prstGeom prst="rect">
            <a:avLst/>
          </a:prstGeom>
          <a:ln w="38100">
            <a:solidFill>
              <a:schemeClr val="bg1"/>
            </a:solidFill>
          </a:ln>
        </p:spPr>
      </p:pic>
      <p:sp>
        <p:nvSpPr>
          <p:cNvPr id="11" name="TextBox 10">
            <a:extLst>
              <a:ext uri="{FF2B5EF4-FFF2-40B4-BE49-F238E27FC236}">
                <a16:creationId xmlns:a16="http://schemas.microsoft.com/office/drawing/2014/main" id="{E1225980-37E5-6E49-9947-AA050E35D4E1}"/>
              </a:ext>
            </a:extLst>
          </p:cNvPr>
          <p:cNvSpPr txBox="1"/>
          <p:nvPr/>
        </p:nvSpPr>
        <p:spPr>
          <a:xfrm>
            <a:off x="9529010" y="4903348"/>
            <a:ext cx="2732265" cy="492443"/>
          </a:xfrm>
          <a:prstGeom prst="rect">
            <a:avLst/>
          </a:prstGeom>
          <a:solidFill>
            <a:srgbClr val="14495B"/>
          </a:solidFill>
        </p:spPr>
        <p:txBody>
          <a:bodyPr wrap="square" tIns="137160" bIns="137160">
            <a:spAutoFit/>
          </a:bodyPr>
          <a:lstStyle/>
          <a:p>
            <a:pPr algn="ctr"/>
            <a:r>
              <a:rPr lang="en-US" sz="1400" b="1" dirty="0">
                <a:solidFill>
                  <a:schemeClr val="bg1"/>
                </a:solidFill>
                <a:effectLst/>
                <a:latin typeface="Archer Bold" pitchFamily="2" charset="0"/>
              </a:rPr>
              <a:t>Bayport 100series Graduation</a:t>
            </a:r>
            <a:endParaRPr lang="en-US" sz="1400" dirty="0">
              <a:solidFill>
                <a:schemeClr val="bg1"/>
              </a:solidFill>
              <a:effectLst/>
              <a:latin typeface="Archer Bold" pitchFamily="2" charset="0"/>
            </a:endParaRPr>
          </a:p>
        </p:txBody>
      </p:sp>
    </p:spTree>
    <p:extLst>
      <p:ext uri="{BB962C8B-B14F-4D97-AF65-F5344CB8AC3E}">
        <p14:creationId xmlns:p14="http://schemas.microsoft.com/office/powerpoint/2010/main" val="1149320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A6616-59BA-CE4D-B1AD-8C582BB106BE}"/>
              </a:ext>
            </a:extLst>
          </p:cNvPr>
          <p:cNvSpPr/>
          <p:nvPr/>
        </p:nvSpPr>
        <p:spPr>
          <a:xfrm>
            <a:off x="1" y="0"/>
            <a:ext cx="12191999" cy="1233996"/>
          </a:xfrm>
          <a:prstGeom prst="rect">
            <a:avLst/>
          </a:prstGeom>
          <a:solidFill>
            <a:srgbClr val="F39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C520EB3-3A88-C84C-A635-8389A278F52B}"/>
              </a:ext>
            </a:extLst>
          </p:cNvPr>
          <p:cNvSpPr>
            <a:spLocks noGrp="1"/>
          </p:cNvSpPr>
          <p:nvPr>
            <p:ph type="title"/>
          </p:nvPr>
        </p:nvSpPr>
        <p:spPr>
          <a:xfrm>
            <a:off x="488272" y="7288"/>
            <a:ext cx="11215456" cy="1318276"/>
          </a:xfrm>
        </p:spPr>
        <p:txBody>
          <a:bodyPr>
            <a:normAutofit/>
          </a:bodyPr>
          <a:lstStyle/>
          <a:p>
            <a:r>
              <a:rPr lang="en-US" sz="2000" i="1" dirty="0">
                <a:latin typeface="Garamond" panose="02020404030301010803" pitchFamily="18" charset="0"/>
              </a:rPr>
              <a:t>Workplace Literacy Spotlight</a:t>
            </a:r>
            <a:br>
              <a:rPr lang="en-US" dirty="0"/>
            </a:br>
            <a:r>
              <a:rPr lang="en-US" dirty="0"/>
              <a:t>English @ Work // Language 4 Leaders (L4L)</a:t>
            </a:r>
          </a:p>
        </p:txBody>
      </p:sp>
      <p:sp>
        <p:nvSpPr>
          <p:cNvPr id="8" name="TextBox 7">
            <a:extLst>
              <a:ext uri="{FF2B5EF4-FFF2-40B4-BE49-F238E27FC236}">
                <a16:creationId xmlns:a16="http://schemas.microsoft.com/office/drawing/2014/main" id="{9BE4FA34-BD2D-054C-93B7-EA75A8EE434A}"/>
              </a:ext>
            </a:extLst>
          </p:cNvPr>
          <p:cNvSpPr txBox="1"/>
          <p:nvPr/>
        </p:nvSpPr>
        <p:spPr>
          <a:xfrm>
            <a:off x="488273" y="1332852"/>
            <a:ext cx="10798563" cy="307777"/>
          </a:xfrm>
          <a:prstGeom prst="rect">
            <a:avLst/>
          </a:prstGeom>
          <a:noFill/>
        </p:spPr>
        <p:txBody>
          <a:bodyPr wrap="square">
            <a:spAutoFit/>
          </a:bodyPr>
          <a:lstStyle/>
          <a:p>
            <a:r>
              <a:rPr lang="en-US" sz="1400" dirty="0">
                <a:solidFill>
                  <a:srgbClr val="F39135"/>
                </a:solidFill>
                <a:latin typeface="Candara" panose="020E0502030303020204" pitchFamily="34" charset="0"/>
              </a:rPr>
              <a:t>GREAT RIVERS ADULT EDUCATION + ANDERSEN WINDOWS AND DOORS + RENEWAL BY ANDERSEN</a:t>
            </a:r>
          </a:p>
        </p:txBody>
      </p:sp>
      <p:grpSp>
        <p:nvGrpSpPr>
          <p:cNvPr id="17" name="Group 16">
            <a:extLst>
              <a:ext uri="{FF2B5EF4-FFF2-40B4-BE49-F238E27FC236}">
                <a16:creationId xmlns:a16="http://schemas.microsoft.com/office/drawing/2014/main" id="{B9E8B907-FF26-0246-9815-ECB09458200A}"/>
              </a:ext>
            </a:extLst>
          </p:cNvPr>
          <p:cNvGrpSpPr/>
          <p:nvPr/>
        </p:nvGrpSpPr>
        <p:grpSpPr>
          <a:xfrm>
            <a:off x="585093" y="1528649"/>
            <a:ext cx="7913450" cy="5076716"/>
            <a:chOff x="585093" y="1647917"/>
            <a:chExt cx="7913450" cy="5076716"/>
          </a:xfrm>
        </p:grpSpPr>
        <p:pic>
          <p:nvPicPr>
            <p:cNvPr id="6" name="Picture 5">
              <a:extLst>
                <a:ext uri="{FF2B5EF4-FFF2-40B4-BE49-F238E27FC236}">
                  <a16:creationId xmlns:a16="http://schemas.microsoft.com/office/drawing/2014/main" id="{175ADA46-46AA-1E41-9799-D3840FF6D2BE}"/>
                </a:ext>
              </a:extLst>
            </p:cNvPr>
            <p:cNvPicPr>
              <a:picLocks noChangeAspect="1"/>
            </p:cNvPicPr>
            <p:nvPr/>
          </p:nvPicPr>
          <p:blipFill rotWithShape="1">
            <a:blip r:embed="rId2"/>
            <a:srcRect b="45585"/>
            <a:stretch/>
          </p:blipFill>
          <p:spPr>
            <a:xfrm>
              <a:off x="585093" y="1647917"/>
              <a:ext cx="3664180" cy="4903490"/>
            </a:xfrm>
            <a:prstGeom prst="rect">
              <a:avLst/>
            </a:prstGeom>
          </p:spPr>
        </p:pic>
        <p:pic>
          <p:nvPicPr>
            <p:cNvPr id="11" name="Picture 10">
              <a:extLst>
                <a:ext uri="{FF2B5EF4-FFF2-40B4-BE49-F238E27FC236}">
                  <a16:creationId xmlns:a16="http://schemas.microsoft.com/office/drawing/2014/main" id="{4D342E7A-D23B-0A44-AC87-3EB1C8F27F33}"/>
                </a:ext>
              </a:extLst>
            </p:cNvPr>
            <p:cNvPicPr>
              <a:picLocks noChangeAspect="1"/>
            </p:cNvPicPr>
            <p:nvPr/>
          </p:nvPicPr>
          <p:blipFill rotWithShape="1">
            <a:blip r:embed="rId2"/>
            <a:srcRect t="54514"/>
            <a:stretch/>
          </p:blipFill>
          <p:spPr>
            <a:xfrm>
              <a:off x="4834363" y="2625761"/>
              <a:ext cx="3664180" cy="4098872"/>
            </a:xfrm>
            <a:prstGeom prst="rect">
              <a:avLst/>
            </a:prstGeom>
          </p:spPr>
        </p:pic>
        <p:pic>
          <p:nvPicPr>
            <p:cNvPr id="12" name="Picture 11">
              <a:extLst>
                <a:ext uri="{FF2B5EF4-FFF2-40B4-BE49-F238E27FC236}">
                  <a16:creationId xmlns:a16="http://schemas.microsoft.com/office/drawing/2014/main" id="{5FF31523-BC9B-0641-BBD0-6DB0C7F7F3FD}"/>
                </a:ext>
              </a:extLst>
            </p:cNvPr>
            <p:cNvPicPr>
              <a:picLocks noChangeAspect="1"/>
            </p:cNvPicPr>
            <p:nvPr/>
          </p:nvPicPr>
          <p:blipFill rotWithShape="1">
            <a:blip r:embed="rId2"/>
            <a:srcRect t="98309"/>
            <a:stretch/>
          </p:blipFill>
          <p:spPr>
            <a:xfrm>
              <a:off x="585093" y="6572233"/>
              <a:ext cx="3664180" cy="152400"/>
            </a:xfrm>
            <a:prstGeom prst="rect">
              <a:avLst/>
            </a:prstGeom>
          </p:spPr>
        </p:pic>
      </p:grpSp>
      <p:pic>
        <p:nvPicPr>
          <p:cNvPr id="16" name="Picture 15">
            <a:extLst>
              <a:ext uri="{FF2B5EF4-FFF2-40B4-BE49-F238E27FC236}">
                <a16:creationId xmlns:a16="http://schemas.microsoft.com/office/drawing/2014/main" id="{966B749E-FD40-9244-A824-89186DC26251}"/>
              </a:ext>
            </a:extLst>
          </p:cNvPr>
          <p:cNvPicPr>
            <a:picLocks noChangeAspect="1"/>
          </p:cNvPicPr>
          <p:nvPr/>
        </p:nvPicPr>
        <p:blipFill rotWithShape="1">
          <a:blip r:embed="rId3"/>
          <a:srcRect l="768"/>
          <a:stretch/>
        </p:blipFill>
        <p:spPr>
          <a:xfrm>
            <a:off x="8416925" y="3067148"/>
            <a:ext cx="3372123" cy="1826492"/>
          </a:xfrm>
          <a:prstGeom prst="rect">
            <a:avLst/>
          </a:prstGeom>
        </p:spPr>
      </p:pic>
    </p:spTree>
    <p:extLst>
      <p:ext uri="{BB962C8B-B14F-4D97-AF65-F5344CB8AC3E}">
        <p14:creationId xmlns:p14="http://schemas.microsoft.com/office/powerpoint/2010/main" val="1668694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A6616-59BA-CE4D-B1AD-8C582BB106BE}"/>
              </a:ext>
            </a:extLst>
          </p:cNvPr>
          <p:cNvSpPr/>
          <p:nvPr/>
        </p:nvSpPr>
        <p:spPr>
          <a:xfrm>
            <a:off x="1" y="0"/>
            <a:ext cx="12191999" cy="1233996"/>
          </a:xfrm>
          <a:prstGeom prst="rect">
            <a:avLst/>
          </a:prstGeom>
          <a:solidFill>
            <a:srgbClr val="F39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C520EB3-3A88-C84C-A635-8389A278F52B}"/>
              </a:ext>
            </a:extLst>
          </p:cNvPr>
          <p:cNvSpPr>
            <a:spLocks noGrp="1"/>
          </p:cNvSpPr>
          <p:nvPr>
            <p:ph type="title"/>
          </p:nvPr>
        </p:nvSpPr>
        <p:spPr>
          <a:xfrm>
            <a:off x="488272" y="7288"/>
            <a:ext cx="11215456" cy="1318276"/>
          </a:xfrm>
        </p:spPr>
        <p:txBody>
          <a:bodyPr>
            <a:normAutofit/>
          </a:bodyPr>
          <a:lstStyle/>
          <a:p>
            <a:r>
              <a:rPr lang="en-US" sz="2000" i="1" dirty="0">
                <a:latin typeface="Garamond" panose="02020404030301010803" pitchFamily="18" charset="0"/>
              </a:rPr>
              <a:t>Workplace Literacy Spotlight</a:t>
            </a:r>
            <a:br>
              <a:rPr lang="en-US" dirty="0"/>
            </a:br>
            <a:r>
              <a:rPr lang="en-US" dirty="0"/>
              <a:t>English @ Work // Language 4 Leaders (L4L)</a:t>
            </a:r>
          </a:p>
        </p:txBody>
      </p:sp>
      <p:sp>
        <p:nvSpPr>
          <p:cNvPr id="8" name="TextBox 7">
            <a:extLst>
              <a:ext uri="{FF2B5EF4-FFF2-40B4-BE49-F238E27FC236}">
                <a16:creationId xmlns:a16="http://schemas.microsoft.com/office/drawing/2014/main" id="{9BE4FA34-BD2D-054C-93B7-EA75A8EE434A}"/>
              </a:ext>
            </a:extLst>
          </p:cNvPr>
          <p:cNvSpPr txBox="1"/>
          <p:nvPr/>
        </p:nvSpPr>
        <p:spPr>
          <a:xfrm>
            <a:off x="488273" y="1332852"/>
            <a:ext cx="10798563" cy="307777"/>
          </a:xfrm>
          <a:prstGeom prst="rect">
            <a:avLst/>
          </a:prstGeom>
          <a:noFill/>
        </p:spPr>
        <p:txBody>
          <a:bodyPr wrap="square">
            <a:spAutoFit/>
          </a:bodyPr>
          <a:lstStyle/>
          <a:p>
            <a:r>
              <a:rPr lang="en-US" sz="1400" dirty="0">
                <a:solidFill>
                  <a:srgbClr val="F39135"/>
                </a:solidFill>
                <a:latin typeface="Candara" panose="020E0502030303020204" pitchFamily="34" charset="0"/>
              </a:rPr>
              <a:t>GREAT RIVERS ADULT EDUCATION + ANDERSEN WINDOWS AND DOORS + RENEWAL BY ANDERSEN</a:t>
            </a:r>
          </a:p>
        </p:txBody>
      </p:sp>
      <p:sp>
        <p:nvSpPr>
          <p:cNvPr id="13" name="TextBox 12">
            <a:extLst>
              <a:ext uri="{FF2B5EF4-FFF2-40B4-BE49-F238E27FC236}">
                <a16:creationId xmlns:a16="http://schemas.microsoft.com/office/drawing/2014/main" id="{9CFC0BF9-E839-2947-AD12-2D41CD8F2BCF}"/>
              </a:ext>
            </a:extLst>
          </p:cNvPr>
          <p:cNvSpPr txBox="1"/>
          <p:nvPr/>
        </p:nvSpPr>
        <p:spPr>
          <a:xfrm>
            <a:off x="3452576" y="2543675"/>
            <a:ext cx="2418348" cy="2123658"/>
          </a:xfrm>
          <a:prstGeom prst="rect">
            <a:avLst/>
          </a:prstGeom>
          <a:noFill/>
        </p:spPr>
        <p:txBody>
          <a:bodyPr wrap="square" rtlCol="0">
            <a:spAutoFit/>
          </a:bodyPr>
          <a:lstStyle/>
          <a:p>
            <a:pPr algn="r"/>
            <a:r>
              <a:rPr lang="en-US" sz="4400" b="1" dirty="0">
                <a:latin typeface="Archer Medium" pitchFamily="2" charset="0"/>
              </a:rPr>
              <a:t>To </a:t>
            </a:r>
          </a:p>
          <a:p>
            <a:pPr algn="r"/>
            <a:r>
              <a:rPr lang="en-US" sz="4400" b="1" dirty="0">
                <a:latin typeface="Archer Medium" pitchFamily="2" charset="0"/>
              </a:rPr>
              <a:t>Learn </a:t>
            </a:r>
          </a:p>
          <a:p>
            <a:pPr algn="r"/>
            <a:r>
              <a:rPr lang="en-US" sz="4400" b="1" dirty="0">
                <a:latin typeface="Archer Medium" pitchFamily="2" charset="0"/>
              </a:rPr>
              <a:t>More</a:t>
            </a:r>
          </a:p>
        </p:txBody>
      </p:sp>
      <p:sp>
        <p:nvSpPr>
          <p:cNvPr id="14" name="TextBox 13">
            <a:extLst>
              <a:ext uri="{FF2B5EF4-FFF2-40B4-BE49-F238E27FC236}">
                <a16:creationId xmlns:a16="http://schemas.microsoft.com/office/drawing/2014/main" id="{283143EE-1B92-664A-A11F-9FC47209ECE5}"/>
              </a:ext>
            </a:extLst>
          </p:cNvPr>
          <p:cNvSpPr txBox="1"/>
          <p:nvPr/>
        </p:nvSpPr>
        <p:spPr>
          <a:xfrm>
            <a:off x="2138146" y="5109015"/>
            <a:ext cx="6781510" cy="1538883"/>
          </a:xfrm>
          <a:prstGeom prst="rect">
            <a:avLst/>
          </a:prstGeom>
          <a:noFill/>
        </p:spPr>
        <p:txBody>
          <a:bodyPr wrap="square">
            <a:spAutoFit/>
          </a:bodyPr>
          <a:lstStyle/>
          <a:p>
            <a:pPr algn="r">
              <a:spcBef>
                <a:spcPts val="600"/>
              </a:spcBef>
            </a:pPr>
            <a:r>
              <a:rPr lang="en-US" sz="2000" dirty="0" err="1">
                <a:solidFill>
                  <a:srgbClr val="1C3F6A"/>
                </a:solidFill>
                <a:latin typeface="Corbel" panose="020B0503020204020204" pitchFamily="34" charset="0"/>
              </a:rPr>
              <a:t>commed.sowashco.org</a:t>
            </a:r>
            <a:r>
              <a:rPr lang="en-US" sz="2000" dirty="0">
                <a:solidFill>
                  <a:srgbClr val="1C3F6A"/>
                </a:solidFill>
                <a:latin typeface="Corbel" panose="020B0503020204020204" pitchFamily="34" charset="0"/>
              </a:rPr>
              <a:t>/adults/great-rivers-adult-education</a:t>
            </a:r>
          </a:p>
          <a:p>
            <a:pPr algn="r">
              <a:spcBef>
                <a:spcPts val="600"/>
              </a:spcBef>
            </a:pPr>
            <a:r>
              <a:rPr lang="en-US" sz="2000" dirty="0" err="1">
                <a:solidFill>
                  <a:srgbClr val="1C3F6A"/>
                </a:solidFill>
                <a:latin typeface="Corbel" panose="020B0503020204020204" pitchFamily="34" charset="0"/>
              </a:rPr>
              <a:t>www.hastingscommunityed.com</a:t>
            </a:r>
            <a:r>
              <a:rPr lang="en-US" sz="2000" dirty="0">
                <a:solidFill>
                  <a:srgbClr val="1C3F6A"/>
                </a:solidFill>
                <a:latin typeface="Corbel" panose="020B0503020204020204" pitchFamily="34" charset="0"/>
              </a:rPr>
              <a:t>/adults/adult-basic-education</a:t>
            </a:r>
          </a:p>
          <a:p>
            <a:pPr algn="r">
              <a:spcBef>
                <a:spcPts val="600"/>
              </a:spcBef>
            </a:pPr>
            <a:r>
              <a:rPr lang="en-US" sz="2000" dirty="0" err="1">
                <a:solidFill>
                  <a:srgbClr val="1C3F6A"/>
                </a:solidFill>
                <a:latin typeface="Corbel" panose="020B0503020204020204" pitchFamily="34" charset="0"/>
              </a:rPr>
              <a:t>www.facebook.com</a:t>
            </a:r>
            <a:r>
              <a:rPr lang="en-US" sz="2000" dirty="0">
                <a:solidFill>
                  <a:srgbClr val="1C3F6A"/>
                </a:solidFill>
                <a:latin typeface="Corbel" panose="020B0503020204020204" pitchFamily="34" charset="0"/>
              </a:rPr>
              <a:t>/</a:t>
            </a:r>
            <a:r>
              <a:rPr lang="en-US" sz="2000" dirty="0" err="1">
                <a:solidFill>
                  <a:srgbClr val="1C3F6A"/>
                </a:solidFill>
                <a:latin typeface="Corbel" panose="020B0503020204020204" pitchFamily="34" charset="0"/>
              </a:rPr>
              <a:t>GreatRiversAEC</a:t>
            </a:r>
            <a:endParaRPr lang="en-US" sz="2000" dirty="0">
              <a:solidFill>
                <a:srgbClr val="1C3F6A"/>
              </a:solidFill>
              <a:latin typeface="Corbel" panose="020B0503020204020204" pitchFamily="34" charset="0"/>
            </a:endParaRPr>
          </a:p>
          <a:p>
            <a:pPr algn="r"/>
            <a:endParaRPr lang="en-US" sz="2400" dirty="0">
              <a:solidFill>
                <a:srgbClr val="1C3F6A"/>
              </a:solidFill>
              <a:effectLst/>
              <a:latin typeface="Corbel" panose="020B0503020204020204" pitchFamily="34" charset="0"/>
            </a:endParaRPr>
          </a:p>
        </p:txBody>
      </p:sp>
      <p:pic>
        <p:nvPicPr>
          <p:cNvPr id="3" name="Picture 2">
            <a:extLst>
              <a:ext uri="{FF2B5EF4-FFF2-40B4-BE49-F238E27FC236}">
                <a16:creationId xmlns:a16="http://schemas.microsoft.com/office/drawing/2014/main" id="{3034F097-6FC2-124B-B824-B806F0DA3B60}"/>
              </a:ext>
            </a:extLst>
          </p:cNvPr>
          <p:cNvPicPr>
            <a:picLocks noChangeAspect="1"/>
          </p:cNvPicPr>
          <p:nvPr/>
        </p:nvPicPr>
        <p:blipFill rotWithShape="1">
          <a:blip r:embed="rId2"/>
          <a:srcRect l="4413" t="4413" r="4413" b="4413"/>
          <a:stretch/>
        </p:blipFill>
        <p:spPr>
          <a:xfrm>
            <a:off x="6096001" y="2238301"/>
            <a:ext cx="2734408" cy="2734408"/>
          </a:xfrm>
          <a:prstGeom prst="rect">
            <a:avLst/>
          </a:prstGeom>
        </p:spPr>
      </p:pic>
    </p:spTree>
    <p:extLst>
      <p:ext uri="{BB962C8B-B14F-4D97-AF65-F5344CB8AC3E}">
        <p14:creationId xmlns:p14="http://schemas.microsoft.com/office/powerpoint/2010/main" val="2376276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878AD8-CF51-7C45-8C3C-F3330CA6434B}"/>
              </a:ext>
            </a:extLst>
          </p:cNvPr>
          <p:cNvSpPr/>
          <p:nvPr/>
        </p:nvSpPr>
        <p:spPr>
          <a:xfrm>
            <a:off x="0" y="0"/>
            <a:ext cx="12191999" cy="459148"/>
          </a:xfrm>
          <a:prstGeom prst="rect">
            <a:avLst/>
          </a:prstGeom>
          <a:solidFill>
            <a:srgbClr val="1C3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A0515E4-CAD0-7A40-99F7-66D33A6D1C6B}"/>
              </a:ext>
            </a:extLst>
          </p:cNvPr>
          <p:cNvSpPr txBox="1"/>
          <p:nvPr/>
        </p:nvSpPr>
        <p:spPr>
          <a:xfrm>
            <a:off x="2" y="2723517"/>
            <a:ext cx="12191998" cy="1200329"/>
          </a:xfrm>
          <a:prstGeom prst="rect">
            <a:avLst/>
          </a:prstGeom>
          <a:noFill/>
        </p:spPr>
        <p:txBody>
          <a:bodyPr wrap="square" rtlCol="0">
            <a:spAutoFit/>
          </a:bodyPr>
          <a:lstStyle/>
          <a:p>
            <a:pPr algn="ctr"/>
            <a:r>
              <a:rPr lang="en-US" sz="7200" b="1" dirty="0">
                <a:solidFill>
                  <a:srgbClr val="1C3F6A"/>
                </a:solidFill>
                <a:latin typeface="Archer Medium" pitchFamily="2" charset="0"/>
              </a:rPr>
              <a:t>Thank </a:t>
            </a:r>
            <a:r>
              <a:rPr lang="en-US" sz="7200" b="1" dirty="0">
                <a:solidFill>
                  <a:srgbClr val="67C8BE"/>
                </a:solidFill>
                <a:latin typeface="Archer Medium" pitchFamily="2" charset="0"/>
              </a:rPr>
              <a:t>You</a:t>
            </a:r>
            <a:r>
              <a:rPr lang="en-US" sz="7200" b="1" dirty="0">
                <a:solidFill>
                  <a:srgbClr val="F39135"/>
                </a:solidFill>
                <a:latin typeface="Archer Medium" pitchFamily="2" charset="0"/>
              </a:rPr>
              <a:t>!</a:t>
            </a:r>
          </a:p>
        </p:txBody>
      </p:sp>
      <p:sp>
        <p:nvSpPr>
          <p:cNvPr id="13" name="Rectangle 12">
            <a:extLst>
              <a:ext uri="{FF2B5EF4-FFF2-40B4-BE49-F238E27FC236}">
                <a16:creationId xmlns:a16="http://schemas.microsoft.com/office/drawing/2014/main" id="{3F4781B8-6BF0-0148-8EF7-75A8B7F23AEC}"/>
              </a:ext>
            </a:extLst>
          </p:cNvPr>
          <p:cNvSpPr/>
          <p:nvPr/>
        </p:nvSpPr>
        <p:spPr>
          <a:xfrm>
            <a:off x="1" y="6398852"/>
            <a:ext cx="12191999" cy="459148"/>
          </a:xfrm>
          <a:prstGeom prst="rect">
            <a:avLst/>
          </a:prstGeom>
          <a:solidFill>
            <a:srgbClr val="67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09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878AD8-CF51-7C45-8C3C-F3330CA6434B}"/>
              </a:ext>
            </a:extLst>
          </p:cNvPr>
          <p:cNvSpPr/>
          <p:nvPr/>
        </p:nvSpPr>
        <p:spPr>
          <a:xfrm>
            <a:off x="0" y="0"/>
            <a:ext cx="12191999" cy="1233996"/>
          </a:xfrm>
          <a:prstGeom prst="rect">
            <a:avLst/>
          </a:prstGeom>
          <a:solidFill>
            <a:srgbClr val="1C3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BDB955-3638-384D-8E35-01E4B90CCB7C}"/>
              </a:ext>
            </a:extLst>
          </p:cNvPr>
          <p:cNvSpPr>
            <a:spLocks noGrp="1"/>
          </p:cNvSpPr>
          <p:nvPr>
            <p:ph type="title"/>
          </p:nvPr>
        </p:nvSpPr>
        <p:spPr/>
        <p:txBody>
          <a:bodyPr/>
          <a:lstStyle/>
          <a:p>
            <a:r>
              <a:rPr lang="en-US" dirty="0"/>
              <a:t>Adult Career Pathways</a:t>
            </a:r>
          </a:p>
        </p:txBody>
      </p:sp>
      <p:sp>
        <p:nvSpPr>
          <p:cNvPr id="3" name="Content Placeholder 2">
            <a:extLst>
              <a:ext uri="{FF2B5EF4-FFF2-40B4-BE49-F238E27FC236}">
                <a16:creationId xmlns:a16="http://schemas.microsoft.com/office/drawing/2014/main" id="{35382C56-F299-D142-BAB8-C76F89F3ABBE}"/>
              </a:ext>
            </a:extLst>
          </p:cNvPr>
          <p:cNvSpPr>
            <a:spLocks noGrp="1"/>
          </p:cNvSpPr>
          <p:nvPr>
            <p:ph idx="1"/>
          </p:nvPr>
        </p:nvSpPr>
        <p:spPr>
          <a:xfrm>
            <a:off x="488272" y="1618488"/>
            <a:ext cx="11215456" cy="4874387"/>
          </a:xfrm>
        </p:spPr>
        <p:txBody>
          <a:bodyPr>
            <a:normAutofit fontScale="62500" lnSpcReduction="20000"/>
          </a:bodyPr>
          <a:lstStyle/>
          <a:p>
            <a:pPr marL="0" indent="0">
              <a:buNone/>
            </a:pPr>
            <a:r>
              <a:rPr lang="en-US" sz="4400" b="1" dirty="0">
                <a:latin typeface="Archer Medium" pitchFamily="2" charset="0"/>
              </a:rPr>
              <a:t>Federal Definition</a:t>
            </a:r>
            <a:endParaRPr lang="en-US" sz="4400" dirty="0">
              <a:latin typeface="Archer Medium" pitchFamily="2" charset="0"/>
            </a:endParaRPr>
          </a:p>
          <a:p>
            <a:pPr marL="0" indent="0">
              <a:lnSpc>
                <a:spcPct val="120000"/>
              </a:lnSpc>
              <a:spcBef>
                <a:spcPts val="600"/>
              </a:spcBef>
              <a:buNone/>
            </a:pPr>
            <a:r>
              <a:rPr lang="en-US" sz="2900" dirty="0">
                <a:latin typeface="Garamond" panose="02020404030301010803" pitchFamily="18" charset="0"/>
              </a:rPr>
              <a:t>The term ‘‘career pathway’’ means a combination of rigorous and high-quality education, training, and other services that— </a:t>
            </a:r>
          </a:p>
          <a:p>
            <a:pPr marL="514350" indent="-514350">
              <a:lnSpc>
                <a:spcPct val="120000"/>
              </a:lnSpc>
              <a:spcBef>
                <a:spcPts val="600"/>
              </a:spcBef>
              <a:buFont typeface="+mj-lt"/>
              <a:buAutoNum type="alphaLcParenR"/>
            </a:pPr>
            <a:r>
              <a:rPr lang="en-US" sz="2900" dirty="0">
                <a:latin typeface="Garamond" panose="02020404030301010803" pitchFamily="18" charset="0"/>
              </a:rPr>
              <a:t>aligns with the skill needs of industries in the economy of the State or regional economy involved; </a:t>
            </a:r>
          </a:p>
          <a:p>
            <a:pPr marL="514350" indent="-514350">
              <a:lnSpc>
                <a:spcPct val="120000"/>
              </a:lnSpc>
              <a:spcBef>
                <a:spcPts val="600"/>
              </a:spcBef>
              <a:buFont typeface="+mj-lt"/>
              <a:buAutoNum type="alphaLcParenR"/>
            </a:pPr>
            <a:r>
              <a:rPr lang="en-US" sz="2900" dirty="0">
                <a:latin typeface="Garamond" panose="02020404030301010803" pitchFamily="18" charset="0"/>
              </a:rPr>
              <a:t>prepares an individual to be successful in any of a full range of secondary or postsecondary education options, including apprenticeships...; </a:t>
            </a:r>
          </a:p>
          <a:p>
            <a:pPr marL="514350" indent="-514350">
              <a:lnSpc>
                <a:spcPct val="120000"/>
              </a:lnSpc>
              <a:spcBef>
                <a:spcPts val="600"/>
              </a:spcBef>
              <a:buFont typeface="+mj-lt"/>
              <a:buAutoNum type="alphaLcParenR"/>
            </a:pPr>
            <a:r>
              <a:rPr lang="en-US" sz="2900" dirty="0">
                <a:latin typeface="Garamond" panose="02020404030301010803" pitchFamily="18" charset="0"/>
              </a:rPr>
              <a:t>includes counseling to support an individual in achieving the individual’s education and career goals; </a:t>
            </a:r>
          </a:p>
          <a:p>
            <a:pPr marL="514350" indent="-514350">
              <a:lnSpc>
                <a:spcPct val="120000"/>
              </a:lnSpc>
              <a:spcBef>
                <a:spcPts val="600"/>
              </a:spcBef>
              <a:buFont typeface="+mj-lt"/>
              <a:buAutoNum type="alphaLcParenR"/>
            </a:pPr>
            <a:r>
              <a:rPr lang="en-US" sz="2900" dirty="0">
                <a:latin typeface="Garamond" panose="02020404030301010803" pitchFamily="18" charset="0"/>
              </a:rPr>
              <a:t>includes, as appropriate, education offered concurrently with and in the same context as workforce preparation activities and training for a specific occupation or occupational cluster; </a:t>
            </a:r>
          </a:p>
          <a:p>
            <a:pPr marL="514350" indent="-514350">
              <a:lnSpc>
                <a:spcPct val="120000"/>
              </a:lnSpc>
              <a:spcBef>
                <a:spcPts val="600"/>
              </a:spcBef>
              <a:buFont typeface="+mj-lt"/>
              <a:buAutoNum type="alphaLcParenR"/>
            </a:pPr>
            <a:r>
              <a:rPr lang="en-US" sz="2900" dirty="0">
                <a:latin typeface="Garamond" panose="02020404030301010803" pitchFamily="18" charset="0"/>
              </a:rPr>
              <a:t>organizes education, training, and other services to meet the particular needs of an individual in a manner that accelerates the educational and career advancement of the individual to the extent practicable; </a:t>
            </a:r>
          </a:p>
          <a:p>
            <a:pPr marL="514350" indent="-514350">
              <a:lnSpc>
                <a:spcPct val="120000"/>
              </a:lnSpc>
              <a:spcBef>
                <a:spcPts val="600"/>
              </a:spcBef>
              <a:buFont typeface="+mj-lt"/>
              <a:buAutoNum type="alphaLcParenR"/>
            </a:pPr>
            <a:r>
              <a:rPr lang="en-US" sz="2900" dirty="0">
                <a:latin typeface="Garamond" panose="02020404030301010803" pitchFamily="18" charset="0"/>
              </a:rPr>
              <a:t>enables an individual to attain a secondary school diploma or its recognized equivalent, and at least 1 recognized postsecondary credential; </a:t>
            </a:r>
          </a:p>
          <a:p>
            <a:pPr marL="514350" indent="-514350">
              <a:lnSpc>
                <a:spcPct val="120000"/>
              </a:lnSpc>
              <a:spcBef>
                <a:spcPts val="600"/>
              </a:spcBef>
              <a:buFont typeface="+mj-lt"/>
              <a:buAutoNum type="alphaLcParenR"/>
            </a:pPr>
            <a:r>
              <a:rPr lang="en-US" sz="2900" dirty="0">
                <a:latin typeface="Garamond" panose="02020404030301010803" pitchFamily="18" charset="0"/>
              </a:rPr>
              <a:t>helps an individual enter or advance within a specific occupation or occupational cluster. </a:t>
            </a:r>
          </a:p>
          <a:p>
            <a:pPr marL="0" indent="0" algn="r">
              <a:spcBef>
                <a:spcPts val="1200"/>
              </a:spcBef>
              <a:buNone/>
            </a:pPr>
            <a:r>
              <a:rPr lang="en-US" sz="2900" i="1" dirty="0">
                <a:latin typeface="Garamond" panose="02020404030301010803" pitchFamily="18" charset="0"/>
              </a:rPr>
              <a:t>– Workforce Innovation and Opportunity Act. 29 U.S.C. § 3102 (2020)</a:t>
            </a:r>
          </a:p>
          <a:p>
            <a:endParaRPr lang="en-US" dirty="0"/>
          </a:p>
        </p:txBody>
      </p:sp>
    </p:spTree>
    <p:extLst>
      <p:ext uri="{BB962C8B-B14F-4D97-AF65-F5344CB8AC3E}">
        <p14:creationId xmlns:p14="http://schemas.microsoft.com/office/powerpoint/2010/main" val="827110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D55E19-A8C2-774C-952B-27E9EF2C94D3}"/>
              </a:ext>
            </a:extLst>
          </p:cNvPr>
          <p:cNvSpPr/>
          <p:nvPr/>
        </p:nvSpPr>
        <p:spPr>
          <a:xfrm>
            <a:off x="0" y="0"/>
            <a:ext cx="12191999" cy="1233996"/>
          </a:xfrm>
          <a:prstGeom prst="rect">
            <a:avLst/>
          </a:prstGeom>
          <a:solidFill>
            <a:srgbClr val="1C3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58F418-8B52-D644-ACD8-32C18F241F6A}"/>
              </a:ext>
            </a:extLst>
          </p:cNvPr>
          <p:cNvSpPr>
            <a:spLocks noGrp="1"/>
          </p:cNvSpPr>
          <p:nvPr>
            <p:ph type="title"/>
          </p:nvPr>
        </p:nvSpPr>
        <p:spPr/>
        <p:txBody>
          <a:bodyPr/>
          <a:lstStyle/>
          <a:p>
            <a:r>
              <a:rPr lang="en-US" dirty="0"/>
              <a:t>Adult Career Pathways</a:t>
            </a:r>
          </a:p>
        </p:txBody>
      </p:sp>
      <p:pic>
        <p:nvPicPr>
          <p:cNvPr id="10" name="Picture 9">
            <a:extLst>
              <a:ext uri="{FF2B5EF4-FFF2-40B4-BE49-F238E27FC236}">
                <a16:creationId xmlns:a16="http://schemas.microsoft.com/office/drawing/2014/main" id="{383A3C54-D7FB-3045-861B-91164B450470}"/>
              </a:ext>
            </a:extLst>
          </p:cNvPr>
          <p:cNvPicPr>
            <a:picLocks noChangeAspect="1"/>
          </p:cNvPicPr>
          <p:nvPr/>
        </p:nvPicPr>
        <p:blipFill>
          <a:blip r:embed="rId3"/>
          <a:stretch>
            <a:fillRect/>
          </a:stretch>
        </p:blipFill>
        <p:spPr>
          <a:xfrm>
            <a:off x="3972560" y="1430495"/>
            <a:ext cx="7731168" cy="5183149"/>
          </a:xfrm>
          <a:prstGeom prst="rect">
            <a:avLst/>
          </a:prstGeom>
        </p:spPr>
      </p:pic>
      <p:sp>
        <p:nvSpPr>
          <p:cNvPr id="14" name="TextBox 13">
            <a:extLst>
              <a:ext uri="{FF2B5EF4-FFF2-40B4-BE49-F238E27FC236}">
                <a16:creationId xmlns:a16="http://schemas.microsoft.com/office/drawing/2014/main" id="{11F6F91C-3B45-D940-9993-0FEBEA7323B0}"/>
              </a:ext>
            </a:extLst>
          </p:cNvPr>
          <p:cNvSpPr txBox="1"/>
          <p:nvPr/>
        </p:nvSpPr>
        <p:spPr>
          <a:xfrm>
            <a:off x="488271" y="1502984"/>
            <a:ext cx="7953201" cy="707886"/>
          </a:xfrm>
          <a:prstGeom prst="rect">
            <a:avLst/>
          </a:prstGeom>
          <a:noFill/>
        </p:spPr>
        <p:txBody>
          <a:bodyPr wrap="square">
            <a:spAutoFit/>
          </a:bodyPr>
          <a:lstStyle/>
          <a:p>
            <a:r>
              <a:rPr lang="en-US" sz="2000" dirty="0">
                <a:latin typeface="Corbel" panose="020B0503020204020204" pitchFamily="34" charset="0"/>
              </a:rPr>
              <a:t>Adult Career Pathways (ACPs) are designed to help students at all skill levels enter into or advance through careers in high-demand fields. ACPs:</a:t>
            </a:r>
          </a:p>
        </p:txBody>
      </p:sp>
      <p:sp>
        <p:nvSpPr>
          <p:cNvPr id="16" name="TextBox 15">
            <a:extLst>
              <a:ext uri="{FF2B5EF4-FFF2-40B4-BE49-F238E27FC236}">
                <a16:creationId xmlns:a16="http://schemas.microsoft.com/office/drawing/2014/main" id="{F3C05AA8-02BB-7F43-B49C-BCA825B04843}"/>
              </a:ext>
            </a:extLst>
          </p:cNvPr>
          <p:cNvSpPr txBox="1"/>
          <p:nvPr/>
        </p:nvSpPr>
        <p:spPr>
          <a:xfrm>
            <a:off x="3048000" y="-1464647"/>
            <a:ext cx="6096000" cy="369332"/>
          </a:xfrm>
          <a:prstGeom prst="rect">
            <a:avLst/>
          </a:prstGeom>
          <a:noFill/>
        </p:spPr>
        <p:txBody>
          <a:bodyPr wrap="square">
            <a:spAutoFit/>
          </a:bodyPr>
          <a:lstStyle/>
          <a:p>
            <a:endParaRPr lang="en-US" sz="1800" kern="1200" dirty="0">
              <a:solidFill>
                <a:schemeClr val="tx1"/>
              </a:solidFill>
              <a:effectLst/>
              <a:latin typeface="Corbel" panose="020B0503020204020204" pitchFamily="34" charset="0"/>
            </a:endParaRPr>
          </a:p>
        </p:txBody>
      </p:sp>
      <p:sp>
        <p:nvSpPr>
          <p:cNvPr id="18" name="TextBox 17">
            <a:extLst>
              <a:ext uri="{FF2B5EF4-FFF2-40B4-BE49-F238E27FC236}">
                <a16:creationId xmlns:a16="http://schemas.microsoft.com/office/drawing/2014/main" id="{098B61EA-D74F-4A41-9708-1F635A6AF421}"/>
              </a:ext>
            </a:extLst>
          </p:cNvPr>
          <p:cNvSpPr txBox="1"/>
          <p:nvPr/>
        </p:nvSpPr>
        <p:spPr>
          <a:xfrm>
            <a:off x="488272" y="3548790"/>
            <a:ext cx="3484288" cy="2893100"/>
          </a:xfrm>
          <a:prstGeom prst="rect">
            <a:avLst/>
          </a:prstGeom>
          <a:noFill/>
        </p:spPr>
        <p:txBody>
          <a:bodyPr wrap="square">
            <a:spAutoFit/>
          </a:bodyPr>
          <a:lstStyle/>
          <a:p>
            <a:pPr marL="171450" indent="-171450">
              <a:spcAft>
                <a:spcPts val="1200"/>
              </a:spcAft>
              <a:buFont typeface="Arial" panose="020B0604020202020204" pitchFamily="34" charset="0"/>
              <a:buChar char="•"/>
            </a:pPr>
            <a:r>
              <a:rPr lang="en-US" dirty="0">
                <a:latin typeface="Corbel" panose="020B0503020204020204" pitchFamily="34" charset="0"/>
              </a:rPr>
              <a:t>Help students </a:t>
            </a:r>
            <a:r>
              <a:rPr lang="en-US" b="1" dirty="0">
                <a:latin typeface="Corbel" panose="020B0503020204020204" pitchFamily="34" charset="0"/>
              </a:rPr>
              <a:t>gain foundational academic skills </a:t>
            </a:r>
            <a:r>
              <a:rPr lang="en-US" dirty="0">
                <a:latin typeface="Corbel" panose="020B0503020204020204" pitchFamily="34" charset="0"/>
              </a:rPr>
              <a:t>while also </a:t>
            </a:r>
            <a:r>
              <a:rPr lang="en-US" b="1" dirty="0">
                <a:latin typeface="Corbel" panose="020B0503020204020204" pitchFamily="34" charset="0"/>
              </a:rPr>
              <a:t>preparing for a specific career.</a:t>
            </a:r>
            <a:endParaRPr lang="en-US" dirty="0">
              <a:latin typeface="Corbel" panose="020B0503020204020204" pitchFamily="34" charset="0"/>
            </a:endParaRPr>
          </a:p>
          <a:p>
            <a:pPr marL="171450" indent="-171450">
              <a:spcAft>
                <a:spcPts val="1200"/>
              </a:spcAft>
              <a:buFont typeface="Arial" panose="020B0604020202020204" pitchFamily="34" charset="0"/>
              <a:buChar char="•"/>
            </a:pPr>
            <a:r>
              <a:rPr lang="en-US" dirty="0">
                <a:latin typeface="Corbel" panose="020B0503020204020204" pitchFamily="34" charset="0"/>
              </a:rPr>
              <a:t>Are </a:t>
            </a:r>
            <a:r>
              <a:rPr lang="en-US" b="1" kern="1200" dirty="0">
                <a:solidFill>
                  <a:schemeClr val="tx1"/>
                </a:solidFill>
                <a:effectLst/>
                <a:latin typeface="Corbel" panose="020B0503020204020204" pitchFamily="34" charset="0"/>
              </a:rPr>
              <a:t>tailored to adult learners </a:t>
            </a:r>
            <a:r>
              <a:rPr lang="en-US" kern="1200" dirty="0">
                <a:solidFill>
                  <a:schemeClr val="tx1"/>
                </a:solidFill>
                <a:effectLst/>
                <a:latin typeface="Corbel" panose="020B0503020204020204" pitchFamily="34" charset="0"/>
              </a:rPr>
              <a:t>with significant work and family responsibilities.</a:t>
            </a:r>
          </a:p>
          <a:p>
            <a:pPr marL="171450" indent="-171450">
              <a:spcAft>
                <a:spcPts val="1200"/>
              </a:spcAft>
              <a:buFont typeface="Arial" panose="020B0604020202020204" pitchFamily="34" charset="0"/>
              <a:buChar char="•"/>
            </a:pPr>
            <a:r>
              <a:rPr lang="en-US" b="1" kern="1200" dirty="0">
                <a:solidFill>
                  <a:schemeClr val="tx1"/>
                </a:solidFill>
                <a:effectLst/>
                <a:latin typeface="Corbel" panose="020B0503020204020204" pitchFamily="34" charset="0"/>
              </a:rPr>
              <a:t>Involve support services to help remove barriers </a:t>
            </a:r>
            <a:r>
              <a:rPr lang="en-US" kern="1200" dirty="0">
                <a:solidFill>
                  <a:schemeClr val="tx1"/>
                </a:solidFill>
                <a:effectLst/>
                <a:latin typeface="Corbel" panose="020B0503020204020204" pitchFamily="34" charset="0"/>
              </a:rPr>
              <a:t>to program completion</a:t>
            </a:r>
          </a:p>
        </p:txBody>
      </p:sp>
      <p:sp>
        <p:nvSpPr>
          <p:cNvPr id="20" name="TextBox 19">
            <a:extLst>
              <a:ext uri="{FF2B5EF4-FFF2-40B4-BE49-F238E27FC236}">
                <a16:creationId xmlns:a16="http://schemas.microsoft.com/office/drawing/2014/main" id="{01B04C24-7144-E74A-910E-464535D4D08A}"/>
              </a:ext>
            </a:extLst>
          </p:cNvPr>
          <p:cNvSpPr txBox="1"/>
          <p:nvPr/>
        </p:nvSpPr>
        <p:spPr>
          <a:xfrm>
            <a:off x="488272" y="2329311"/>
            <a:ext cx="6096000" cy="369332"/>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US" dirty="0">
                <a:latin typeface="Corbel" panose="020B0503020204020204" pitchFamily="34" charset="0"/>
              </a:rPr>
              <a:t>Invo</a:t>
            </a:r>
            <a:r>
              <a:rPr lang="en-US" kern="1200" dirty="0">
                <a:solidFill>
                  <a:schemeClr val="tx1"/>
                </a:solidFill>
                <a:effectLst/>
                <a:latin typeface="Corbel" panose="020B0503020204020204" pitchFamily="34" charset="0"/>
              </a:rPr>
              <a:t>lve a </a:t>
            </a:r>
            <a:r>
              <a:rPr lang="en-US" b="1" kern="1200" dirty="0">
                <a:solidFill>
                  <a:schemeClr val="tx1"/>
                </a:solidFill>
                <a:effectLst/>
                <a:latin typeface="Corbel" panose="020B0503020204020204" pitchFamily="34" charset="0"/>
              </a:rPr>
              <a:t>comprehensive set of programs and services</a:t>
            </a:r>
            <a:endParaRPr lang="en-US" dirty="0">
              <a:latin typeface="Corbel" panose="020B0503020204020204" pitchFamily="34" charset="0"/>
            </a:endParaRPr>
          </a:p>
        </p:txBody>
      </p:sp>
      <p:sp>
        <p:nvSpPr>
          <p:cNvPr id="22" name="TextBox 21">
            <a:extLst>
              <a:ext uri="{FF2B5EF4-FFF2-40B4-BE49-F238E27FC236}">
                <a16:creationId xmlns:a16="http://schemas.microsoft.com/office/drawing/2014/main" id="{4AEB3FAF-2DE5-C943-86F5-F16DF5628DA4}"/>
              </a:ext>
            </a:extLst>
          </p:cNvPr>
          <p:cNvSpPr txBox="1"/>
          <p:nvPr/>
        </p:nvSpPr>
        <p:spPr>
          <a:xfrm>
            <a:off x="488272" y="2784220"/>
            <a:ext cx="5421874" cy="646331"/>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US" dirty="0">
                <a:latin typeface="Corbel" panose="020B0503020204020204" pitchFamily="34" charset="0"/>
              </a:rPr>
              <a:t>A</a:t>
            </a:r>
            <a:r>
              <a:rPr lang="en-US" kern="1200" dirty="0">
                <a:solidFill>
                  <a:schemeClr val="tx1"/>
                </a:solidFill>
                <a:effectLst/>
                <a:latin typeface="Corbel" panose="020B0503020204020204" pitchFamily="34" charset="0"/>
              </a:rPr>
              <a:t>re </a:t>
            </a:r>
            <a:r>
              <a:rPr lang="en-US" b="1" kern="1200" dirty="0">
                <a:solidFill>
                  <a:schemeClr val="tx1"/>
                </a:solidFill>
                <a:effectLst/>
                <a:latin typeface="Corbel" panose="020B0503020204020204" pitchFamily="34" charset="0"/>
              </a:rPr>
              <a:t>attuned to the needs of local industries</a:t>
            </a:r>
            <a:r>
              <a:rPr lang="en-US" kern="1200" dirty="0">
                <a:solidFill>
                  <a:schemeClr val="tx1"/>
                </a:solidFill>
                <a:effectLst/>
                <a:latin typeface="Corbel" panose="020B0503020204020204" pitchFamily="34" charset="0"/>
              </a:rPr>
              <a:t>, helping to supply local businesses with skilled labor</a:t>
            </a:r>
            <a:endParaRPr lang="en-US" dirty="0">
              <a:latin typeface="Corbel" panose="020B0503020204020204" pitchFamily="34" charset="0"/>
            </a:endParaRPr>
          </a:p>
        </p:txBody>
      </p:sp>
    </p:spTree>
    <p:extLst>
      <p:ext uri="{BB962C8B-B14F-4D97-AF65-F5344CB8AC3E}">
        <p14:creationId xmlns:p14="http://schemas.microsoft.com/office/powerpoint/2010/main" val="364482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D55E19-A8C2-774C-952B-27E9EF2C94D3}"/>
              </a:ext>
            </a:extLst>
          </p:cNvPr>
          <p:cNvSpPr/>
          <p:nvPr/>
        </p:nvSpPr>
        <p:spPr>
          <a:xfrm>
            <a:off x="0" y="0"/>
            <a:ext cx="12191999" cy="1233996"/>
          </a:xfrm>
          <a:prstGeom prst="rect">
            <a:avLst/>
          </a:prstGeom>
          <a:solidFill>
            <a:srgbClr val="1C3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58F418-8B52-D644-ACD8-32C18F241F6A}"/>
              </a:ext>
            </a:extLst>
          </p:cNvPr>
          <p:cNvSpPr>
            <a:spLocks noGrp="1"/>
          </p:cNvSpPr>
          <p:nvPr>
            <p:ph type="title"/>
          </p:nvPr>
        </p:nvSpPr>
        <p:spPr/>
        <p:txBody>
          <a:bodyPr/>
          <a:lstStyle/>
          <a:p>
            <a:r>
              <a:rPr lang="en-US" dirty="0"/>
              <a:t>Adult Career Pathways</a:t>
            </a:r>
          </a:p>
        </p:txBody>
      </p:sp>
      <p:sp>
        <p:nvSpPr>
          <p:cNvPr id="3" name="Content Placeholder 2">
            <a:extLst>
              <a:ext uri="{FF2B5EF4-FFF2-40B4-BE49-F238E27FC236}">
                <a16:creationId xmlns:a16="http://schemas.microsoft.com/office/drawing/2014/main" id="{3ADF2B8A-9C31-D344-8843-C3EFDE558DCA}"/>
              </a:ext>
            </a:extLst>
          </p:cNvPr>
          <p:cNvSpPr>
            <a:spLocks noGrp="1"/>
          </p:cNvSpPr>
          <p:nvPr>
            <p:ph idx="1"/>
          </p:nvPr>
        </p:nvSpPr>
        <p:spPr/>
        <p:txBody>
          <a:bodyPr>
            <a:normAutofit fontScale="92500" lnSpcReduction="10000"/>
          </a:bodyPr>
          <a:lstStyle/>
          <a:p>
            <a:pPr marL="0" indent="0">
              <a:buNone/>
            </a:pPr>
            <a:r>
              <a:rPr lang="en-US" sz="3600" b="1" dirty="0">
                <a:latin typeface="Archer Medium" pitchFamily="2" charset="0"/>
              </a:rPr>
              <a:t>Proven Results</a:t>
            </a:r>
          </a:p>
          <a:p>
            <a:pPr marL="0" indent="0">
              <a:buNone/>
            </a:pPr>
            <a:r>
              <a:rPr lang="en-US" dirty="0"/>
              <a:t>Research demonstrates that career pathway outcomes exceed those of others programs:</a:t>
            </a:r>
          </a:p>
          <a:p>
            <a:pPr marL="576263" indent="-346075"/>
            <a:r>
              <a:rPr lang="en-US" dirty="0"/>
              <a:t>Larger foundational skills gains</a:t>
            </a:r>
          </a:p>
          <a:p>
            <a:pPr marL="576263" indent="-346075"/>
            <a:r>
              <a:rPr lang="en-US" dirty="0"/>
              <a:t>More college credits completed</a:t>
            </a:r>
          </a:p>
          <a:p>
            <a:pPr marL="576263" indent="-346075"/>
            <a:r>
              <a:rPr lang="en-US" dirty="0"/>
              <a:t>More entry-level credentials earned</a:t>
            </a:r>
          </a:p>
          <a:p>
            <a:pPr marL="576263" indent="-346075"/>
            <a:r>
              <a:rPr lang="en-US" dirty="0"/>
              <a:t>More likely to earn a training-related credential </a:t>
            </a:r>
          </a:p>
          <a:p>
            <a:pPr marL="576263" indent="-346075"/>
            <a:r>
              <a:rPr lang="en-US" dirty="0"/>
              <a:t>More likely to be employed and retained in a training-related job</a:t>
            </a:r>
          </a:p>
          <a:p>
            <a:pPr marL="576263" indent="-346075"/>
            <a:r>
              <a:rPr lang="en-US" dirty="0"/>
              <a:t>Higher earnings, with impacts growing over time</a:t>
            </a:r>
          </a:p>
          <a:p>
            <a:pPr marL="0" indent="0" algn="r">
              <a:buNone/>
            </a:pPr>
            <a:r>
              <a:rPr lang="en-US" sz="2200" i="1" dirty="0"/>
              <a:t>(Bragg et al. 2019)</a:t>
            </a:r>
            <a:endParaRPr lang="en-US" sz="2200" dirty="0"/>
          </a:p>
          <a:p>
            <a:endParaRPr lang="en-US" dirty="0"/>
          </a:p>
        </p:txBody>
      </p:sp>
    </p:spTree>
    <p:extLst>
      <p:ext uri="{BB962C8B-B14F-4D97-AF65-F5344CB8AC3E}">
        <p14:creationId xmlns:p14="http://schemas.microsoft.com/office/powerpoint/2010/main" val="1809025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F09F74-0B5F-B142-9ADA-72F950109415}"/>
              </a:ext>
            </a:extLst>
          </p:cNvPr>
          <p:cNvSpPr>
            <a:spLocks noGrp="1"/>
          </p:cNvSpPr>
          <p:nvPr>
            <p:ph idx="1"/>
          </p:nvPr>
        </p:nvSpPr>
        <p:spPr>
          <a:xfrm>
            <a:off x="488272" y="2147454"/>
            <a:ext cx="5510746" cy="4225636"/>
          </a:xfrm>
        </p:spPr>
        <p:txBody>
          <a:bodyPr>
            <a:normAutofit fontScale="85000" lnSpcReduction="10000"/>
          </a:bodyPr>
          <a:lstStyle/>
          <a:p>
            <a:pPr marL="0" indent="0">
              <a:lnSpc>
                <a:spcPct val="110000"/>
              </a:lnSpc>
              <a:spcBef>
                <a:spcPts val="2200"/>
              </a:spcBef>
              <a:buNone/>
            </a:pPr>
            <a:r>
              <a:rPr lang="en-US" b="1" dirty="0"/>
              <a:t>Bridges to Careers</a:t>
            </a:r>
            <a:r>
              <a:rPr lang="en-US" dirty="0"/>
              <a:t> is a nationally-recognized partnership that recruits, trains, and supports diverse students </a:t>
            </a:r>
            <a:br>
              <a:rPr lang="en-US" dirty="0"/>
            </a:br>
            <a:r>
              <a:rPr lang="en-US" dirty="0"/>
              <a:t>for in-demand healthcare careers </a:t>
            </a:r>
            <a:br>
              <a:rPr lang="en-US" dirty="0"/>
            </a:br>
            <a:r>
              <a:rPr lang="en-US" dirty="0"/>
              <a:t>across the region. </a:t>
            </a:r>
          </a:p>
          <a:p>
            <a:pPr marL="0" indent="0">
              <a:lnSpc>
                <a:spcPct val="110000"/>
              </a:lnSpc>
              <a:spcBef>
                <a:spcPts val="2200"/>
              </a:spcBef>
              <a:buNone/>
            </a:pPr>
            <a:r>
              <a:rPr lang="en-US" dirty="0"/>
              <a:t>Partners work together to provide </a:t>
            </a:r>
            <a:r>
              <a:rPr lang="en-US" b="1" dirty="0"/>
              <a:t>an integrated collection of education and training services</a:t>
            </a:r>
            <a:r>
              <a:rPr lang="en-US" dirty="0"/>
              <a:t> that build academic skills, knowledge, and confidence—empowering students to succeed. </a:t>
            </a:r>
          </a:p>
          <a:p>
            <a:pPr>
              <a:lnSpc>
                <a:spcPct val="110000"/>
              </a:lnSpc>
              <a:spcBef>
                <a:spcPts val="2200"/>
              </a:spcBef>
            </a:pPr>
            <a:endParaRPr lang="en-US" dirty="0"/>
          </a:p>
        </p:txBody>
      </p:sp>
      <p:sp>
        <p:nvSpPr>
          <p:cNvPr id="4" name="Rectangle 3">
            <a:extLst>
              <a:ext uri="{FF2B5EF4-FFF2-40B4-BE49-F238E27FC236}">
                <a16:creationId xmlns:a16="http://schemas.microsoft.com/office/drawing/2014/main" id="{624937A9-1324-B945-8ED3-FB03AFE283C8}"/>
              </a:ext>
            </a:extLst>
          </p:cNvPr>
          <p:cNvSpPr/>
          <p:nvPr/>
        </p:nvSpPr>
        <p:spPr>
          <a:xfrm>
            <a:off x="0" y="0"/>
            <a:ext cx="12191999" cy="1233996"/>
          </a:xfrm>
          <a:prstGeom prst="rect">
            <a:avLst/>
          </a:prstGeom>
          <a:solidFill>
            <a:srgbClr val="1C3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3151C12-7D03-C844-A45D-380536259373}"/>
              </a:ext>
            </a:extLst>
          </p:cNvPr>
          <p:cNvSpPr>
            <a:spLocks noGrp="1"/>
          </p:cNvSpPr>
          <p:nvPr>
            <p:ph type="title"/>
          </p:nvPr>
        </p:nvSpPr>
        <p:spPr>
          <a:xfrm>
            <a:off x="488272" y="7288"/>
            <a:ext cx="11215456" cy="1318276"/>
          </a:xfrm>
        </p:spPr>
        <p:txBody>
          <a:bodyPr/>
          <a:lstStyle/>
          <a:p>
            <a:r>
              <a:rPr lang="en-US" sz="2000" i="1" dirty="0">
                <a:latin typeface="Garamond" panose="02020404030301010803" pitchFamily="18" charset="0"/>
              </a:rPr>
              <a:t>Adult Career Pathways Spotlight</a:t>
            </a:r>
            <a:br>
              <a:rPr lang="en-US" dirty="0"/>
            </a:br>
            <a:r>
              <a:rPr lang="en-US" dirty="0"/>
              <a:t>Bridges to Careers in Healthcare	</a:t>
            </a:r>
          </a:p>
        </p:txBody>
      </p:sp>
      <p:sp>
        <p:nvSpPr>
          <p:cNvPr id="7" name="TextBox 6">
            <a:extLst>
              <a:ext uri="{FF2B5EF4-FFF2-40B4-BE49-F238E27FC236}">
                <a16:creationId xmlns:a16="http://schemas.microsoft.com/office/drawing/2014/main" id="{F70BACD5-A59D-A24F-BCC4-34CD2CD2330E}"/>
              </a:ext>
            </a:extLst>
          </p:cNvPr>
          <p:cNvSpPr txBox="1"/>
          <p:nvPr/>
        </p:nvSpPr>
        <p:spPr>
          <a:xfrm>
            <a:off x="488273" y="1332852"/>
            <a:ext cx="10798563" cy="523220"/>
          </a:xfrm>
          <a:prstGeom prst="rect">
            <a:avLst/>
          </a:prstGeom>
          <a:noFill/>
        </p:spPr>
        <p:txBody>
          <a:bodyPr wrap="square">
            <a:spAutoFit/>
          </a:bodyPr>
          <a:lstStyle/>
          <a:p>
            <a:r>
              <a:rPr lang="en-US" sz="1400" dirty="0">
                <a:solidFill>
                  <a:srgbClr val="1C3F6A"/>
                </a:solidFill>
                <a:effectLst/>
                <a:latin typeface="Candara" panose="020E0502030303020204" pitchFamily="34" charset="0"/>
              </a:rPr>
              <a:t>WORKFORCE DEVELOPMENT, INC. + HAWTHORNE EDUCATION CENTER / ROCHESTER ADULT </a:t>
            </a:r>
            <a:br>
              <a:rPr lang="en-US" sz="1400" dirty="0">
                <a:solidFill>
                  <a:srgbClr val="1C3F6A"/>
                </a:solidFill>
                <a:effectLst/>
                <a:latin typeface="Candara" panose="020E0502030303020204" pitchFamily="34" charset="0"/>
              </a:rPr>
            </a:br>
            <a:r>
              <a:rPr lang="en-US" sz="1400" dirty="0">
                <a:solidFill>
                  <a:srgbClr val="1C3F6A"/>
                </a:solidFill>
                <a:effectLst/>
                <a:latin typeface="Candara" panose="020E0502030303020204" pitchFamily="34" charset="0"/>
              </a:rPr>
              <a:t>EDUCATION + ROCHESTER COMMUNITY AND TECHNICAL COLLEGE (RCTC) + LOCAL EMPLOYERS</a:t>
            </a:r>
          </a:p>
        </p:txBody>
      </p:sp>
      <p:sp>
        <p:nvSpPr>
          <p:cNvPr id="15" name="TextBox 14">
            <a:extLst>
              <a:ext uri="{FF2B5EF4-FFF2-40B4-BE49-F238E27FC236}">
                <a16:creationId xmlns:a16="http://schemas.microsoft.com/office/drawing/2014/main" id="{A55C9B02-FB14-D847-8103-F571679E05A1}"/>
              </a:ext>
            </a:extLst>
          </p:cNvPr>
          <p:cNvSpPr txBox="1"/>
          <p:nvPr/>
        </p:nvSpPr>
        <p:spPr>
          <a:xfrm>
            <a:off x="6192981" y="3040061"/>
            <a:ext cx="5999017" cy="3139321"/>
          </a:xfrm>
          <a:prstGeom prst="rect">
            <a:avLst/>
          </a:prstGeom>
          <a:solidFill>
            <a:srgbClr val="3FAE48"/>
          </a:solidFill>
        </p:spPr>
        <p:txBody>
          <a:bodyPr wrap="square" lIns="182880" tIns="91440" rIns="182880" bIns="91440">
            <a:spAutoFit/>
          </a:bodyPr>
          <a:lstStyle/>
          <a:p>
            <a:r>
              <a:rPr lang="en-US" sz="2800" b="1" dirty="0">
                <a:solidFill>
                  <a:schemeClr val="bg1"/>
                </a:solidFill>
                <a:effectLst/>
                <a:latin typeface="Archer Bold" pitchFamily="2" charset="0"/>
              </a:rPr>
              <a:t>Innovative Features</a:t>
            </a:r>
            <a:endParaRPr lang="en-US" sz="2800" dirty="0">
              <a:solidFill>
                <a:schemeClr val="bg1"/>
              </a:solidFill>
              <a:effectLst/>
              <a:latin typeface="Archer Bold" pitchFamily="2" charset="0"/>
            </a:endParaRPr>
          </a:p>
          <a:p>
            <a:pPr marL="400050" indent="-276225">
              <a:spcBef>
                <a:spcPts val="600"/>
              </a:spcBef>
              <a:buFont typeface="Arial" panose="020B0604020202020204" pitchFamily="34" charset="0"/>
              <a:buChar char="•"/>
            </a:pPr>
            <a:r>
              <a:rPr lang="en-US" dirty="0">
                <a:solidFill>
                  <a:schemeClr val="bg1"/>
                </a:solidFill>
                <a:effectLst/>
                <a:latin typeface="Corbel" panose="020B0503020204020204" pitchFamily="34" charset="0"/>
              </a:rPr>
              <a:t>Learners earn short-term, industry-recognized certificates while preparing for college courses.</a:t>
            </a:r>
          </a:p>
          <a:p>
            <a:pPr marL="400050" indent="-276225">
              <a:spcBef>
                <a:spcPts val="600"/>
              </a:spcBef>
              <a:buFont typeface="Arial" panose="020B0604020202020204" pitchFamily="34" charset="0"/>
              <a:buChar char="•"/>
            </a:pPr>
            <a:r>
              <a:rPr lang="en-US" dirty="0">
                <a:solidFill>
                  <a:schemeClr val="bg1"/>
                </a:solidFill>
                <a:effectLst/>
                <a:latin typeface="Corbel" panose="020B0503020204020204" pitchFamily="34" charset="0"/>
              </a:rPr>
              <a:t>Completers can receive up to seven college credits at RCTC, and may be able to waive the </a:t>
            </a:r>
            <a:r>
              <a:rPr lang="en-US" dirty="0">
                <a:solidFill>
                  <a:schemeClr val="bg1"/>
                </a:solidFill>
              </a:rPr>
              <a:t>ACCUPLACER</a:t>
            </a:r>
            <a:r>
              <a:rPr lang="en-US" baseline="30000" dirty="0">
                <a:solidFill>
                  <a:schemeClr val="bg1"/>
                </a:solidFill>
              </a:rPr>
              <a:t>©</a:t>
            </a:r>
            <a:r>
              <a:rPr lang="en-US" dirty="0">
                <a:solidFill>
                  <a:schemeClr val="bg1"/>
                </a:solidFill>
                <a:effectLst/>
                <a:latin typeface="Corbel" panose="020B0503020204020204" pitchFamily="34" charset="0"/>
              </a:rPr>
              <a:t>.</a:t>
            </a:r>
          </a:p>
          <a:p>
            <a:pPr marL="400050" indent="-276225">
              <a:spcBef>
                <a:spcPts val="600"/>
              </a:spcBef>
              <a:buFont typeface="Arial" panose="020B0604020202020204" pitchFamily="34" charset="0"/>
              <a:buChar char="•"/>
            </a:pPr>
            <a:r>
              <a:rPr lang="en-US" dirty="0">
                <a:solidFill>
                  <a:schemeClr val="bg1"/>
                </a:solidFill>
                <a:effectLst/>
                <a:latin typeface="Corbel" panose="020B0503020204020204" pitchFamily="34" charset="0"/>
              </a:rPr>
              <a:t>Partners meet monthly to coordinate services.</a:t>
            </a:r>
          </a:p>
          <a:p>
            <a:pPr marL="400050" indent="-276225">
              <a:spcBef>
                <a:spcPts val="600"/>
              </a:spcBef>
              <a:buFont typeface="Arial" panose="020B0604020202020204" pitchFamily="34" charset="0"/>
              <a:buChar char="•"/>
            </a:pPr>
            <a:r>
              <a:rPr lang="en-US" dirty="0">
                <a:solidFill>
                  <a:schemeClr val="bg1"/>
                </a:solidFill>
                <a:effectLst/>
                <a:latin typeface="Corbel" panose="020B0503020204020204" pitchFamily="34" charset="0"/>
              </a:rPr>
              <a:t>Employer partners recognize Program Completion Certificates and agree to interview and consider hiring program completers.</a:t>
            </a:r>
          </a:p>
        </p:txBody>
      </p:sp>
      <p:pic>
        <p:nvPicPr>
          <p:cNvPr id="17" name="Picture 16">
            <a:extLst>
              <a:ext uri="{FF2B5EF4-FFF2-40B4-BE49-F238E27FC236}">
                <a16:creationId xmlns:a16="http://schemas.microsoft.com/office/drawing/2014/main" id="{462826C9-7ADE-2043-9B6C-24A22E6AF4C5}"/>
              </a:ext>
            </a:extLst>
          </p:cNvPr>
          <p:cNvPicPr>
            <a:picLocks noChangeAspect="1"/>
          </p:cNvPicPr>
          <p:nvPr/>
        </p:nvPicPr>
        <p:blipFill>
          <a:blip r:embed="rId3"/>
          <a:srcRect/>
          <a:stretch/>
        </p:blipFill>
        <p:spPr>
          <a:xfrm>
            <a:off x="8427309" y="802049"/>
            <a:ext cx="3281668" cy="1773874"/>
          </a:xfrm>
          <a:prstGeom prst="rect">
            <a:avLst/>
          </a:prstGeom>
        </p:spPr>
      </p:pic>
    </p:spTree>
    <p:extLst>
      <p:ext uri="{BB962C8B-B14F-4D97-AF65-F5344CB8AC3E}">
        <p14:creationId xmlns:p14="http://schemas.microsoft.com/office/powerpoint/2010/main" val="2108136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4937A9-1324-B945-8ED3-FB03AFE283C8}"/>
              </a:ext>
            </a:extLst>
          </p:cNvPr>
          <p:cNvSpPr/>
          <p:nvPr/>
        </p:nvSpPr>
        <p:spPr>
          <a:xfrm>
            <a:off x="0" y="0"/>
            <a:ext cx="12191999" cy="1233996"/>
          </a:xfrm>
          <a:prstGeom prst="rect">
            <a:avLst/>
          </a:prstGeom>
          <a:solidFill>
            <a:srgbClr val="1C3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3151C12-7D03-C844-A45D-380536259373}"/>
              </a:ext>
            </a:extLst>
          </p:cNvPr>
          <p:cNvSpPr>
            <a:spLocks noGrp="1"/>
          </p:cNvSpPr>
          <p:nvPr>
            <p:ph type="title"/>
          </p:nvPr>
        </p:nvSpPr>
        <p:spPr>
          <a:xfrm>
            <a:off x="488272" y="7288"/>
            <a:ext cx="11215456" cy="1318276"/>
          </a:xfrm>
        </p:spPr>
        <p:txBody>
          <a:bodyPr/>
          <a:lstStyle/>
          <a:p>
            <a:r>
              <a:rPr lang="en-US" sz="2000" i="1" dirty="0">
                <a:latin typeface="Garamond" panose="02020404030301010803" pitchFamily="18" charset="0"/>
              </a:rPr>
              <a:t>Adult Career Pathways Spotlight</a:t>
            </a:r>
            <a:br>
              <a:rPr lang="en-US" dirty="0"/>
            </a:br>
            <a:r>
              <a:rPr lang="en-US" dirty="0"/>
              <a:t>Bridges to Careers in Healthcare	</a:t>
            </a:r>
          </a:p>
        </p:txBody>
      </p:sp>
      <p:sp>
        <p:nvSpPr>
          <p:cNvPr id="7" name="TextBox 6">
            <a:extLst>
              <a:ext uri="{FF2B5EF4-FFF2-40B4-BE49-F238E27FC236}">
                <a16:creationId xmlns:a16="http://schemas.microsoft.com/office/drawing/2014/main" id="{F70BACD5-A59D-A24F-BCC4-34CD2CD2330E}"/>
              </a:ext>
            </a:extLst>
          </p:cNvPr>
          <p:cNvSpPr txBox="1"/>
          <p:nvPr/>
        </p:nvSpPr>
        <p:spPr>
          <a:xfrm>
            <a:off x="488273" y="1332852"/>
            <a:ext cx="10798563" cy="523220"/>
          </a:xfrm>
          <a:prstGeom prst="rect">
            <a:avLst/>
          </a:prstGeom>
          <a:noFill/>
        </p:spPr>
        <p:txBody>
          <a:bodyPr wrap="square">
            <a:spAutoFit/>
          </a:bodyPr>
          <a:lstStyle/>
          <a:p>
            <a:r>
              <a:rPr lang="en-US" sz="1400" dirty="0">
                <a:solidFill>
                  <a:srgbClr val="1C3F6A"/>
                </a:solidFill>
                <a:effectLst/>
                <a:latin typeface="Candara" panose="020E0502030303020204" pitchFamily="34" charset="0"/>
              </a:rPr>
              <a:t>WORKFORCE DEVELOPMENT, INC. + HAWTHORNE EDUCATION CENTER / ROCHESTER ADULT </a:t>
            </a:r>
            <a:br>
              <a:rPr lang="en-US" sz="1400" dirty="0">
                <a:solidFill>
                  <a:srgbClr val="1C3F6A"/>
                </a:solidFill>
                <a:effectLst/>
                <a:latin typeface="Candara" panose="020E0502030303020204" pitchFamily="34" charset="0"/>
              </a:rPr>
            </a:br>
            <a:r>
              <a:rPr lang="en-US" sz="1400" dirty="0">
                <a:solidFill>
                  <a:srgbClr val="1C3F6A"/>
                </a:solidFill>
                <a:effectLst/>
                <a:latin typeface="Candara" panose="020E0502030303020204" pitchFamily="34" charset="0"/>
              </a:rPr>
              <a:t>EDUCATION + ROCHESTER COMMUNITY AND TECHNICAL COLLEGE (RCTC) + LOCAL EMPLOYERS</a:t>
            </a:r>
          </a:p>
        </p:txBody>
      </p:sp>
      <p:sp>
        <p:nvSpPr>
          <p:cNvPr id="6" name="Content Placeholder 5">
            <a:extLst>
              <a:ext uri="{FF2B5EF4-FFF2-40B4-BE49-F238E27FC236}">
                <a16:creationId xmlns:a16="http://schemas.microsoft.com/office/drawing/2014/main" id="{07C48848-B04A-1C47-801B-4B47B4093117}"/>
              </a:ext>
            </a:extLst>
          </p:cNvPr>
          <p:cNvSpPr>
            <a:spLocks noGrp="1"/>
          </p:cNvSpPr>
          <p:nvPr>
            <p:ph idx="1"/>
          </p:nvPr>
        </p:nvSpPr>
        <p:spPr>
          <a:xfrm>
            <a:off x="488273" y="2736243"/>
            <a:ext cx="5459765" cy="4027995"/>
          </a:xfrm>
        </p:spPr>
        <p:txBody>
          <a:bodyPr>
            <a:normAutofit fontScale="62500" lnSpcReduction="20000"/>
          </a:bodyPr>
          <a:lstStyle/>
          <a:p>
            <a:pPr marL="0" indent="0">
              <a:lnSpc>
                <a:spcPct val="120000"/>
              </a:lnSpc>
              <a:spcBef>
                <a:spcPts val="600"/>
              </a:spcBef>
              <a:buNone/>
            </a:pPr>
            <a:r>
              <a:rPr lang="en-US" b="1" dirty="0"/>
              <a:t>Educational Success</a:t>
            </a:r>
            <a:endParaRPr lang="en-US" dirty="0"/>
          </a:p>
          <a:p>
            <a:pPr marL="460375" lvl="1" indent="-238125">
              <a:lnSpc>
                <a:spcPct val="120000"/>
              </a:lnSpc>
              <a:spcBef>
                <a:spcPts val="600"/>
              </a:spcBef>
            </a:pPr>
            <a:r>
              <a:rPr lang="en-US" sz="2600" dirty="0"/>
              <a:t>947 people enrolled</a:t>
            </a:r>
          </a:p>
          <a:p>
            <a:pPr marL="460375" lvl="1" indent="-238125">
              <a:lnSpc>
                <a:spcPct val="120000"/>
              </a:lnSpc>
              <a:spcBef>
                <a:spcPts val="600"/>
              </a:spcBef>
            </a:pPr>
            <a:r>
              <a:rPr lang="en-US" sz="2600" dirty="0"/>
              <a:t>660+ industry-recognized credentials earned </a:t>
            </a:r>
          </a:p>
          <a:p>
            <a:pPr marL="460375" lvl="1" indent="-238125">
              <a:lnSpc>
                <a:spcPct val="120000"/>
              </a:lnSpc>
              <a:spcBef>
                <a:spcPts val="600"/>
              </a:spcBef>
            </a:pPr>
            <a:r>
              <a:rPr lang="en-US" sz="2600" dirty="0"/>
              <a:t>228 students persisted to RCTC</a:t>
            </a:r>
          </a:p>
          <a:p>
            <a:pPr marL="460375" lvl="1" indent="-238125">
              <a:lnSpc>
                <a:spcPct val="120000"/>
              </a:lnSpc>
              <a:spcBef>
                <a:spcPts val="600"/>
              </a:spcBef>
            </a:pPr>
            <a:r>
              <a:rPr lang="en-US" sz="2600" dirty="0"/>
              <a:t>8.6 credits earned per semester on average</a:t>
            </a:r>
          </a:p>
          <a:p>
            <a:pPr marL="0" indent="0">
              <a:lnSpc>
                <a:spcPct val="120000"/>
              </a:lnSpc>
              <a:spcBef>
                <a:spcPts val="1800"/>
              </a:spcBef>
              <a:buNone/>
            </a:pPr>
            <a:r>
              <a:rPr lang="en-US" b="1" dirty="0"/>
              <a:t>Employment and Self-Sufficiency</a:t>
            </a:r>
            <a:endParaRPr lang="en-US" dirty="0"/>
          </a:p>
          <a:p>
            <a:pPr marL="460375" lvl="1" indent="-238125">
              <a:lnSpc>
                <a:spcPct val="120000"/>
              </a:lnSpc>
              <a:spcBef>
                <a:spcPts val="600"/>
              </a:spcBef>
            </a:pPr>
            <a:r>
              <a:rPr lang="en-US" sz="2600" dirty="0"/>
              <a:t>658 employed at 150+ area employers</a:t>
            </a:r>
          </a:p>
          <a:p>
            <a:pPr marL="460375" lvl="1" indent="-238125">
              <a:lnSpc>
                <a:spcPct val="120000"/>
              </a:lnSpc>
              <a:spcBef>
                <a:spcPts val="600"/>
              </a:spcBef>
            </a:pPr>
            <a:r>
              <a:rPr lang="en-US" sz="2600" dirty="0"/>
              <a:t>Average wage of $16.50, wages as high as $19.07</a:t>
            </a:r>
          </a:p>
          <a:p>
            <a:pPr marL="460375" lvl="1" indent="-238125">
              <a:lnSpc>
                <a:spcPct val="120000"/>
              </a:lnSpc>
              <a:spcBef>
                <a:spcPts val="600"/>
              </a:spcBef>
            </a:pPr>
            <a:r>
              <a:rPr lang="en-US" sz="2600" dirty="0"/>
              <a:t>122 students co-enrolled in the Minnesota Family Investment Program (MFIP)</a:t>
            </a:r>
          </a:p>
          <a:p>
            <a:pPr marL="460375" lvl="1" indent="-238125">
              <a:lnSpc>
                <a:spcPct val="120000"/>
              </a:lnSpc>
              <a:spcBef>
                <a:spcPts val="600"/>
              </a:spcBef>
            </a:pPr>
            <a:r>
              <a:rPr lang="en-US" sz="2600" dirty="0"/>
              <a:t>80% of students co-enrolled in MFIP who closed their cases had found employment</a:t>
            </a:r>
          </a:p>
          <a:p>
            <a:endParaRPr lang="en-US" dirty="0"/>
          </a:p>
        </p:txBody>
      </p:sp>
      <p:sp>
        <p:nvSpPr>
          <p:cNvPr id="11" name="TextBox 10">
            <a:extLst>
              <a:ext uri="{FF2B5EF4-FFF2-40B4-BE49-F238E27FC236}">
                <a16:creationId xmlns:a16="http://schemas.microsoft.com/office/drawing/2014/main" id="{8B6CD435-2A0E-924A-9DE6-24B09CD649A5}"/>
              </a:ext>
            </a:extLst>
          </p:cNvPr>
          <p:cNvSpPr txBox="1"/>
          <p:nvPr/>
        </p:nvSpPr>
        <p:spPr>
          <a:xfrm>
            <a:off x="6243964" y="2736243"/>
            <a:ext cx="5459765" cy="2985433"/>
          </a:xfrm>
          <a:prstGeom prst="rect">
            <a:avLst/>
          </a:prstGeom>
          <a:noFill/>
        </p:spPr>
        <p:txBody>
          <a:bodyPr wrap="square">
            <a:spAutoFit/>
          </a:bodyPr>
          <a:lstStyle/>
          <a:p>
            <a:pPr>
              <a:spcBef>
                <a:spcPts val="600"/>
              </a:spcBef>
            </a:pPr>
            <a:r>
              <a:rPr lang="en-US" b="1" dirty="0">
                <a:latin typeface="Corbel" panose="020B0503020204020204" pitchFamily="34" charset="0"/>
              </a:rPr>
              <a:t>Meeting Workforce Needs</a:t>
            </a:r>
            <a:endParaRPr lang="en-US" dirty="0">
              <a:latin typeface="Corbel" panose="020B0503020204020204" pitchFamily="34" charset="0"/>
            </a:endParaRPr>
          </a:p>
          <a:p>
            <a:pPr marL="460375" lvl="1" indent="-223838">
              <a:spcBef>
                <a:spcPts val="600"/>
              </a:spcBef>
              <a:buFont typeface="Arial" panose="020B0604020202020204" pitchFamily="34" charset="0"/>
              <a:buChar char="•"/>
            </a:pPr>
            <a:r>
              <a:rPr lang="en-US" sz="1600" dirty="0">
                <a:latin typeface="Corbel" panose="020B0503020204020204" pitchFamily="34" charset="0"/>
              </a:rPr>
              <a:t>247 individuals have been hired at the Mayo Clinic</a:t>
            </a:r>
          </a:p>
          <a:p>
            <a:pPr marL="460375" lvl="1" indent="-223838">
              <a:spcBef>
                <a:spcPts val="600"/>
              </a:spcBef>
              <a:buFont typeface="Arial" panose="020B0604020202020204" pitchFamily="34" charset="0"/>
              <a:buChar char="•"/>
            </a:pPr>
            <a:r>
              <a:rPr lang="en-US" sz="1600" dirty="0">
                <a:latin typeface="Corbel" panose="020B0503020204020204" pitchFamily="34" charset="0"/>
              </a:rPr>
              <a:t>100% hired in departments experiencing workforce gaps</a:t>
            </a:r>
          </a:p>
          <a:p>
            <a:pPr marL="460375" lvl="1" indent="-223838">
              <a:spcBef>
                <a:spcPts val="600"/>
              </a:spcBef>
              <a:buFont typeface="Arial" panose="020B0604020202020204" pitchFamily="34" charset="0"/>
              <a:buChar char="•"/>
            </a:pPr>
            <a:r>
              <a:rPr lang="en-US" sz="1600" dirty="0">
                <a:latin typeface="Corbel" panose="020B0503020204020204" pitchFamily="34" charset="0"/>
              </a:rPr>
              <a:t>diverse graduates have made the Mayo workforce more representative of the community it serves</a:t>
            </a:r>
          </a:p>
          <a:p>
            <a:pPr marL="460375" lvl="1" indent="-223838">
              <a:spcBef>
                <a:spcPts val="600"/>
              </a:spcBef>
              <a:buFont typeface="Arial" panose="020B0604020202020204" pitchFamily="34" charset="0"/>
              <a:buChar char="•"/>
            </a:pPr>
            <a:r>
              <a:rPr lang="en-US" sz="1600" dirty="0">
                <a:latin typeface="Corbel" panose="020B0503020204020204" pitchFamily="34" charset="0"/>
              </a:rPr>
              <a:t>An additional 160 individuals hired at regional long-term care facilities</a:t>
            </a:r>
          </a:p>
          <a:p>
            <a:pPr>
              <a:spcBef>
                <a:spcPts val="1800"/>
              </a:spcBef>
            </a:pPr>
            <a:r>
              <a:rPr lang="en-US" b="1" dirty="0">
                <a:latin typeface="Corbel" panose="020B0503020204020204" pitchFamily="34" charset="0"/>
              </a:rPr>
              <a:t>Return on Investment</a:t>
            </a:r>
            <a:endParaRPr lang="en-US" dirty="0">
              <a:latin typeface="Corbel" panose="020B0503020204020204" pitchFamily="34" charset="0"/>
            </a:endParaRPr>
          </a:p>
          <a:p>
            <a:pPr marL="460375" lvl="1" indent="-223838">
              <a:spcBef>
                <a:spcPts val="600"/>
              </a:spcBef>
              <a:buFont typeface="Arial" panose="020B0604020202020204" pitchFamily="34" charset="0"/>
              <a:buChar char="•"/>
            </a:pPr>
            <a:r>
              <a:rPr lang="en-US" sz="1600" dirty="0">
                <a:latin typeface="Corbel" panose="020B0503020204020204" pitchFamily="34" charset="0"/>
              </a:rPr>
              <a:t>135% ROI back to the community</a:t>
            </a:r>
          </a:p>
        </p:txBody>
      </p:sp>
      <p:sp>
        <p:nvSpPr>
          <p:cNvPr id="13" name="TextBox 12">
            <a:extLst>
              <a:ext uri="{FF2B5EF4-FFF2-40B4-BE49-F238E27FC236}">
                <a16:creationId xmlns:a16="http://schemas.microsoft.com/office/drawing/2014/main" id="{B15BABA3-F0C5-CE47-BFAE-69663807D9E5}"/>
              </a:ext>
            </a:extLst>
          </p:cNvPr>
          <p:cNvSpPr txBox="1"/>
          <p:nvPr/>
        </p:nvSpPr>
        <p:spPr>
          <a:xfrm>
            <a:off x="483023" y="2009936"/>
            <a:ext cx="6172200" cy="584775"/>
          </a:xfrm>
          <a:prstGeom prst="rect">
            <a:avLst/>
          </a:prstGeom>
          <a:noFill/>
        </p:spPr>
        <p:txBody>
          <a:bodyPr wrap="square">
            <a:spAutoFit/>
          </a:bodyPr>
          <a:lstStyle/>
          <a:p>
            <a:pPr marL="0" indent="0">
              <a:buNone/>
            </a:pPr>
            <a:r>
              <a:rPr lang="en-US" sz="3200" b="1" dirty="0">
                <a:latin typeface="Archer Medium" pitchFamily="2" charset="0"/>
              </a:rPr>
              <a:t>Impact Since 2013 </a:t>
            </a:r>
            <a:endParaRPr lang="en-US" sz="3200" dirty="0">
              <a:latin typeface="Archer Medium" pitchFamily="2" charset="0"/>
            </a:endParaRPr>
          </a:p>
        </p:txBody>
      </p:sp>
      <p:pic>
        <p:nvPicPr>
          <p:cNvPr id="14" name="Picture 13">
            <a:extLst>
              <a:ext uri="{FF2B5EF4-FFF2-40B4-BE49-F238E27FC236}">
                <a16:creationId xmlns:a16="http://schemas.microsoft.com/office/drawing/2014/main" id="{188C0A04-6A08-E34C-BE53-A011764E5FCA}"/>
              </a:ext>
            </a:extLst>
          </p:cNvPr>
          <p:cNvPicPr>
            <a:picLocks noChangeAspect="1"/>
          </p:cNvPicPr>
          <p:nvPr/>
        </p:nvPicPr>
        <p:blipFill>
          <a:blip r:embed="rId3"/>
          <a:srcRect/>
          <a:stretch/>
        </p:blipFill>
        <p:spPr>
          <a:xfrm>
            <a:off x="8427309" y="802049"/>
            <a:ext cx="3281668" cy="1773874"/>
          </a:xfrm>
          <a:prstGeom prst="rect">
            <a:avLst/>
          </a:prstGeom>
        </p:spPr>
      </p:pic>
    </p:spTree>
    <p:extLst>
      <p:ext uri="{BB962C8B-B14F-4D97-AF65-F5344CB8AC3E}">
        <p14:creationId xmlns:p14="http://schemas.microsoft.com/office/powerpoint/2010/main" val="2874511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4937A9-1324-B945-8ED3-FB03AFE283C8}"/>
              </a:ext>
            </a:extLst>
          </p:cNvPr>
          <p:cNvSpPr/>
          <p:nvPr/>
        </p:nvSpPr>
        <p:spPr>
          <a:xfrm>
            <a:off x="0" y="0"/>
            <a:ext cx="12191999" cy="1233996"/>
          </a:xfrm>
          <a:prstGeom prst="rect">
            <a:avLst/>
          </a:prstGeom>
          <a:solidFill>
            <a:srgbClr val="1C3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3151C12-7D03-C844-A45D-380536259373}"/>
              </a:ext>
            </a:extLst>
          </p:cNvPr>
          <p:cNvSpPr>
            <a:spLocks noGrp="1"/>
          </p:cNvSpPr>
          <p:nvPr>
            <p:ph type="title"/>
          </p:nvPr>
        </p:nvSpPr>
        <p:spPr>
          <a:xfrm>
            <a:off x="488272" y="7288"/>
            <a:ext cx="11215456" cy="1318276"/>
          </a:xfrm>
        </p:spPr>
        <p:txBody>
          <a:bodyPr/>
          <a:lstStyle/>
          <a:p>
            <a:r>
              <a:rPr lang="en-US" sz="2000" i="1" dirty="0">
                <a:latin typeface="Garamond" panose="02020404030301010803" pitchFamily="18" charset="0"/>
              </a:rPr>
              <a:t>Adult Career Pathways Spotlight</a:t>
            </a:r>
            <a:br>
              <a:rPr lang="en-US" dirty="0"/>
            </a:br>
            <a:r>
              <a:rPr lang="en-US" dirty="0"/>
              <a:t>Bridges to Careers in Healthcare	</a:t>
            </a:r>
          </a:p>
        </p:txBody>
      </p:sp>
      <p:sp>
        <p:nvSpPr>
          <p:cNvPr id="7" name="TextBox 6">
            <a:extLst>
              <a:ext uri="{FF2B5EF4-FFF2-40B4-BE49-F238E27FC236}">
                <a16:creationId xmlns:a16="http://schemas.microsoft.com/office/drawing/2014/main" id="{F70BACD5-A59D-A24F-BCC4-34CD2CD2330E}"/>
              </a:ext>
            </a:extLst>
          </p:cNvPr>
          <p:cNvSpPr txBox="1"/>
          <p:nvPr/>
        </p:nvSpPr>
        <p:spPr>
          <a:xfrm>
            <a:off x="488273" y="1332852"/>
            <a:ext cx="10798563" cy="523220"/>
          </a:xfrm>
          <a:prstGeom prst="rect">
            <a:avLst/>
          </a:prstGeom>
          <a:noFill/>
        </p:spPr>
        <p:txBody>
          <a:bodyPr wrap="square">
            <a:spAutoFit/>
          </a:bodyPr>
          <a:lstStyle/>
          <a:p>
            <a:r>
              <a:rPr lang="en-US" sz="1400" dirty="0">
                <a:solidFill>
                  <a:srgbClr val="1C3F6A"/>
                </a:solidFill>
                <a:effectLst/>
                <a:latin typeface="Candara" panose="020E0502030303020204" pitchFamily="34" charset="0"/>
              </a:rPr>
              <a:t>WORKFORCE DEVELOPMENT, INC. + HAWTHORNE EDUCATION CENTER / ROCHESTER ADULT </a:t>
            </a:r>
            <a:br>
              <a:rPr lang="en-US" sz="1400" dirty="0">
                <a:solidFill>
                  <a:srgbClr val="1C3F6A"/>
                </a:solidFill>
                <a:effectLst/>
                <a:latin typeface="Candara" panose="020E0502030303020204" pitchFamily="34" charset="0"/>
              </a:rPr>
            </a:br>
            <a:r>
              <a:rPr lang="en-US" sz="1400" dirty="0">
                <a:solidFill>
                  <a:srgbClr val="1C3F6A"/>
                </a:solidFill>
                <a:effectLst/>
                <a:latin typeface="Candara" panose="020E0502030303020204" pitchFamily="34" charset="0"/>
              </a:rPr>
              <a:t>EDUCATION + ROCHESTER COMMUNITY AND TECHNICAL COLLEGE (RCTC) + LOCAL EMPLOYERS</a:t>
            </a:r>
          </a:p>
        </p:txBody>
      </p:sp>
      <p:sp>
        <p:nvSpPr>
          <p:cNvPr id="6" name="Content Placeholder 5">
            <a:extLst>
              <a:ext uri="{FF2B5EF4-FFF2-40B4-BE49-F238E27FC236}">
                <a16:creationId xmlns:a16="http://schemas.microsoft.com/office/drawing/2014/main" id="{07C48848-B04A-1C47-801B-4B47B4093117}"/>
              </a:ext>
            </a:extLst>
          </p:cNvPr>
          <p:cNvSpPr>
            <a:spLocks noGrp="1"/>
          </p:cNvSpPr>
          <p:nvPr>
            <p:ph idx="1"/>
          </p:nvPr>
        </p:nvSpPr>
        <p:spPr>
          <a:xfrm>
            <a:off x="488273" y="2736244"/>
            <a:ext cx="5459765" cy="3909654"/>
          </a:xfrm>
        </p:spPr>
        <p:txBody>
          <a:bodyPr>
            <a:normAutofit fontScale="92500"/>
          </a:bodyPr>
          <a:lstStyle/>
          <a:p>
            <a:pPr marL="0" indent="0">
              <a:spcBef>
                <a:spcPts val="0"/>
              </a:spcBef>
              <a:buNone/>
            </a:pPr>
            <a:r>
              <a:rPr lang="en-US" sz="2400" i="1" dirty="0">
                <a:latin typeface="Garamond" panose="02020404030301010803" pitchFamily="18" charset="0"/>
              </a:rPr>
              <a:t>“Without [Bridges to Careers’] help, I might not have been able to complete my diploma or be prepared to apply for a job. I’m so happy that I achieved my goal and found the position I was looking for.”</a:t>
            </a:r>
          </a:p>
          <a:p>
            <a:pPr marL="0" indent="0" algn="r">
              <a:spcBef>
                <a:spcPts val="0"/>
              </a:spcBef>
              <a:spcAft>
                <a:spcPts val="1800"/>
              </a:spcAft>
              <a:buNone/>
            </a:pPr>
            <a:r>
              <a:rPr lang="en-US" sz="1800" i="1" dirty="0">
                <a:latin typeface="Garamond" panose="02020404030301010803" pitchFamily="18" charset="0"/>
              </a:rPr>
              <a:t>– Mae Saeed</a:t>
            </a:r>
            <a:endParaRPr lang="en-US" sz="1800" dirty="0">
              <a:latin typeface="Garamond" panose="02020404030301010803" pitchFamily="18" charset="0"/>
            </a:endParaRPr>
          </a:p>
          <a:p>
            <a:pPr marL="0" indent="0">
              <a:spcBef>
                <a:spcPts val="0"/>
              </a:spcBef>
              <a:buNone/>
            </a:pPr>
            <a:r>
              <a:rPr lang="en-US" sz="2400" i="1" dirty="0">
                <a:latin typeface="Garamond" panose="02020404030301010803" pitchFamily="18" charset="0"/>
              </a:rPr>
              <a:t>“This partnership has been a valuable investment... </a:t>
            </a:r>
            <a:br>
              <a:rPr lang="en-US" sz="2400" i="1" dirty="0">
                <a:latin typeface="Garamond" panose="02020404030301010803" pitchFamily="18" charset="0"/>
              </a:rPr>
            </a:br>
            <a:r>
              <a:rPr lang="en-US" sz="2400" i="1" dirty="0">
                <a:latin typeface="Garamond" panose="02020404030301010803" pitchFamily="18" charset="0"/>
              </a:rPr>
              <a:t>Not only are we generating a diverse, qualified pool of candidates for county employment, we may also be supporting people on a path out of poverty. It’s a win-win for us, every way we look at it.” </a:t>
            </a:r>
            <a:endParaRPr lang="en-US" sz="2400" dirty="0">
              <a:latin typeface="Garamond" panose="02020404030301010803" pitchFamily="18" charset="0"/>
            </a:endParaRPr>
          </a:p>
          <a:p>
            <a:pPr marL="0" indent="0" algn="r">
              <a:spcBef>
                <a:spcPts val="0"/>
              </a:spcBef>
              <a:buNone/>
            </a:pPr>
            <a:r>
              <a:rPr lang="en-US" sz="1800" i="1" dirty="0">
                <a:latin typeface="Garamond" panose="02020404030301010803" pitchFamily="18" charset="0"/>
              </a:rPr>
              <a:t>– Corrine Erickson </a:t>
            </a:r>
            <a:br>
              <a:rPr lang="en-US" sz="1800" i="1" dirty="0">
                <a:latin typeface="Garamond" panose="02020404030301010803" pitchFamily="18" charset="0"/>
              </a:rPr>
            </a:br>
            <a:r>
              <a:rPr lang="en-US" sz="1800" i="1" dirty="0">
                <a:latin typeface="Garamond" panose="02020404030301010803" pitchFamily="18" charset="0"/>
              </a:rPr>
              <a:t>Olmsted County Director of Family Support and Assistance</a:t>
            </a:r>
            <a:endParaRPr lang="en-US" sz="1800" dirty="0">
              <a:latin typeface="Garamond" panose="02020404030301010803" pitchFamily="18" charset="0"/>
            </a:endParaRPr>
          </a:p>
        </p:txBody>
      </p:sp>
      <p:sp>
        <p:nvSpPr>
          <p:cNvPr id="13" name="TextBox 12">
            <a:extLst>
              <a:ext uri="{FF2B5EF4-FFF2-40B4-BE49-F238E27FC236}">
                <a16:creationId xmlns:a16="http://schemas.microsoft.com/office/drawing/2014/main" id="{B15BABA3-F0C5-CE47-BFAE-69663807D9E5}"/>
              </a:ext>
            </a:extLst>
          </p:cNvPr>
          <p:cNvSpPr txBox="1"/>
          <p:nvPr/>
        </p:nvSpPr>
        <p:spPr>
          <a:xfrm>
            <a:off x="483023" y="2009936"/>
            <a:ext cx="6172200" cy="584775"/>
          </a:xfrm>
          <a:prstGeom prst="rect">
            <a:avLst/>
          </a:prstGeom>
          <a:noFill/>
        </p:spPr>
        <p:txBody>
          <a:bodyPr wrap="square">
            <a:spAutoFit/>
          </a:bodyPr>
          <a:lstStyle/>
          <a:p>
            <a:pPr marL="0" indent="0">
              <a:buNone/>
            </a:pPr>
            <a:r>
              <a:rPr lang="en-US" sz="3200" b="1" dirty="0">
                <a:latin typeface="Archer Medium" pitchFamily="2" charset="0"/>
              </a:rPr>
              <a:t>Testimonials</a:t>
            </a:r>
            <a:endParaRPr lang="en-US" sz="3200" dirty="0">
              <a:latin typeface="Archer Medium" pitchFamily="2" charset="0"/>
            </a:endParaRPr>
          </a:p>
        </p:txBody>
      </p:sp>
      <p:pic>
        <p:nvPicPr>
          <p:cNvPr id="14" name="Picture 13">
            <a:extLst>
              <a:ext uri="{FF2B5EF4-FFF2-40B4-BE49-F238E27FC236}">
                <a16:creationId xmlns:a16="http://schemas.microsoft.com/office/drawing/2014/main" id="{188C0A04-6A08-E34C-BE53-A011764E5FCA}"/>
              </a:ext>
            </a:extLst>
          </p:cNvPr>
          <p:cNvPicPr>
            <a:picLocks noChangeAspect="1"/>
          </p:cNvPicPr>
          <p:nvPr/>
        </p:nvPicPr>
        <p:blipFill>
          <a:blip r:embed="rId3"/>
          <a:srcRect/>
          <a:stretch/>
        </p:blipFill>
        <p:spPr>
          <a:xfrm>
            <a:off x="8427310" y="802049"/>
            <a:ext cx="3281666" cy="1773874"/>
          </a:xfrm>
          <a:prstGeom prst="rect">
            <a:avLst/>
          </a:prstGeom>
        </p:spPr>
      </p:pic>
      <p:pic>
        <p:nvPicPr>
          <p:cNvPr id="9" name="Picture 8">
            <a:extLst>
              <a:ext uri="{FF2B5EF4-FFF2-40B4-BE49-F238E27FC236}">
                <a16:creationId xmlns:a16="http://schemas.microsoft.com/office/drawing/2014/main" id="{6032D94B-CAEC-C74B-94A0-4C704A086192}"/>
              </a:ext>
            </a:extLst>
          </p:cNvPr>
          <p:cNvPicPr>
            <a:picLocks noChangeAspect="1"/>
          </p:cNvPicPr>
          <p:nvPr/>
        </p:nvPicPr>
        <p:blipFill>
          <a:blip r:embed="rId4"/>
          <a:stretch>
            <a:fillRect/>
          </a:stretch>
        </p:blipFill>
        <p:spPr>
          <a:xfrm>
            <a:off x="6243962" y="2631423"/>
            <a:ext cx="5459765" cy="4711734"/>
          </a:xfrm>
          <a:prstGeom prst="rect">
            <a:avLst/>
          </a:prstGeom>
        </p:spPr>
      </p:pic>
    </p:spTree>
    <p:extLst>
      <p:ext uri="{BB962C8B-B14F-4D97-AF65-F5344CB8AC3E}">
        <p14:creationId xmlns:p14="http://schemas.microsoft.com/office/powerpoint/2010/main" val="3996615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4937A9-1324-B945-8ED3-FB03AFE283C8}"/>
              </a:ext>
            </a:extLst>
          </p:cNvPr>
          <p:cNvSpPr/>
          <p:nvPr/>
        </p:nvSpPr>
        <p:spPr>
          <a:xfrm>
            <a:off x="0" y="0"/>
            <a:ext cx="12191999" cy="1233996"/>
          </a:xfrm>
          <a:prstGeom prst="rect">
            <a:avLst/>
          </a:prstGeom>
          <a:solidFill>
            <a:srgbClr val="1C3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3151C12-7D03-C844-A45D-380536259373}"/>
              </a:ext>
            </a:extLst>
          </p:cNvPr>
          <p:cNvSpPr>
            <a:spLocks noGrp="1"/>
          </p:cNvSpPr>
          <p:nvPr>
            <p:ph type="title"/>
          </p:nvPr>
        </p:nvSpPr>
        <p:spPr>
          <a:xfrm>
            <a:off x="488272" y="7288"/>
            <a:ext cx="11215456" cy="1318276"/>
          </a:xfrm>
        </p:spPr>
        <p:txBody>
          <a:bodyPr/>
          <a:lstStyle/>
          <a:p>
            <a:r>
              <a:rPr lang="en-US" sz="2000" i="1" dirty="0">
                <a:latin typeface="Garamond" panose="02020404030301010803" pitchFamily="18" charset="0"/>
              </a:rPr>
              <a:t>Adult Career Pathways Spotlight</a:t>
            </a:r>
            <a:br>
              <a:rPr lang="en-US" dirty="0"/>
            </a:br>
            <a:r>
              <a:rPr lang="en-US" dirty="0"/>
              <a:t>Bridges to Careers in Healthcare	</a:t>
            </a:r>
          </a:p>
        </p:txBody>
      </p:sp>
      <p:sp>
        <p:nvSpPr>
          <p:cNvPr id="7" name="TextBox 6">
            <a:extLst>
              <a:ext uri="{FF2B5EF4-FFF2-40B4-BE49-F238E27FC236}">
                <a16:creationId xmlns:a16="http://schemas.microsoft.com/office/drawing/2014/main" id="{F70BACD5-A59D-A24F-BCC4-34CD2CD2330E}"/>
              </a:ext>
            </a:extLst>
          </p:cNvPr>
          <p:cNvSpPr txBox="1"/>
          <p:nvPr/>
        </p:nvSpPr>
        <p:spPr>
          <a:xfrm>
            <a:off x="488273" y="1332852"/>
            <a:ext cx="10798563" cy="523220"/>
          </a:xfrm>
          <a:prstGeom prst="rect">
            <a:avLst/>
          </a:prstGeom>
          <a:noFill/>
        </p:spPr>
        <p:txBody>
          <a:bodyPr wrap="square">
            <a:spAutoFit/>
          </a:bodyPr>
          <a:lstStyle/>
          <a:p>
            <a:r>
              <a:rPr lang="en-US" sz="1400" dirty="0">
                <a:solidFill>
                  <a:srgbClr val="1C3F6A"/>
                </a:solidFill>
                <a:effectLst/>
                <a:latin typeface="Candara" panose="020E0502030303020204" pitchFamily="34" charset="0"/>
              </a:rPr>
              <a:t>WORKFORCE DEVELOPMENT, INC. + HAWTHORNE EDUCATION CENTER / ROCHESTER ADULT </a:t>
            </a:r>
            <a:br>
              <a:rPr lang="en-US" sz="1400" dirty="0">
                <a:solidFill>
                  <a:srgbClr val="1C3F6A"/>
                </a:solidFill>
                <a:effectLst/>
                <a:latin typeface="Candara" panose="020E0502030303020204" pitchFamily="34" charset="0"/>
              </a:rPr>
            </a:br>
            <a:r>
              <a:rPr lang="en-US" sz="1400" dirty="0">
                <a:solidFill>
                  <a:srgbClr val="1C3F6A"/>
                </a:solidFill>
                <a:effectLst/>
                <a:latin typeface="Candara" panose="020E0502030303020204" pitchFamily="34" charset="0"/>
              </a:rPr>
              <a:t>EDUCATION + ROCHESTER COMMUNITY AND TECHNICAL COLLEGE (RCTC) + LOCAL EMPLOYERS</a:t>
            </a:r>
          </a:p>
        </p:txBody>
      </p:sp>
      <p:pic>
        <p:nvPicPr>
          <p:cNvPr id="14" name="Picture 13">
            <a:extLst>
              <a:ext uri="{FF2B5EF4-FFF2-40B4-BE49-F238E27FC236}">
                <a16:creationId xmlns:a16="http://schemas.microsoft.com/office/drawing/2014/main" id="{188C0A04-6A08-E34C-BE53-A011764E5FCA}"/>
              </a:ext>
            </a:extLst>
          </p:cNvPr>
          <p:cNvPicPr>
            <a:picLocks noChangeAspect="1"/>
          </p:cNvPicPr>
          <p:nvPr/>
        </p:nvPicPr>
        <p:blipFill>
          <a:blip r:embed="rId3"/>
          <a:srcRect/>
          <a:stretch/>
        </p:blipFill>
        <p:spPr>
          <a:xfrm>
            <a:off x="8427310" y="802049"/>
            <a:ext cx="3281666" cy="1773874"/>
          </a:xfrm>
          <a:prstGeom prst="rect">
            <a:avLst/>
          </a:prstGeom>
        </p:spPr>
      </p:pic>
      <p:sp>
        <p:nvSpPr>
          <p:cNvPr id="8" name="TextBox 7">
            <a:extLst>
              <a:ext uri="{FF2B5EF4-FFF2-40B4-BE49-F238E27FC236}">
                <a16:creationId xmlns:a16="http://schemas.microsoft.com/office/drawing/2014/main" id="{EDFD758E-5669-8749-A3CC-BB361C794D47}"/>
              </a:ext>
            </a:extLst>
          </p:cNvPr>
          <p:cNvSpPr txBox="1"/>
          <p:nvPr/>
        </p:nvSpPr>
        <p:spPr>
          <a:xfrm>
            <a:off x="2566455" y="2881299"/>
            <a:ext cx="2418348" cy="2123658"/>
          </a:xfrm>
          <a:prstGeom prst="rect">
            <a:avLst/>
          </a:prstGeom>
          <a:noFill/>
        </p:spPr>
        <p:txBody>
          <a:bodyPr wrap="square" rtlCol="0">
            <a:spAutoFit/>
          </a:bodyPr>
          <a:lstStyle/>
          <a:p>
            <a:pPr algn="r"/>
            <a:r>
              <a:rPr lang="en-US" sz="4400" b="1" dirty="0">
                <a:latin typeface="Archer Medium" pitchFamily="2" charset="0"/>
              </a:rPr>
              <a:t>To </a:t>
            </a:r>
          </a:p>
          <a:p>
            <a:pPr algn="r"/>
            <a:r>
              <a:rPr lang="en-US" sz="4400" b="1" dirty="0">
                <a:latin typeface="Archer Medium" pitchFamily="2" charset="0"/>
              </a:rPr>
              <a:t>Learn </a:t>
            </a:r>
          </a:p>
          <a:p>
            <a:pPr algn="r"/>
            <a:r>
              <a:rPr lang="en-US" sz="4400" b="1" dirty="0">
                <a:latin typeface="Archer Medium" pitchFamily="2" charset="0"/>
              </a:rPr>
              <a:t>More</a:t>
            </a:r>
          </a:p>
        </p:txBody>
      </p:sp>
      <p:sp>
        <p:nvSpPr>
          <p:cNvPr id="9" name="TextBox 8">
            <a:extLst>
              <a:ext uri="{FF2B5EF4-FFF2-40B4-BE49-F238E27FC236}">
                <a16:creationId xmlns:a16="http://schemas.microsoft.com/office/drawing/2014/main" id="{3B022AB6-027D-7146-B605-DF4C75DD8782}"/>
              </a:ext>
            </a:extLst>
          </p:cNvPr>
          <p:cNvSpPr txBox="1"/>
          <p:nvPr/>
        </p:nvSpPr>
        <p:spPr>
          <a:xfrm>
            <a:off x="3557118" y="5446639"/>
            <a:ext cx="4324140" cy="707886"/>
          </a:xfrm>
          <a:prstGeom prst="rect">
            <a:avLst/>
          </a:prstGeom>
          <a:noFill/>
        </p:spPr>
        <p:txBody>
          <a:bodyPr wrap="square">
            <a:spAutoFit/>
          </a:bodyPr>
          <a:lstStyle/>
          <a:p>
            <a:pPr algn="r"/>
            <a:r>
              <a:rPr lang="en-US" sz="2000" dirty="0" err="1">
                <a:solidFill>
                  <a:srgbClr val="1C3F6A"/>
                </a:solidFill>
                <a:effectLst/>
                <a:latin typeface="Corbel" panose="020B0503020204020204" pitchFamily="34" charset="0"/>
              </a:rPr>
              <a:t>bridgestocareers.org</a:t>
            </a:r>
            <a:endParaRPr lang="en-US" sz="2000" dirty="0">
              <a:solidFill>
                <a:srgbClr val="1C3F6A"/>
              </a:solidFill>
              <a:effectLst/>
              <a:latin typeface="Corbel" panose="020B0503020204020204" pitchFamily="34" charset="0"/>
            </a:endParaRPr>
          </a:p>
          <a:p>
            <a:pPr algn="r"/>
            <a:r>
              <a:rPr lang="en-US" sz="2000" dirty="0" err="1">
                <a:solidFill>
                  <a:srgbClr val="1C3F6A"/>
                </a:solidFill>
                <a:effectLst/>
                <a:latin typeface="Corbel" panose="020B0503020204020204" pitchFamily="34" charset="0"/>
              </a:rPr>
              <a:t>www.rochesterce.org</a:t>
            </a:r>
            <a:r>
              <a:rPr lang="en-US" sz="2000" dirty="0">
                <a:solidFill>
                  <a:srgbClr val="1C3F6A"/>
                </a:solidFill>
                <a:effectLst/>
                <a:latin typeface="Corbel" panose="020B0503020204020204" pitchFamily="34" charset="0"/>
              </a:rPr>
              <a:t>/</a:t>
            </a:r>
            <a:r>
              <a:rPr lang="en-US" sz="2000" dirty="0" err="1">
                <a:solidFill>
                  <a:srgbClr val="1C3F6A"/>
                </a:solidFill>
                <a:effectLst/>
                <a:latin typeface="Corbel" panose="020B0503020204020204" pitchFamily="34" charset="0"/>
              </a:rPr>
              <a:t>hawthorne</a:t>
            </a:r>
            <a:endParaRPr lang="en-US" sz="2000" dirty="0">
              <a:solidFill>
                <a:srgbClr val="1C3F6A"/>
              </a:solidFill>
              <a:effectLst/>
              <a:latin typeface="Corbel" panose="020B0503020204020204" pitchFamily="34" charset="0"/>
            </a:endParaRPr>
          </a:p>
        </p:txBody>
      </p:sp>
      <p:pic>
        <p:nvPicPr>
          <p:cNvPr id="6" name="Picture 5">
            <a:extLst>
              <a:ext uri="{FF2B5EF4-FFF2-40B4-BE49-F238E27FC236}">
                <a16:creationId xmlns:a16="http://schemas.microsoft.com/office/drawing/2014/main" id="{41C1291B-E98B-8A4C-9165-6AFFA94ED984}"/>
              </a:ext>
            </a:extLst>
          </p:cNvPr>
          <p:cNvPicPr>
            <a:picLocks noChangeAspect="1"/>
          </p:cNvPicPr>
          <p:nvPr/>
        </p:nvPicPr>
        <p:blipFill>
          <a:blip r:embed="rId4"/>
          <a:stretch>
            <a:fillRect/>
          </a:stretch>
        </p:blipFill>
        <p:spPr>
          <a:xfrm>
            <a:off x="5209879" y="2575923"/>
            <a:ext cx="2734409" cy="2734409"/>
          </a:xfrm>
          <a:prstGeom prst="rect">
            <a:avLst/>
          </a:prstGeom>
        </p:spPr>
      </p:pic>
    </p:spTree>
    <p:extLst>
      <p:ext uri="{BB962C8B-B14F-4D97-AF65-F5344CB8AC3E}">
        <p14:creationId xmlns:p14="http://schemas.microsoft.com/office/powerpoint/2010/main" val="3883549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TotalTime>
  <Words>3779</Words>
  <Application>Microsoft Macintosh PowerPoint</Application>
  <PresentationFormat>Widescreen</PresentationFormat>
  <Paragraphs>304</Paragraphs>
  <Slides>24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Adobe Garamond Pro</vt:lpstr>
      <vt:lpstr>Archer Bold</vt:lpstr>
      <vt:lpstr>Archer Medium</vt:lpstr>
      <vt:lpstr>Arial</vt:lpstr>
      <vt:lpstr>Calibri</vt:lpstr>
      <vt:lpstr>Candara</vt:lpstr>
      <vt:lpstr>Corbel</vt:lpstr>
      <vt:lpstr>Garamond</vt:lpstr>
      <vt:lpstr>Office Theme</vt:lpstr>
      <vt:lpstr>Adult Career Pathways in ABE</vt:lpstr>
      <vt:lpstr>PowerPoint Presentation</vt:lpstr>
      <vt:lpstr>Adult Career Pathways</vt:lpstr>
      <vt:lpstr>Adult Career Pathways</vt:lpstr>
      <vt:lpstr>Adult Career Pathways</vt:lpstr>
      <vt:lpstr>Adult Career Pathways Spotlight Bridges to Careers in Healthcare </vt:lpstr>
      <vt:lpstr>Adult Career Pathways Spotlight Bridges to Careers in Healthcare </vt:lpstr>
      <vt:lpstr>Adult Career Pathways Spotlight Bridges to Careers in Healthcare </vt:lpstr>
      <vt:lpstr>Adult Career Pathways Spotlight Bridges to Careers in Healthcare </vt:lpstr>
      <vt:lpstr>Integrated Education and Training</vt:lpstr>
      <vt:lpstr>Integrated Education and Training</vt:lpstr>
      <vt:lpstr>Integrated Education and Training</vt:lpstr>
      <vt:lpstr>Integrated Education and Training Spotlight Hospitality Careers Pathway – Dietary Aide</vt:lpstr>
      <vt:lpstr>Integrated Education and Training Spotlight Hospitality Careers Pathway – Dietary Aide</vt:lpstr>
      <vt:lpstr>Integrated Education and Training Spotlight Hospitality Careers Pathway – Dietary Aide</vt:lpstr>
      <vt:lpstr>Integrated Education and Training Spotlight Hospitality Careers Pathway – Dietary Aide</vt:lpstr>
      <vt:lpstr>Workplace Literacy</vt:lpstr>
      <vt:lpstr>Workplace Literacy</vt:lpstr>
      <vt:lpstr>PowerPoint Presentation</vt:lpstr>
      <vt:lpstr>Workplace Literacy Spotlight English @ Work // Language 4 Leaders (L4L)</vt:lpstr>
      <vt:lpstr>Workplace Literacy Spotlight English @ Work // Language 4 Leaders (L4L)</vt:lpstr>
      <vt:lpstr>Workplace Literacy Spotlight English @ Work // Language 4 Leaders (L4L)</vt:lpstr>
      <vt:lpstr>Workplace Literacy Spotlight English @ Work // Language 4 Leaders (L4L)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Career Pathways in ABE</dc:title>
  <dc:creator>Microsoft Office User</dc:creator>
  <cp:lastModifiedBy>Microsoft Office User</cp:lastModifiedBy>
  <cp:revision>26</cp:revision>
  <dcterms:created xsi:type="dcterms:W3CDTF">2022-08-09T19:55:55Z</dcterms:created>
  <dcterms:modified xsi:type="dcterms:W3CDTF">2022-08-15T16:10:33Z</dcterms:modified>
</cp:coreProperties>
</file>