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7.jpg" ContentType="image/jpg"/>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98" r:id="rId5"/>
    <p:sldMasterId id="2147483849" r:id="rId6"/>
    <p:sldMasterId id="2147483902" r:id="rId7"/>
  </p:sldMasterIdLst>
  <p:notesMasterIdLst>
    <p:notesMasterId r:id="rId36"/>
  </p:notesMasterIdLst>
  <p:sldIdLst>
    <p:sldId id="2511" r:id="rId8"/>
    <p:sldId id="302" r:id="rId9"/>
    <p:sldId id="315" r:id="rId10"/>
    <p:sldId id="299" r:id="rId11"/>
    <p:sldId id="300" r:id="rId12"/>
    <p:sldId id="2447" r:id="rId13"/>
    <p:sldId id="301" r:id="rId14"/>
    <p:sldId id="2517" r:id="rId15"/>
    <p:sldId id="2558" r:id="rId16"/>
    <p:sldId id="2559" r:id="rId17"/>
    <p:sldId id="2560" r:id="rId18"/>
    <p:sldId id="2561" r:id="rId19"/>
    <p:sldId id="2562" r:id="rId20"/>
    <p:sldId id="2534" r:id="rId21"/>
    <p:sldId id="264" r:id="rId22"/>
    <p:sldId id="265" r:id="rId23"/>
    <p:sldId id="2442" r:id="rId24"/>
    <p:sldId id="2147326997" r:id="rId25"/>
    <p:sldId id="508" r:id="rId26"/>
    <p:sldId id="289" r:id="rId27"/>
    <p:sldId id="2445" r:id="rId28"/>
    <p:sldId id="2147327142" r:id="rId29"/>
    <p:sldId id="510" r:id="rId30"/>
    <p:sldId id="497" r:id="rId31"/>
    <p:sldId id="511" r:id="rId32"/>
    <p:sldId id="382" r:id="rId33"/>
    <p:sldId id="368"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57F"/>
    <a:srgbClr val="1D3251"/>
    <a:srgbClr val="009A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61538" autoAdjust="0"/>
  </p:normalViewPr>
  <p:slideViewPr>
    <p:cSldViewPr snapToGrid="0">
      <p:cViewPr varScale="1">
        <p:scale>
          <a:sx n="41" d="100"/>
          <a:sy n="41" d="100"/>
        </p:scale>
        <p:origin x="704" y="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Traditional Model</c:v>
                </c:pt>
              </c:strCache>
            </c:strRef>
          </c:tx>
          <c:spPr>
            <a:ln w="28575" cap="rnd">
              <a:solidFill>
                <a:schemeClr val="accent1"/>
              </a:solidFill>
              <a:round/>
              <a:tailEnd type="triangle" w="sm" len="sm"/>
            </a:ln>
            <a:effectLst/>
          </c:spPr>
          <c:marker>
            <c:symbol val="none"/>
          </c:marker>
          <c:cat>
            <c:numRef>
              <c:f>Sheet1!$A$2:$A$7</c:f>
              <c:numCache>
                <c:formatCode>General</c:formatCode>
                <c:ptCount val="6"/>
                <c:pt idx="1">
                  <c:v>1</c:v>
                </c:pt>
                <c:pt idx="2">
                  <c:v>2</c:v>
                </c:pt>
                <c:pt idx="3">
                  <c:v>3</c:v>
                </c:pt>
                <c:pt idx="4">
                  <c:v>4</c:v>
                </c:pt>
              </c:numCache>
            </c:numRef>
          </c:cat>
          <c:val>
            <c:numRef>
              <c:f>Sheet1!$B$2:$B$7</c:f>
              <c:numCache>
                <c:formatCode>General</c:formatCode>
                <c:ptCount val="6"/>
                <c:pt idx="0">
                  <c:v>0</c:v>
                </c:pt>
                <c:pt idx="1">
                  <c:v>10</c:v>
                </c:pt>
                <c:pt idx="2">
                  <c:v>20</c:v>
                </c:pt>
                <c:pt idx="3">
                  <c:v>30</c:v>
                </c:pt>
              </c:numCache>
            </c:numRef>
          </c:val>
          <c:smooth val="1"/>
          <c:extLst>
            <c:ext xmlns:c16="http://schemas.microsoft.com/office/drawing/2014/chart" uri="{C3380CC4-5D6E-409C-BE32-E72D297353CC}">
              <c16:uniqueId val="{00000000-3990-453B-85F0-8DC33FA94443}"/>
            </c:ext>
          </c:extLst>
        </c:ser>
        <c:ser>
          <c:idx val="1"/>
          <c:order val="1"/>
          <c:tx>
            <c:strRef>
              <c:f>Sheet1!$C$1</c:f>
              <c:strCache>
                <c:ptCount val="1"/>
                <c:pt idx="0">
                  <c:v>Apprenticeship Model</c:v>
                </c:pt>
              </c:strCache>
            </c:strRef>
          </c:tx>
          <c:spPr>
            <a:ln w="28575" cap="rnd">
              <a:solidFill>
                <a:srgbClr val="78BE21"/>
              </a:solidFill>
              <a:round/>
              <a:tailEnd type="arrow" w="lg" len="med"/>
            </a:ln>
            <a:effectLst/>
          </c:spPr>
          <c:marker>
            <c:symbol val="none"/>
          </c:marker>
          <c:cat>
            <c:numRef>
              <c:f>Sheet1!$A$2:$A$7</c:f>
              <c:numCache>
                <c:formatCode>General</c:formatCode>
                <c:ptCount val="6"/>
                <c:pt idx="1">
                  <c:v>1</c:v>
                </c:pt>
                <c:pt idx="2">
                  <c:v>2</c:v>
                </c:pt>
                <c:pt idx="3">
                  <c:v>3</c:v>
                </c:pt>
                <c:pt idx="4">
                  <c:v>4</c:v>
                </c:pt>
              </c:numCache>
            </c:numRef>
          </c:cat>
          <c:val>
            <c:numRef>
              <c:f>Sheet1!$C$2:$C$7</c:f>
              <c:numCache>
                <c:formatCode>General</c:formatCode>
                <c:ptCount val="6"/>
                <c:pt idx="0">
                  <c:v>0</c:v>
                </c:pt>
                <c:pt idx="1">
                  <c:v>40</c:v>
                </c:pt>
                <c:pt idx="2">
                  <c:v>60</c:v>
                </c:pt>
                <c:pt idx="3">
                  <c:v>75</c:v>
                </c:pt>
                <c:pt idx="4">
                  <c:v>85</c:v>
                </c:pt>
                <c:pt idx="5">
                  <c:v>90</c:v>
                </c:pt>
              </c:numCache>
            </c:numRef>
          </c:val>
          <c:smooth val="1"/>
          <c:extLst>
            <c:ext xmlns:c16="http://schemas.microsoft.com/office/drawing/2014/chart" uri="{C3380CC4-5D6E-409C-BE32-E72D297353CC}">
              <c16:uniqueId val="{00000001-3990-453B-85F0-8DC33FA94443}"/>
            </c:ext>
          </c:extLst>
        </c:ser>
        <c:ser>
          <c:idx val="2"/>
          <c:order val="2"/>
          <c:tx>
            <c:strRef>
              <c:f>Sheet1!$D$1</c:f>
              <c:strCache>
                <c:ptCount val="1"/>
                <c:pt idx="0">
                  <c:v>test</c:v>
                </c:pt>
              </c:strCache>
            </c:strRef>
          </c:tx>
          <c:spPr>
            <a:ln w="28575" cap="rnd">
              <a:solidFill>
                <a:schemeClr val="accent3"/>
              </a:solidFill>
              <a:round/>
              <a:tailEnd type="triangle" w="lg" len="med"/>
            </a:ln>
            <a:effectLst/>
          </c:spPr>
          <c:marker>
            <c:symbol val="none"/>
          </c:marker>
          <c:cat>
            <c:numRef>
              <c:f>Sheet1!$A$2:$A$7</c:f>
              <c:numCache>
                <c:formatCode>General</c:formatCode>
                <c:ptCount val="6"/>
                <c:pt idx="1">
                  <c:v>1</c:v>
                </c:pt>
                <c:pt idx="2">
                  <c:v>2</c:v>
                </c:pt>
                <c:pt idx="3">
                  <c:v>3</c:v>
                </c:pt>
                <c:pt idx="4">
                  <c:v>4</c:v>
                </c:pt>
              </c:numCache>
            </c:numRef>
          </c:cat>
          <c:val>
            <c:numRef>
              <c:f>Sheet1!$D$2:$D$7</c:f>
              <c:numCache>
                <c:formatCode>General</c:formatCode>
                <c:ptCount val="6"/>
                <c:pt idx="3">
                  <c:v>30</c:v>
                </c:pt>
                <c:pt idx="4">
                  <c:v>68</c:v>
                </c:pt>
                <c:pt idx="5">
                  <c:v>78</c:v>
                </c:pt>
              </c:numCache>
            </c:numRef>
          </c:val>
          <c:smooth val="1"/>
          <c:extLst>
            <c:ext xmlns:c16="http://schemas.microsoft.com/office/drawing/2014/chart" uri="{C3380CC4-5D6E-409C-BE32-E72D297353CC}">
              <c16:uniqueId val="{00000004-3990-453B-85F0-8DC33FA94443}"/>
            </c:ext>
          </c:extLst>
        </c:ser>
        <c:dLbls>
          <c:showLegendKey val="0"/>
          <c:showVal val="0"/>
          <c:showCatName val="0"/>
          <c:showSerName val="0"/>
          <c:showPercent val="0"/>
          <c:showBubbleSize val="0"/>
        </c:dLbls>
        <c:smooth val="0"/>
        <c:axId val="1184689576"/>
        <c:axId val="1184690232"/>
      </c:lineChart>
      <c:catAx>
        <c:axId val="1184689576"/>
        <c:scaling>
          <c:orientation val="minMax"/>
        </c:scaling>
        <c:delete val="0"/>
        <c:axPos val="b"/>
        <c:numFmt formatCode="General" sourceLinked="1"/>
        <c:majorTickMark val="in"/>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84690232"/>
        <c:crosses val="autoZero"/>
        <c:auto val="1"/>
        <c:lblAlgn val="ctr"/>
        <c:lblOffset val="20"/>
        <c:noMultiLvlLbl val="0"/>
      </c:catAx>
      <c:valAx>
        <c:axId val="1184690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4689576"/>
        <c:crossesAt val="1"/>
        <c:crossBetween val="midCat"/>
      </c:valAx>
      <c:spPr>
        <a:noFill/>
        <a:ln>
          <a:solidFill>
            <a:schemeClr val="accent3"/>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80216731220619E-3"/>
          <c:y val="2.3025956258743124E-2"/>
          <c:w val="0.99522194881889758"/>
          <c:h val="0.81100032424196733"/>
        </c:manualLayout>
      </c:layout>
      <c:barChart>
        <c:barDir val="col"/>
        <c:grouping val="clustered"/>
        <c:varyColors val="0"/>
        <c:ser>
          <c:idx val="0"/>
          <c:order val="0"/>
          <c:tx>
            <c:strRef>
              <c:f>Sheet1!$B$1</c:f>
              <c:strCache>
                <c:ptCount val="1"/>
                <c:pt idx="0">
                  <c:v>Utilities</c:v>
                </c:pt>
              </c:strCache>
            </c:strRef>
          </c:tx>
          <c:spPr>
            <a:solidFill>
              <a:schemeClr val="accent1"/>
            </a:solidFill>
            <a:ln>
              <a:noFill/>
            </a:ln>
            <a:effectLst/>
          </c:spPr>
          <c:invertIfNegative val="0"/>
          <c:dLbls>
            <c:dLbl>
              <c:idx val="0"/>
              <c:tx>
                <c:rich>
                  <a:bodyPr/>
                  <a:lstStyle/>
                  <a:p>
                    <a:r>
                      <a:rPr lang="en-US" dirty="0"/>
                      <a:t>89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Sheet1!$B$2</c:f>
              <c:numCache>
                <c:formatCode>General</c:formatCode>
                <c:ptCount val="1"/>
                <c:pt idx="0">
                  <c:v>89</c:v>
                </c:pt>
              </c:numCache>
            </c:numRef>
          </c:val>
          <c:extLst>
            <c:ext xmlns:c16="http://schemas.microsoft.com/office/drawing/2014/chart" uri="{C3380CC4-5D6E-409C-BE32-E72D297353CC}">
              <c16:uniqueId val="{00000000-38BA-4E98-9023-57FF7E9046EE}"/>
            </c:ext>
          </c:extLst>
        </c:ser>
        <c:ser>
          <c:idx val="1"/>
          <c:order val="1"/>
          <c:tx>
            <c:strRef>
              <c:f>Sheet1!$C$1</c:f>
              <c:strCache>
                <c:ptCount val="1"/>
                <c:pt idx="0">
                  <c:v>Construction</c:v>
                </c:pt>
              </c:strCache>
            </c:strRef>
          </c:tx>
          <c:spPr>
            <a:solidFill>
              <a:schemeClr val="accent2"/>
            </a:solidFill>
            <a:ln>
              <a:noFill/>
            </a:ln>
            <a:effectLst/>
          </c:spPr>
          <c:invertIfNegative val="0"/>
          <c:dLbls>
            <c:dLbl>
              <c:idx val="0"/>
              <c:tx>
                <c:rich>
                  <a:bodyPr/>
                  <a:lstStyle/>
                  <a:p>
                    <a:r>
                      <a:rPr lang="en-US" dirty="0"/>
                      <a:t>58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Sheet1!$C$2</c:f>
              <c:numCache>
                <c:formatCode>General</c:formatCode>
                <c:ptCount val="1"/>
                <c:pt idx="0">
                  <c:v>58</c:v>
                </c:pt>
              </c:numCache>
            </c:numRef>
          </c:val>
          <c:extLst>
            <c:ext xmlns:c16="http://schemas.microsoft.com/office/drawing/2014/chart" uri="{C3380CC4-5D6E-409C-BE32-E72D297353CC}">
              <c16:uniqueId val="{00000003-38BA-4E98-9023-57FF7E9046EE}"/>
            </c:ext>
          </c:extLst>
        </c:ser>
        <c:ser>
          <c:idx val="2"/>
          <c:order val="2"/>
          <c:tx>
            <c:strRef>
              <c:f>Sheet1!$D$1</c:f>
              <c:strCache>
                <c:ptCount val="1"/>
                <c:pt idx="0">
                  <c:v>Manufacturing</c:v>
                </c:pt>
              </c:strCache>
            </c:strRef>
          </c:tx>
          <c:spPr>
            <a:solidFill>
              <a:schemeClr val="bg2">
                <a:lumMod val="90000"/>
              </a:schemeClr>
            </a:solidFill>
            <a:ln>
              <a:noFill/>
            </a:ln>
            <a:effectLst/>
          </c:spPr>
          <c:invertIfNegative val="0"/>
          <c:dLbls>
            <c:dLbl>
              <c:idx val="0"/>
              <c:tx>
                <c:rich>
                  <a:bodyPr/>
                  <a:lstStyle/>
                  <a:p>
                    <a:r>
                      <a:rPr lang="en-US" dirty="0"/>
                      <a:t>41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Sheet1!$D$2</c:f>
              <c:numCache>
                <c:formatCode>General</c:formatCode>
                <c:ptCount val="1"/>
                <c:pt idx="0">
                  <c:v>41</c:v>
                </c:pt>
              </c:numCache>
            </c:numRef>
          </c:val>
          <c:extLst>
            <c:ext xmlns:c16="http://schemas.microsoft.com/office/drawing/2014/chart" uri="{C3380CC4-5D6E-409C-BE32-E72D297353CC}">
              <c16:uniqueId val="{00000005-38BA-4E98-9023-57FF7E9046EE}"/>
            </c:ext>
          </c:extLst>
        </c:ser>
        <c:ser>
          <c:idx val="3"/>
          <c:order val="3"/>
          <c:tx>
            <c:strRef>
              <c:f>Sheet1!$E$1</c:f>
              <c:strCache>
                <c:ptCount val="1"/>
                <c:pt idx="0">
                  <c:v>Healthcare</c:v>
                </c:pt>
              </c:strCache>
            </c:strRef>
          </c:tx>
          <c:spPr>
            <a:solidFill>
              <a:schemeClr val="accent4"/>
            </a:solidFill>
            <a:ln>
              <a:noFill/>
            </a:ln>
            <a:effectLst/>
          </c:spPr>
          <c:invertIfNegative val="0"/>
          <c:dLbls>
            <c:dLbl>
              <c:idx val="0"/>
              <c:tx>
                <c:rich>
                  <a:bodyPr/>
                  <a:lstStyle/>
                  <a:p>
                    <a:r>
                      <a:rPr lang="en-US" dirty="0"/>
                      <a:t>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Sheet1!$E$2</c:f>
              <c:numCache>
                <c:formatCode>General</c:formatCode>
                <c:ptCount val="1"/>
                <c:pt idx="0">
                  <c:v>11</c:v>
                </c:pt>
              </c:numCache>
            </c:numRef>
          </c:val>
          <c:extLst>
            <c:ext xmlns:c16="http://schemas.microsoft.com/office/drawing/2014/chart" uri="{C3380CC4-5D6E-409C-BE32-E72D297353CC}">
              <c16:uniqueId val="{00000007-38BA-4E98-9023-57FF7E9046EE}"/>
            </c:ext>
          </c:extLst>
        </c:ser>
        <c:ser>
          <c:idx val="4"/>
          <c:order val="4"/>
          <c:tx>
            <c:strRef>
              <c:f>Sheet1!$F$1</c:f>
              <c:strCache>
                <c:ptCount val="1"/>
                <c:pt idx="0">
                  <c:v>Agriculture</c:v>
                </c:pt>
              </c:strCache>
            </c:strRef>
          </c:tx>
          <c:spPr>
            <a:solidFill>
              <a:srgbClr val="5EBA48"/>
            </a:solidFill>
            <a:ln>
              <a:noFill/>
            </a:ln>
            <a:effectLst/>
          </c:spPr>
          <c:invertIfNegative val="0"/>
          <c:dLbls>
            <c:dLbl>
              <c:idx val="0"/>
              <c:tx>
                <c:rich>
                  <a:bodyPr/>
                  <a:lstStyle/>
                  <a:p>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Sheet1!$F$2</c:f>
              <c:numCache>
                <c:formatCode>General</c:formatCode>
                <c:ptCount val="1"/>
                <c:pt idx="0">
                  <c:v>7</c:v>
                </c:pt>
              </c:numCache>
            </c:numRef>
          </c:val>
          <c:extLst>
            <c:ext xmlns:c16="http://schemas.microsoft.com/office/drawing/2014/chart" uri="{C3380CC4-5D6E-409C-BE32-E72D297353CC}">
              <c16:uniqueId val="{00000008-38BA-4E98-9023-57FF7E9046EE}"/>
            </c:ext>
          </c:extLst>
        </c:ser>
        <c:ser>
          <c:idx val="5"/>
          <c:order val="5"/>
          <c:tx>
            <c:strRef>
              <c:f>Sheet1!$G$1</c:f>
              <c:strCache>
                <c:ptCount val="1"/>
                <c:pt idx="0">
                  <c:v>Transportation</c:v>
                </c:pt>
              </c:strCache>
            </c:strRef>
          </c:tx>
          <c:spPr>
            <a:solidFill>
              <a:schemeClr val="accent1">
                <a:lumMod val="50000"/>
              </a:schemeClr>
            </a:solidFill>
            <a:ln>
              <a:noFill/>
            </a:ln>
            <a:effectLst/>
          </c:spPr>
          <c:invertIfNegative val="0"/>
          <c:dLbls>
            <c:dLbl>
              <c:idx val="0"/>
              <c:tx>
                <c:rich>
                  <a:bodyPr/>
                  <a:lstStyle/>
                  <a:p>
                    <a:r>
                      <a:rPr lang="en-US"/>
                      <a:t>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84C-4479-B00F-51F00563329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Sheet1!$G$2</c:f>
              <c:numCache>
                <c:formatCode>General</c:formatCode>
                <c:ptCount val="1"/>
                <c:pt idx="0">
                  <c:v>8</c:v>
                </c:pt>
              </c:numCache>
            </c:numRef>
          </c:val>
          <c:extLst>
            <c:ext xmlns:c16="http://schemas.microsoft.com/office/drawing/2014/chart" uri="{C3380CC4-5D6E-409C-BE32-E72D297353CC}">
              <c16:uniqueId val="{00000009-38BA-4E98-9023-57FF7E9046EE}"/>
            </c:ext>
          </c:extLst>
        </c:ser>
        <c:ser>
          <c:idx val="6"/>
          <c:order val="6"/>
          <c:tx>
            <c:strRef>
              <c:f>Sheet1!$H$1</c:f>
              <c:strCache>
                <c:ptCount val="1"/>
                <c:pt idx="0">
                  <c:v>Public Sector</c:v>
                </c:pt>
              </c:strCache>
            </c:strRef>
          </c:tx>
          <c:spPr>
            <a:solidFill>
              <a:schemeClr val="bg2"/>
            </a:solidFill>
            <a:ln>
              <a:noFill/>
            </a:ln>
            <a:effectLst/>
          </c:spPr>
          <c:invertIfNegative val="0"/>
          <c:dLbls>
            <c:dLbl>
              <c:idx val="0"/>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24-4287-AAE4-4EACC15E746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Sheet1!$H$2</c:f>
              <c:numCache>
                <c:formatCode>General</c:formatCode>
                <c:ptCount val="1"/>
                <c:pt idx="0">
                  <c:v>3</c:v>
                </c:pt>
              </c:numCache>
            </c:numRef>
          </c:val>
          <c:extLst>
            <c:ext xmlns:c16="http://schemas.microsoft.com/office/drawing/2014/chart" uri="{C3380CC4-5D6E-409C-BE32-E72D297353CC}">
              <c16:uniqueId val="{0000000A-38BA-4E98-9023-57FF7E9046EE}"/>
            </c:ext>
          </c:extLst>
        </c:ser>
        <c:ser>
          <c:idx val="7"/>
          <c:order val="7"/>
          <c:tx>
            <c:strRef>
              <c:f>Sheet1!$I$1</c:f>
              <c:strCache>
                <c:ptCount val="1"/>
                <c:pt idx="0">
                  <c:v>Information Technology</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c:spPr>
          <c:invertIfNegative val="0"/>
          <c:dLbls>
            <c:dLbl>
              <c:idx val="0"/>
              <c:tx>
                <c:rich>
                  <a:bodyPr/>
                  <a:lstStyle/>
                  <a:p>
                    <a:r>
                      <a:rPr lang="en-US"/>
                      <a:t>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F1-401E-9AEB-4EF9FBA4033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pt idx="0">
                  <c:v>2022</c:v>
                </c:pt>
              </c:numCache>
            </c:numRef>
          </c:cat>
          <c:val>
            <c:numRef>
              <c:f>Sheet1!$I$2</c:f>
              <c:numCache>
                <c:formatCode>General</c:formatCode>
                <c:ptCount val="1"/>
                <c:pt idx="0">
                  <c:v>5</c:v>
                </c:pt>
              </c:numCache>
            </c:numRef>
          </c:val>
          <c:extLst>
            <c:ext xmlns:c16="http://schemas.microsoft.com/office/drawing/2014/chart" uri="{C3380CC4-5D6E-409C-BE32-E72D297353CC}">
              <c16:uniqueId val="{0000000B-38BA-4E98-9023-57FF7E9046EE}"/>
            </c:ext>
          </c:extLst>
        </c:ser>
        <c:dLbls>
          <c:dLblPos val="outEnd"/>
          <c:showLegendKey val="0"/>
          <c:showVal val="1"/>
          <c:showCatName val="0"/>
          <c:showSerName val="0"/>
          <c:showPercent val="0"/>
          <c:showBubbleSize val="0"/>
        </c:dLbls>
        <c:gapWidth val="100"/>
        <c:overlap val="-24"/>
        <c:axId val="203545040"/>
        <c:axId val="203545432"/>
      </c:barChart>
      <c:catAx>
        <c:axId val="203545040"/>
        <c:scaling>
          <c:orientation val="minMax"/>
        </c:scaling>
        <c:delete val="1"/>
        <c:axPos val="b"/>
        <c:numFmt formatCode="General" sourceLinked="1"/>
        <c:majorTickMark val="none"/>
        <c:minorTickMark val="none"/>
        <c:tickLblPos val="nextTo"/>
        <c:crossAx val="203545432"/>
        <c:crosses val="autoZero"/>
        <c:auto val="1"/>
        <c:lblAlgn val="ctr"/>
        <c:lblOffset val="100"/>
        <c:noMultiLvlLbl val="0"/>
      </c:catAx>
      <c:valAx>
        <c:axId val="203545432"/>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20354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E9CC9A-50BE-4F20-992B-2AE3EEBA85C7}" type="doc">
      <dgm:prSet loTypeId="urn:microsoft.com/office/officeart/2005/8/layout/venn1" loCatId="relationship" qsTypeId="urn:microsoft.com/office/officeart/2005/8/quickstyle/simple3" qsCatId="simple" csTypeId="urn:microsoft.com/office/officeart/2005/8/colors/accent2_2" csCatId="accent2" phldr="1"/>
      <dgm:spPr/>
    </dgm:pt>
    <dgm:pt modelId="{D02336F5-F20F-48B9-AC68-6255FDFF19A9}">
      <dgm:prSet phldrT="[Text]" custT="1"/>
      <dgm:spPr/>
      <dgm:t>
        <a:bodyPr/>
        <a:lstStyle/>
        <a:p>
          <a:pPr>
            <a:lnSpc>
              <a:spcPct val="100000"/>
            </a:lnSpc>
            <a:spcAft>
              <a:spcPts val="0"/>
            </a:spcAft>
          </a:pPr>
          <a:r>
            <a:rPr lang="en-US" sz="4000" b="1" dirty="0"/>
            <a:t>Structured on-the-job training</a:t>
          </a:r>
        </a:p>
        <a:p>
          <a:pPr>
            <a:lnSpc>
              <a:spcPct val="100000"/>
            </a:lnSpc>
            <a:spcAft>
              <a:spcPts val="0"/>
            </a:spcAft>
          </a:pPr>
          <a:endParaRPr lang="en-US" sz="3200" i="1" dirty="0"/>
        </a:p>
        <a:p>
          <a:pPr>
            <a:lnSpc>
              <a:spcPct val="100000"/>
            </a:lnSpc>
            <a:spcAft>
              <a:spcPts val="0"/>
            </a:spcAft>
          </a:pPr>
          <a:r>
            <a:rPr lang="en-US" sz="3200" i="1" dirty="0"/>
            <a:t>Taking a variety of forms</a:t>
          </a:r>
        </a:p>
      </dgm:t>
    </dgm:pt>
    <dgm:pt modelId="{776E787D-2460-4B5A-8A4F-AF96B5E3693F}" type="parTrans" cxnId="{9C901B76-6D56-46AF-AF3A-9C2B4F254632}">
      <dgm:prSet/>
      <dgm:spPr/>
      <dgm:t>
        <a:bodyPr/>
        <a:lstStyle/>
        <a:p>
          <a:endParaRPr lang="en-US"/>
        </a:p>
      </dgm:t>
    </dgm:pt>
    <dgm:pt modelId="{C7827BF8-FAAB-4122-863A-071E796E9081}" type="sibTrans" cxnId="{9C901B76-6D56-46AF-AF3A-9C2B4F254632}">
      <dgm:prSet/>
      <dgm:spPr/>
      <dgm:t>
        <a:bodyPr/>
        <a:lstStyle/>
        <a:p>
          <a:endParaRPr lang="en-US"/>
        </a:p>
      </dgm:t>
    </dgm:pt>
    <dgm:pt modelId="{7809277B-98FA-40A0-8457-573F0B41F9C0}">
      <dgm:prSet phldrT="[Text]" custT="1"/>
      <dgm:spPr/>
      <dgm:t>
        <a:bodyPr/>
        <a:lstStyle/>
        <a:p>
          <a:pPr>
            <a:lnSpc>
              <a:spcPct val="100000"/>
            </a:lnSpc>
            <a:spcAft>
              <a:spcPts val="0"/>
            </a:spcAft>
          </a:pPr>
          <a:endParaRPr lang="en-US" sz="4000" b="1" dirty="0"/>
        </a:p>
        <a:p>
          <a:pPr>
            <a:lnSpc>
              <a:spcPct val="100000"/>
            </a:lnSpc>
            <a:spcAft>
              <a:spcPts val="0"/>
            </a:spcAft>
          </a:pPr>
          <a:r>
            <a:rPr lang="en-US" sz="4000" b="1" dirty="0"/>
            <a:t>Related Instruction</a:t>
          </a:r>
        </a:p>
        <a:p>
          <a:pPr>
            <a:lnSpc>
              <a:spcPct val="100000"/>
            </a:lnSpc>
            <a:spcAft>
              <a:spcPts val="0"/>
            </a:spcAft>
          </a:pPr>
          <a:endParaRPr lang="en-US" sz="3200" i="1" dirty="0"/>
        </a:p>
        <a:p>
          <a:pPr>
            <a:lnSpc>
              <a:spcPct val="100000"/>
            </a:lnSpc>
            <a:spcAft>
              <a:spcPts val="0"/>
            </a:spcAft>
          </a:pPr>
          <a:endParaRPr lang="en-US" sz="3200" i="1" dirty="0"/>
        </a:p>
        <a:p>
          <a:pPr>
            <a:lnSpc>
              <a:spcPct val="100000"/>
            </a:lnSpc>
            <a:spcAft>
              <a:spcPts val="0"/>
            </a:spcAft>
          </a:pPr>
          <a:r>
            <a:rPr lang="en-US" sz="3200" i="1" dirty="0"/>
            <a:t>with a chosen training provider</a:t>
          </a:r>
        </a:p>
      </dgm:t>
    </dgm:pt>
    <dgm:pt modelId="{1258E901-B634-492C-A52B-BD046C225AFA}" type="parTrans" cxnId="{3E98F8DD-C3CF-4A5A-A0D7-27A278680C49}">
      <dgm:prSet/>
      <dgm:spPr/>
      <dgm:t>
        <a:bodyPr/>
        <a:lstStyle/>
        <a:p>
          <a:endParaRPr lang="en-US"/>
        </a:p>
      </dgm:t>
    </dgm:pt>
    <dgm:pt modelId="{076DD2FE-36DA-4188-A610-C6EF933E6F5B}" type="sibTrans" cxnId="{3E98F8DD-C3CF-4A5A-A0D7-27A278680C49}">
      <dgm:prSet/>
      <dgm:spPr/>
      <dgm:t>
        <a:bodyPr/>
        <a:lstStyle/>
        <a:p>
          <a:endParaRPr lang="en-US"/>
        </a:p>
      </dgm:t>
    </dgm:pt>
    <dgm:pt modelId="{B71BE9DB-228F-400B-AAD8-EA7907BB9FFA}" type="pres">
      <dgm:prSet presAssocID="{C7E9CC9A-50BE-4F20-992B-2AE3EEBA85C7}" presName="compositeShape" presStyleCnt="0">
        <dgm:presLayoutVars>
          <dgm:chMax val="7"/>
          <dgm:dir/>
          <dgm:resizeHandles val="exact"/>
        </dgm:presLayoutVars>
      </dgm:prSet>
      <dgm:spPr/>
    </dgm:pt>
    <dgm:pt modelId="{80EB4DDE-8C9F-45C8-A278-997595C9DBCA}" type="pres">
      <dgm:prSet presAssocID="{D02336F5-F20F-48B9-AC68-6255FDFF19A9}" presName="circ1" presStyleLbl="vennNode1" presStyleIdx="0" presStyleCnt="2" custLinFactNeighborX="-1327" custLinFactNeighborY="-441"/>
      <dgm:spPr/>
    </dgm:pt>
    <dgm:pt modelId="{6CF1B39E-D003-433F-8EC2-EF771C0D1DEC}" type="pres">
      <dgm:prSet presAssocID="{D02336F5-F20F-48B9-AC68-6255FDFF19A9}" presName="circ1Tx" presStyleLbl="revTx" presStyleIdx="0" presStyleCnt="0">
        <dgm:presLayoutVars>
          <dgm:chMax val="0"/>
          <dgm:chPref val="0"/>
          <dgm:bulletEnabled val="1"/>
        </dgm:presLayoutVars>
      </dgm:prSet>
      <dgm:spPr/>
    </dgm:pt>
    <dgm:pt modelId="{AD05C9A3-A7DA-493A-821B-828726CE388F}" type="pres">
      <dgm:prSet presAssocID="{7809277B-98FA-40A0-8457-573F0B41F9C0}" presName="circ2" presStyleLbl="vennNode1" presStyleIdx="1" presStyleCnt="2" custLinFactNeighborX="-2596" custLinFactNeighborY="-988"/>
      <dgm:spPr/>
    </dgm:pt>
    <dgm:pt modelId="{DC4941C6-CA12-45BF-B22C-B3F5B58A7E91}" type="pres">
      <dgm:prSet presAssocID="{7809277B-98FA-40A0-8457-573F0B41F9C0}" presName="circ2Tx" presStyleLbl="revTx" presStyleIdx="0" presStyleCnt="0">
        <dgm:presLayoutVars>
          <dgm:chMax val="0"/>
          <dgm:chPref val="0"/>
          <dgm:bulletEnabled val="1"/>
        </dgm:presLayoutVars>
      </dgm:prSet>
      <dgm:spPr/>
    </dgm:pt>
  </dgm:ptLst>
  <dgm:cxnLst>
    <dgm:cxn modelId="{D0E8D007-AF99-453B-90DC-24D6E74DFDD6}" type="presOf" srcId="{D02336F5-F20F-48B9-AC68-6255FDFF19A9}" destId="{6CF1B39E-D003-433F-8EC2-EF771C0D1DEC}" srcOrd="1" destOrd="0" presId="urn:microsoft.com/office/officeart/2005/8/layout/venn1"/>
    <dgm:cxn modelId="{9C901B76-6D56-46AF-AF3A-9C2B4F254632}" srcId="{C7E9CC9A-50BE-4F20-992B-2AE3EEBA85C7}" destId="{D02336F5-F20F-48B9-AC68-6255FDFF19A9}" srcOrd="0" destOrd="0" parTransId="{776E787D-2460-4B5A-8A4F-AF96B5E3693F}" sibTransId="{C7827BF8-FAAB-4122-863A-071E796E9081}"/>
    <dgm:cxn modelId="{FC67E981-7913-4461-A8CB-2A96685D54E3}" type="presOf" srcId="{C7E9CC9A-50BE-4F20-992B-2AE3EEBA85C7}" destId="{B71BE9DB-228F-400B-AAD8-EA7907BB9FFA}" srcOrd="0" destOrd="0" presId="urn:microsoft.com/office/officeart/2005/8/layout/venn1"/>
    <dgm:cxn modelId="{34A099B8-3514-4CF8-B740-92F704DB47B2}" type="presOf" srcId="{7809277B-98FA-40A0-8457-573F0B41F9C0}" destId="{AD05C9A3-A7DA-493A-821B-828726CE388F}" srcOrd="0" destOrd="0" presId="urn:microsoft.com/office/officeart/2005/8/layout/venn1"/>
    <dgm:cxn modelId="{85EAB4D3-39A7-413A-8929-6962D1E32BBD}" type="presOf" srcId="{D02336F5-F20F-48B9-AC68-6255FDFF19A9}" destId="{80EB4DDE-8C9F-45C8-A278-997595C9DBCA}" srcOrd="0" destOrd="0" presId="urn:microsoft.com/office/officeart/2005/8/layout/venn1"/>
    <dgm:cxn modelId="{C5B4D8DD-EEF6-4CD0-93DF-D0C55F971A82}" type="presOf" srcId="{7809277B-98FA-40A0-8457-573F0B41F9C0}" destId="{DC4941C6-CA12-45BF-B22C-B3F5B58A7E91}" srcOrd="1" destOrd="0" presId="urn:microsoft.com/office/officeart/2005/8/layout/venn1"/>
    <dgm:cxn modelId="{3E98F8DD-C3CF-4A5A-A0D7-27A278680C49}" srcId="{C7E9CC9A-50BE-4F20-992B-2AE3EEBA85C7}" destId="{7809277B-98FA-40A0-8457-573F0B41F9C0}" srcOrd="1" destOrd="0" parTransId="{1258E901-B634-492C-A52B-BD046C225AFA}" sibTransId="{076DD2FE-36DA-4188-A610-C6EF933E6F5B}"/>
    <dgm:cxn modelId="{1197ECE9-B255-4509-AC73-B7594DA5239F}" type="presParOf" srcId="{B71BE9DB-228F-400B-AAD8-EA7907BB9FFA}" destId="{80EB4DDE-8C9F-45C8-A278-997595C9DBCA}" srcOrd="0" destOrd="0" presId="urn:microsoft.com/office/officeart/2005/8/layout/venn1"/>
    <dgm:cxn modelId="{397C413E-2CA3-4FFA-BA9B-A9714C6C48D0}" type="presParOf" srcId="{B71BE9DB-228F-400B-AAD8-EA7907BB9FFA}" destId="{6CF1B39E-D003-433F-8EC2-EF771C0D1DEC}" srcOrd="1" destOrd="0" presId="urn:microsoft.com/office/officeart/2005/8/layout/venn1"/>
    <dgm:cxn modelId="{B367DC83-BBE0-47B1-9A48-3F7DAB35C43D}" type="presParOf" srcId="{B71BE9DB-228F-400B-AAD8-EA7907BB9FFA}" destId="{AD05C9A3-A7DA-493A-821B-828726CE388F}" srcOrd="2" destOrd="0" presId="urn:microsoft.com/office/officeart/2005/8/layout/venn1"/>
    <dgm:cxn modelId="{6C367428-F326-4F6B-B4F0-6B1F966C7E41}" type="presParOf" srcId="{B71BE9DB-228F-400B-AAD8-EA7907BB9FFA}" destId="{DC4941C6-CA12-45BF-B22C-B3F5B58A7E91}"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B4DDE-8C9F-45C8-A278-997595C9DBCA}">
      <dsp:nvSpPr>
        <dsp:cNvPr id="0" name=""/>
        <dsp:cNvSpPr/>
      </dsp:nvSpPr>
      <dsp:spPr>
        <a:xfrm>
          <a:off x="123018" y="433919"/>
          <a:ext cx="4511040" cy="4511039"/>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100000"/>
            </a:lnSpc>
            <a:spcBef>
              <a:spcPct val="0"/>
            </a:spcBef>
            <a:spcAft>
              <a:spcPts val="0"/>
            </a:spcAft>
            <a:buNone/>
          </a:pPr>
          <a:r>
            <a:rPr lang="en-US" sz="4000" b="1" kern="1200" dirty="0"/>
            <a:t>Structured on-the-job training</a:t>
          </a:r>
        </a:p>
        <a:p>
          <a:pPr marL="0" lvl="0" indent="0" algn="ctr" defTabSz="1778000">
            <a:lnSpc>
              <a:spcPct val="100000"/>
            </a:lnSpc>
            <a:spcBef>
              <a:spcPct val="0"/>
            </a:spcBef>
            <a:spcAft>
              <a:spcPts val="0"/>
            </a:spcAft>
            <a:buNone/>
          </a:pPr>
          <a:endParaRPr lang="en-US" sz="3200" i="1" kern="1200" dirty="0"/>
        </a:p>
        <a:p>
          <a:pPr marL="0" lvl="0" indent="0" algn="ctr" defTabSz="1778000">
            <a:lnSpc>
              <a:spcPct val="100000"/>
            </a:lnSpc>
            <a:spcBef>
              <a:spcPct val="0"/>
            </a:spcBef>
            <a:spcAft>
              <a:spcPts val="0"/>
            </a:spcAft>
            <a:buNone/>
          </a:pPr>
          <a:r>
            <a:rPr lang="en-US" sz="3200" i="1" kern="1200" dirty="0"/>
            <a:t>Taking a variety of forms</a:t>
          </a:r>
        </a:p>
      </dsp:txBody>
      <dsp:txXfrm>
        <a:off x="752938" y="965868"/>
        <a:ext cx="2600960" cy="3447142"/>
      </dsp:txXfrm>
    </dsp:sp>
    <dsp:sp modelId="{AD05C9A3-A7DA-493A-821B-828726CE388F}">
      <dsp:nvSpPr>
        <dsp:cNvPr id="0" name=""/>
        <dsp:cNvSpPr/>
      </dsp:nvSpPr>
      <dsp:spPr>
        <a:xfrm>
          <a:off x="3316973" y="409244"/>
          <a:ext cx="4511040" cy="4511039"/>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100000"/>
            </a:lnSpc>
            <a:spcBef>
              <a:spcPct val="0"/>
            </a:spcBef>
            <a:spcAft>
              <a:spcPts val="0"/>
            </a:spcAft>
            <a:buNone/>
          </a:pPr>
          <a:endParaRPr lang="en-US" sz="4000" b="1" kern="1200" dirty="0"/>
        </a:p>
        <a:p>
          <a:pPr marL="0" lvl="0" indent="0" algn="ctr" defTabSz="1778000">
            <a:lnSpc>
              <a:spcPct val="100000"/>
            </a:lnSpc>
            <a:spcBef>
              <a:spcPct val="0"/>
            </a:spcBef>
            <a:spcAft>
              <a:spcPts val="0"/>
            </a:spcAft>
            <a:buNone/>
          </a:pPr>
          <a:r>
            <a:rPr lang="en-US" sz="4000" b="1" kern="1200" dirty="0"/>
            <a:t>Related Instruction</a:t>
          </a:r>
        </a:p>
        <a:p>
          <a:pPr marL="0" lvl="0" indent="0" algn="ctr" defTabSz="1778000">
            <a:lnSpc>
              <a:spcPct val="100000"/>
            </a:lnSpc>
            <a:spcBef>
              <a:spcPct val="0"/>
            </a:spcBef>
            <a:spcAft>
              <a:spcPts val="0"/>
            </a:spcAft>
            <a:buNone/>
          </a:pPr>
          <a:endParaRPr lang="en-US" sz="3200" i="1" kern="1200" dirty="0"/>
        </a:p>
        <a:p>
          <a:pPr marL="0" lvl="0" indent="0" algn="ctr" defTabSz="1778000">
            <a:lnSpc>
              <a:spcPct val="100000"/>
            </a:lnSpc>
            <a:spcBef>
              <a:spcPct val="0"/>
            </a:spcBef>
            <a:spcAft>
              <a:spcPts val="0"/>
            </a:spcAft>
            <a:buNone/>
          </a:pPr>
          <a:endParaRPr lang="en-US" sz="3200" i="1" kern="1200" dirty="0"/>
        </a:p>
        <a:p>
          <a:pPr marL="0" lvl="0" indent="0" algn="ctr" defTabSz="1778000">
            <a:lnSpc>
              <a:spcPct val="100000"/>
            </a:lnSpc>
            <a:spcBef>
              <a:spcPct val="0"/>
            </a:spcBef>
            <a:spcAft>
              <a:spcPts val="0"/>
            </a:spcAft>
            <a:buNone/>
          </a:pPr>
          <a:r>
            <a:rPr lang="en-US" sz="3200" i="1" kern="1200" dirty="0"/>
            <a:t>with a chosen training provider</a:t>
          </a:r>
        </a:p>
      </dsp:txBody>
      <dsp:txXfrm>
        <a:off x="4597133" y="94119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0.32296</cdr:x>
      <cdr:y>0.25812</cdr:y>
    </cdr:from>
    <cdr:to>
      <cdr:x>0.58652</cdr:x>
      <cdr:y>0.343</cdr:y>
    </cdr:to>
    <cdr:sp macro="" textlink="">
      <cdr:nvSpPr>
        <cdr:cNvPr id="2" name="TextBox 6">
          <a:extLst xmlns:a="http://schemas.openxmlformats.org/drawingml/2006/main">
            <a:ext uri="{FF2B5EF4-FFF2-40B4-BE49-F238E27FC236}">
              <a16:creationId xmlns:a16="http://schemas.microsoft.com/office/drawing/2014/main" id="{9B3658E1-04D5-5849-A5A8-DB3448CB4F65}"/>
            </a:ext>
          </a:extLst>
        </cdr:cNvPr>
        <cdr:cNvSpPr txBox="1"/>
      </cdr:nvSpPr>
      <cdr:spPr>
        <a:xfrm xmlns:a="http://schemas.openxmlformats.org/drawingml/2006/main" rot="20545436">
          <a:off x="3246610" y="1158014"/>
          <a:ext cx="2649415" cy="3807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Education with Experience</a:t>
          </a:r>
        </a:p>
      </cdr:txBody>
    </cdr:sp>
  </cdr:relSizeAnchor>
  <cdr:relSizeAnchor xmlns:cdr="http://schemas.openxmlformats.org/drawingml/2006/chartDrawing">
    <cdr:from>
      <cdr:x>0.30064</cdr:x>
      <cdr:y>0.64774</cdr:y>
    </cdr:from>
    <cdr:to>
      <cdr:x>0.47673</cdr:x>
      <cdr:y>0.73262</cdr:y>
    </cdr:to>
    <cdr:sp macro="" textlink="">
      <cdr:nvSpPr>
        <cdr:cNvPr id="3" name="TextBox 7">
          <a:extLst xmlns:a="http://schemas.openxmlformats.org/drawingml/2006/main">
            <a:ext uri="{FF2B5EF4-FFF2-40B4-BE49-F238E27FC236}">
              <a16:creationId xmlns:a16="http://schemas.microsoft.com/office/drawing/2014/main" id="{4DC776F5-65C5-110D-82FA-EED1DFB986F1}"/>
            </a:ext>
          </a:extLst>
        </cdr:cNvPr>
        <cdr:cNvSpPr txBox="1"/>
      </cdr:nvSpPr>
      <cdr:spPr>
        <a:xfrm xmlns:a="http://schemas.openxmlformats.org/drawingml/2006/main" rot="20838112">
          <a:off x="3022160" y="2905941"/>
          <a:ext cx="1770184" cy="3807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Education</a:t>
          </a:r>
        </a:p>
      </cdr:txBody>
    </cdr:sp>
  </cdr:relSizeAnchor>
  <cdr:relSizeAnchor xmlns:cdr="http://schemas.openxmlformats.org/drawingml/2006/chartDrawing">
    <cdr:from>
      <cdr:x>0.63277</cdr:x>
      <cdr:y>0.31156</cdr:y>
    </cdr:from>
    <cdr:to>
      <cdr:x>0.81819</cdr:x>
      <cdr:y>0.39644</cdr:y>
    </cdr:to>
    <cdr:sp macro="" textlink="">
      <cdr:nvSpPr>
        <cdr:cNvPr id="4" name="TextBox 8">
          <a:extLst xmlns:a="http://schemas.openxmlformats.org/drawingml/2006/main">
            <a:ext uri="{FF2B5EF4-FFF2-40B4-BE49-F238E27FC236}">
              <a16:creationId xmlns:a16="http://schemas.microsoft.com/office/drawing/2014/main" id="{EB438A45-8E14-5059-5AA3-C5BECE27949B}"/>
            </a:ext>
          </a:extLst>
        </cdr:cNvPr>
        <cdr:cNvSpPr txBox="1"/>
      </cdr:nvSpPr>
      <cdr:spPr>
        <a:xfrm xmlns:a="http://schemas.openxmlformats.org/drawingml/2006/main" rot="19681700">
          <a:off x="6360922" y="1397748"/>
          <a:ext cx="1863969" cy="3807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Experience</a:t>
          </a:r>
        </a:p>
      </cdr:txBody>
    </cdr:sp>
  </cdr:relSizeAnchor>
  <cdr:relSizeAnchor xmlns:cdr="http://schemas.openxmlformats.org/drawingml/2006/chartDrawing">
    <cdr:from>
      <cdr:x>0.64506</cdr:x>
      <cdr:y>0.58547</cdr:y>
    </cdr:from>
    <cdr:to>
      <cdr:x>0.8139</cdr:x>
      <cdr:y>0.74815</cdr:y>
    </cdr:to>
    <cdr:sp macro="" textlink="">
      <cdr:nvSpPr>
        <cdr:cNvPr id="5" name="TextBox 10">
          <a:extLst xmlns:a="http://schemas.openxmlformats.org/drawingml/2006/main">
            <a:ext uri="{FF2B5EF4-FFF2-40B4-BE49-F238E27FC236}">
              <a16:creationId xmlns:a16="http://schemas.microsoft.com/office/drawing/2014/main" id="{8B7F5CE0-01C8-399B-04EC-FDE7282838BA}"/>
            </a:ext>
          </a:extLst>
        </cdr:cNvPr>
        <cdr:cNvSpPr txBox="1"/>
      </cdr:nvSpPr>
      <cdr:spPr>
        <a:xfrm xmlns:a="http://schemas.openxmlformats.org/drawingml/2006/main">
          <a:off x="6484464" y="2626577"/>
          <a:ext cx="1697324" cy="72983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t>Traditional Model</a:t>
          </a:r>
        </a:p>
        <a:p xmlns:a="http://schemas.openxmlformats.org/drawingml/2006/main">
          <a:pPr algn="ctr"/>
          <a:r>
            <a:rPr lang="en-US" sz="1200" dirty="0"/>
            <a:t>Education followed by </a:t>
          </a:r>
        </a:p>
        <a:p xmlns:a="http://schemas.openxmlformats.org/drawingml/2006/main">
          <a:pPr algn="ctr"/>
          <a:r>
            <a:rPr lang="en-US" sz="1200" dirty="0"/>
            <a:t>Business Experience</a:t>
          </a:r>
        </a:p>
      </cdr:txBody>
    </cdr:sp>
  </cdr:relSizeAnchor>
  <cdr:relSizeAnchor xmlns:cdr="http://schemas.openxmlformats.org/drawingml/2006/chartDrawing">
    <cdr:from>
      <cdr:x>0</cdr:x>
      <cdr:y>0.31674</cdr:y>
    </cdr:from>
    <cdr:to>
      <cdr:x>0.33061</cdr:x>
      <cdr:y>0.4582</cdr:y>
    </cdr:to>
    <cdr:sp macro="" textlink="">
      <cdr:nvSpPr>
        <cdr:cNvPr id="6" name="TextBox 9">
          <a:extLst xmlns:a="http://schemas.openxmlformats.org/drawingml/2006/main">
            <a:ext uri="{FF2B5EF4-FFF2-40B4-BE49-F238E27FC236}">
              <a16:creationId xmlns:a16="http://schemas.microsoft.com/office/drawing/2014/main" id="{9604AA78-45CA-2C98-6013-1DA712E907AC}"/>
            </a:ext>
          </a:extLst>
        </cdr:cNvPr>
        <cdr:cNvSpPr txBox="1"/>
      </cdr:nvSpPr>
      <cdr:spPr>
        <a:xfrm xmlns:a="http://schemas.openxmlformats.org/drawingml/2006/main">
          <a:off x="0" y="1420991"/>
          <a:ext cx="3323492" cy="63464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t>Registered Apprenticeship Model</a:t>
          </a:r>
          <a:br>
            <a:rPr lang="en-US" sz="1600" b="1" dirty="0"/>
          </a:br>
          <a:r>
            <a:rPr lang="en-US" sz="1200" dirty="0"/>
            <a:t>Education with Business Experience</a:t>
          </a:r>
          <a:r>
            <a:rPr lang="en-US" dirty="0"/>
            <a:t> </a:t>
          </a:r>
        </a:p>
      </cdr:txBody>
    </cdr:sp>
  </cdr:relSizeAnchor>
  <cdr:relSizeAnchor xmlns:cdr="http://schemas.openxmlformats.org/drawingml/2006/chartDrawing">
    <cdr:from>
      <cdr:x>0.61348</cdr:x>
      <cdr:y>0.6358</cdr:y>
    </cdr:from>
    <cdr:to>
      <cdr:x>0.65196</cdr:x>
      <cdr:y>0.6358</cdr:y>
    </cdr:to>
    <cdr:cxnSp macro="">
      <cdr:nvCxnSpPr>
        <cdr:cNvPr id="8" name="Straight Arrow Connector 7">
          <a:extLst xmlns:a="http://schemas.openxmlformats.org/drawingml/2006/main">
            <a:ext uri="{FF2B5EF4-FFF2-40B4-BE49-F238E27FC236}">
              <a16:creationId xmlns:a16="http://schemas.microsoft.com/office/drawing/2014/main" id="{8F0F8468-2E9A-2503-0166-ECFED8E6DA4B}"/>
            </a:ext>
          </a:extLst>
        </cdr:cNvPr>
        <cdr:cNvCxnSpPr/>
      </cdr:nvCxnSpPr>
      <cdr:spPr>
        <a:xfrm xmlns:a="http://schemas.openxmlformats.org/drawingml/2006/main" flipH="1">
          <a:off x="6167022" y="2852353"/>
          <a:ext cx="386861"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0.28397</cdr:x>
      <cdr:y>0.41649</cdr:y>
    </cdr:from>
    <cdr:to>
      <cdr:x>0.31831</cdr:x>
      <cdr:y>0.41649</cdr:y>
    </cdr:to>
    <cdr:cxnSp macro="">
      <cdr:nvCxnSpPr>
        <cdr:cNvPr id="9" name="Straight Arrow Connector 8">
          <a:extLst xmlns:a="http://schemas.openxmlformats.org/drawingml/2006/main">
            <a:ext uri="{FF2B5EF4-FFF2-40B4-BE49-F238E27FC236}">
              <a16:creationId xmlns:a16="http://schemas.microsoft.com/office/drawing/2014/main" id="{C87BC6DC-E617-E3E3-8787-7E4847BDACED}"/>
            </a:ext>
          </a:extLst>
        </cdr:cNvPr>
        <cdr:cNvCxnSpPr/>
      </cdr:nvCxnSpPr>
      <cdr:spPr>
        <a:xfrm xmlns:a="http://schemas.openxmlformats.org/drawingml/2006/main">
          <a:off x="2854569" y="1868494"/>
          <a:ext cx="345241"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0.74379</cdr:x>
      <cdr:y>0.78775</cdr:y>
    </cdr:from>
    <cdr:to>
      <cdr:x>0.85075</cdr:x>
      <cdr:y>0.87508</cdr:y>
    </cdr:to>
    <cdr:sp macro="" textlink="">
      <cdr:nvSpPr>
        <cdr:cNvPr id="2" name="TextBox 1">
          <a:extLst xmlns:a="http://schemas.openxmlformats.org/drawingml/2006/main">
            <a:ext uri="{FF2B5EF4-FFF2-40B4-BE49-F238E27FC236}">
              <a16:creationId xmlns:a16="http://schemas.microsoft.com/office/drawing/2014/main" id="{688ECF2B-BCD0-4BF7-A366-0A88809EB8DA}"/>
            </a:ext>
          </a:extLst>
        </cdr:cNvPr>
        <cdr:cNvSpPr txBox="1"/>
      </cdr:nvSpPr>
      <cdr:spPr>
        <a:xfrm xmlns:a="http://schemas.openxmlformats.org/drawingml/2006/main">
          <a:off x="8310236" y="4446968"/>
          <a:ext cx="1195045" cy="4929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0.75293</cdr:x>
      <cdr:y>0.83728</cdr:y>
    </cdr:from>
    <cdr:to>
      <cdr:x>0.82994</cdr:x>
      <cdr:y>0.89202</cdr:y>
    </cdr:to>
    <cdr:sp macro="" textlink="">
      <cdr:nvSpPr>
        <cdr:cNvPr id="3" name="TextBox 2">
          <a:extLst xmlns:a="http://schemas.openxmlformats.org/drawingml/2006/main">
            <a:ext uri="{FF2B5EF4-FFF2-40B4-BE49-F238E27FC236}">
              <a16:creationId xmlns:a16="http://schemas.microsoft.com/office/drawing/2014/main" id="{11AC92EB-0DAD-4EB8-9F2A-3F233FEC633D}"/>
            </a:ext>
          </a:extLst>
        </cdr:cNvPr>
        <cdr:cNvSpPr txBox="1"/>
      </cdr:nvSpPr>
      <cdr:spPr>
        <a:xfrm xmlns:a="http://schemas.openxmlformats.org/drawingml/2006/main" flipV="1">
          <a:off x="7105046" y="5541565"/>
          <a:ext cx="726640" cy="3623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06DC1-AA94-4341-B9C9-2EE98C56F548}"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CC213-0268-4186-99A4-D5905A83ED4F}" type="slidenum">
              <a:rPr lang="en-US" smtClean="0"/>
              <a:t>‹#›</a:t>
            </a:fld>
            <a:endParaRPr lang="en-US"/>
          </a:p>
        </p:txBody>
      </p:sp>
    </p:spTree>
    <p:extLst>
      <p:ext uri="{BB962C8B-B14F-4D97-AF65-F5344CB8AC3E}">
        <p14:creationId xmlns:p14="http://schemas.microsoft.com/office/powerpoint/2010/main" val="47582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Call out couple highlights from federal grant--Childcare apprenticeships</a:t>
            </a:r>
          </a:p>
          <a:p>
            <a:pPr marL="342900" marR="0" indent="-342900">
              <a:spcBef>
                <a:spcPts val="0"/>
              </a:spcBef>
              <a:spcAft>
                <a:spcPts val="0"/>
              </a:spcAft>
              <a:buAutoNum type="arabicPeriod"/>
            </a:pPr>
            <a:endParaRPr lang="en-US" sz="180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n-US" sz="1800" dirty="0">
                <a:solidFill>
                  <a:srgbClr val="000000"/>
                </a:solidFill>
                <a:effectLst/>
                <a:latin typeface="Calibri" panose="020F0502020204030204" pitchFamily="34" charset="0"/>
                <a:ea typeface="Calibri" panose="020F0502020204030204" pitchFamily="34" charset="0"/>
              </a:rPr>
              <a:t>Program is two years long, participants earn college credits, leverage T.E.A.C.H. grant funding for tuition</a:t>
            </a:r>
          </a:p>
          <a:p>
            <a:pPr marL="342900" marR="0" indent="-342900">
              <a:spcBef>
                <a:spcPts val="0"/>
              </a:spcBef>
              <a:spcAft>
                <a:spcPts val="0"/>
              </a:spcAft>
              <a:buAutoNum type="arabicPeriod"/>
            </a:pPr>
            <a:endParaRPr lang="en-US" sz="180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endParaRPr lang="en-US" sz="180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n-US" sz="1800" dirty="0">
                <a:solidFill>
                  <a:srgbClr val="000000"/>
                </a:solidFill>
                <a:effectLst/>
                <a:latin typeface="Calibri" panose="020F0502020204030204" pitchFamily="34" charset="0"/>
                <a:ea typeface="Calibri" panose="020F0502020204030204" pitchFamily="34" charset="0"/>
              </a:rPr>
              <a:t>Child care centers are in Rochester, Minneapolis, Detroit Lakes, Inver Grove Heights, Plymouth, and North Branch</a:t>
            </a:r>
          </a:p>
          <a:p>
            <a:pPr marL="342900" marR="0" indent="-342900">
              <a:spcBef>
                <a:spcPts val="0"/>
              </a:spcBef>
              <a:spcAft>
                <a:spcPts val="0"/>
              </a:spcAft>
              <a:buAutoNum type="arabicPeriod"/>
            </a:pPr>
            <a:endParaRPr lang="en-US" sz="1800" dirty="0">
              <a:solidFill>
                <a:srgbClr val="000000"/>
              </a:solidFill>
              <a:effectLst/>
              <a:latin typeface="Times New Roman" panose="02020603050405020304" pitchFamily="18" charset="0"/>
              <a:ea typeface="Calibri" panose="020F0502020204030204" pitchFamily="34" charset="0"/>
            </a:endParaRPr>
          </a:p>
          <a:p>
            <a:pPr marL="0" marR="0" fontAlgn="base">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5063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Call out a couple highlights from the federal grant: K-12 Teacher apprenticeship</a:t>
            </a: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Over the last year, several districts have been collaborating to develop a teacher apprenticeship program; model standard is 6000 hour program</a:t>
            </a: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algn="l"/>
            <a:r>
              <a:rPr lang="en-US" sz="2800" b="0" i="0" dirty="0">
                <a:solidFill>
                  <a:srgbClr val="000000"/>
                </a:solidFill>
                <a:effectLst/>
                <a:latin typeface="calibri" panose="020F0502020204030204" pitchFamily="34" charset="0"/>
              </a:rPr>
              <a:t>Apprenticeship Minnesota hosted a roundtable discussion at the Carpenters Training Institute in St. Paul on Nov. 3 that drew nearly 75 Minnesota educators, administrators, paraprofessionals, union leaders, state agency representatives and more, to discuss development of registered apprenticeship programs for teachers. The goal of the event was to review the potential role of registered apprenticeships in education and allow participants to provide input about what apprenticeship programming could bring to workforce development within the field of education.</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sng" strike="noStrike" dirty="0">
                <a:solidFill>
                  <a:srgbClr val="000000"/>
                </a:solidFill>
                <a:effectLst/>
                <a:latin typeface="Proxima Nova"/>
              </a:rPr>
              <a:t>Districts: ISD 287, 288, 916, and 917</a:t>
            </a:r>
            <a:endParaRPr lang="en-US" sz="1100" b="0" u="sng" dirty="0">
              <a:effectLst/>
            </a:endParaRPr>
          </a:p>
          <a:p>
            <a:pPr rtl="0">
              <a:spcBef>
                <a:spcPts val="0"/>
              </a:spcBef>
              <a:spcAft>
                <a:spcPts val="0"/>
              </a:spcAft>
            </a:pPr>
            <a:r>
              <a:rPr lang="en-US" sz="1100" b="0" i="0" u="none" strike="noStrike" dirty="0">
                <a:solidFill>
                  <a:srgbClr val="000000"/>
                </a:solidFill>
                <a:effectLst/>
                <a:latin typeface="Proxima Nova"/>
              </a:rPr>
              <a:t>Launch Summer 2024</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Related Technical Instruction Partner: Minnesota State Mankato</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Union: Education Minnesota Local Unions</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Licensure Areas: Autism Spectrum Disorder and Emotional Behavioral Disorder</a:t>
            </a:r>
            <a:endParaRPr lang="en-US" b="0" dirty="0">
              <a:effectLst/>
            </a:endParaRPr>
          </a:p>
          <a:p>
            <a:pPr rtl="0">
              <a:spcBef>
                <a:spcPts val="0"/>
              </a:spcBef>
              <a:spcAft>
                <a:spcPts val="0"/>
              </a:spcAft>
            </a:pPr>
            <a:br>
              <a:rPr lang="en-US" b="0" dirty="0">
                <a:effectLst/>
              </a:rPr>
            </a:br>
            <a:br>
              <a:rPr lang="en-US" b="0" dirty="0">
                <a:effectLst/>
              </a:rPr>
            </a:br>
            <a:r>
              <a:rPr lang="en-US" sz="1100" b="0" i="0" u="sng" dirty="0">
                <a:solidFill>
                  <a:srgbClr val="000000"/>
                </a:solidFill>
                <a:effectLst/>
                <a:latin typeface="Proxima Nova"/>
              </a:rPr>
              <a:t>Minneapolis Public Schools and Owatonna Collaborative</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Launch Fall 2024</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Related Technical Instruction Partner: Minnesota State Mankato</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Union: Education Minnesota Local Unions</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Licensure Areas: Academic and Behavioral Specialist</a:t>
            </a:r>
            <a:endParaRPr lang="en-US" b="0" dirty="0">
              <a:effectLst/>
            </a:endParaRPr>
          </a:p>
          <a:p>
            <a:pPr rtl="0">
              <a:spcBef>
                <a:spcPts val="0"/>
              </a:spcBef>
              <a:spcAft>
                <a:spcPts val="0"/>
              </a:spcAft>
            </a:pPr>
            <a:br>
              <a:rPr lang="en-US" b="0" dirty="0">
                <a:effectLst/>
              </a:rPr>
            </a:br>
            <a:r>
              <a:rPr lang="en-US" sz="1100" b="0" i="0" u="sng" dirty="0">
                <a:solidFill>
                  <a:srgbClr val="000000"/>
                </a:solidFill>
                <a:effectLst/>
                <a:latin typeface="Proxima Nova"/>
              </a:rPr>
              <a:t>Minneapolis Public Schools</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Launch Fall 2024</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Related Technical Instruction Partner: Metro State University</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Union: Education Minnesota Local Unions</a:t>
            </a:r>
            <a:endParaRPr lang="en-US" b="0" dirty="0">
              <a:effectLst/>
            </a:endParaRPr>
          </a:p>
          <a:p>
            <a:pPr rtl="0">
              <a:spcBef>
                <a:spcPts val="0"/>
              </a:spcBef>
              <a:spcAft>
                <a:spcPts val="0"/>
              </a:spcAft>
            </a:pPr>
            <a:r>
              <a:rPr lang="en-US" sz="1100" b="0" i="0" u="none" strike="noStrike" dirty="0">
                <a:solidFill>
                  <a:srgbClr val="000000"/>
                </a:solidFill>
                <a:effectLst/>
                <a:latin typeface="Proxima Nova"/>
              </a:rPr>
              <a:t>Licensure Areas: Elementary Education with PrePrimary Endorsement</a:t>
            </a:r>
            <a:endParaRPr lang="en-US" b="0" dirty="0">
              <a:effectLst/>
            </a:endParaRPr>
          </a:p>
          <a:p>
            <a:pPr rtl="0">
              <a:spcBef>
                <a:spcPts val="0"/>
              </a:spcBef>
              <a:spcAft>
                <a:spcPts val="0"/>
              </a:spcAft>
            </a:pPr>
            <a:br>
              <a:rPr lang="en-US" b="0" dirty="0">
                <a:effectLst/>
              </a:rPr>
            </a:br>
            <a:br>
              <a:rPr lang="en-US" b="0" dirty="0">
                <a:effectLst/>
              </a:rPr>
            </a:br>
            <a:r>
              <a:rPr lang="en-US" sz="1100" b="0" i="0" u="sng" dirty="0">
                <a:solidFill>
                  <a:srgbClr val="000000"/>
                </a:solidFill>
                <a:effectLst/>
                <a:latin typeface="Proxima Nova"/>
              </a:rPr>
              <a:t>Other Teacher Apprenticeship Programs in Development (Launch 2025)</a:t>
            </a:r>
            <a:endParaRPr lang="en-US" b="0" dirty="0">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0" dirty="0">
                <a:effectLst/>
              </a:rPr>
              <a:t>District		RTI Provider		Licensure Area		</a:t>
            </a:r>
            <a:br>
              <a:rPr lang="en-US" b="0" dirty="0">
                <a:effectLst/>
              </a:rPr>
            </a:br>
            <a:endParaRPr lang="en-US" b="0" dirty="0">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Proxima Nova"/>
              </a:rPr>
              <a:t>Willmar		</a:t>
            </a:r>
            <a:r>
              <a:rPr lang="en-US" sz="1200" b="0" i="0" u="none" strike="noStrike" dirty="0">
                <a:solidFill>
                  <a:srgbClr val="000000"/>
                </a:solidFill>
                <a:effectLst/>
                <a:latin typeface="Proxima Nova"/>
              </a:rPr>
              <a:t>Southwest State	Elementary-ABS</a:t>
            </a:r>
            <a:endParaRPr lang="en-US" b="0" dirty="0">
              <a:effectLst/>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Proxima Nova"/>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Proxima Nova"/>
              </a:rPr>
              <a:t>North Branch		</a:t>
            </a:r>
            <a:r>
              <a:rPr lang="en-US" sz="1200" b="0" i="0" u="none" strike="noStrike" dirty="0">
                <a:solidFill>
                  <a:srgbClr val="000000"/>
                </a:solidFill>
                <a:effectLst/>
                <a:latin typeface="Proxima Nova"/>
              </a:rPr>
              <a:t>Lakes Country Service Coop	</a:t>
            </a:r>
            <a:r>
              <a:rPr lang="en-US" sz="1100" b="0" i="0" u="none" strike="noStrike" dirty="0">
                <a:solidFill>
                  <a:srgbClr val="000000"/>
                </a:solidFill>
                <a:effectLst/>
                <a:latin typeface="Proxima Nova"/>
              </a:rPr>
              <a:t>Career and Technical Education</a:t>
            </a:r>
            <a:endParaRPr lang="en-US" b="0" dirty="0">
              <a:effectLst/>
            </a:endParaRPr>
          </a:p>
          <a:p>
            <a:pPr algn="l" rtl="0" fontAlgn="t">
              <a:spcBef>
                <a:spcPts val="0"/>
              </a:spcBef>
              <a:spcAft>
                <a:spcPts val="0"/>
              </a:spcAft>
            </a:pPr>
            <a:endParaRPr lang="en-US" sz="1100" b="0" i="0" u="none" strike="noStrike" dirty="0">
              <a:solidFill>
                <a:srgbClr val="000000"/>
              </a:solidFill>
              <a:effectLst/>
              <a:latin typeface="Proxima Nova"/>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Proxima Nova"/>
              </a:rPr>
              <a:t>Prodeo		</a:t>
            </a:r>
            <a:r>
              <a:rPr lang="en-US" sz="1200" b="0" i="0" u="none" strike="noStrike" dirty="0">
                <a:solidFill>
                  <a:srgbClr val="000000"/>
                </a:solidFill>
                <a:effectLst/>
                <a:latin typeface="Proxima Nova"/>
              </a:rPr>
              <a:t>Southeast Service Coop	English as a Second Language</a:t>
            </a:r>
            <a:endParaRPr lang="en-US" b="0" dirty="0">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Proxima Nova"/>
              </a:rPr>
              <a:t>Hiawatha</a:t>
            </a:r>
            <a:endParaRPr lang="en-US" b="0" dirty="0">
              <a:effectLst/>
            </a:endParaRPr>
          </a:p>
          <a:p>
            <a:pPr algn="l" rtl="0" fontAlgn="t">
              <a:spcBef>
                <a:spcPts val="0"/>
              </a:spcBef>
              <a:spcAft>
                <a:spcPts val="0"/>
              </a:spcAft>
            </a:pPr>
            <a:endParaRPr lang="en-US" b="0" dirty="0">
              <a:effectLst/>
            </a:endParaRPr>
          </a:p>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Proxima Nova"/>
            </a:endParaRP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3327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grant highlight-semiconductor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52078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69089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5">
              <a:defRPr/>
            </a:pPr>
            <a:endParaRPr lang="en-US" dirty="0"/>
          </a:p>
          <a:p>
            <a:pPr defTabSz="914285">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3646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37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674-E5F4-424D-80B4-438A9BC5EA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52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2000"/>
              </a:lnSpc>
              <a:spcBef>
                <a:spcPts val="0"/>
              </a:spcBef>
              <a:spcAft>
                <a:spcPts val="0"/>
              </a:spcAft>
              <a:buFont typeface="+mj-lt"/>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9483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9316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80867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696913"/>
            <a:ext cx="5689600" cy="3201987"/>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764-DB59-45C0-8B6F-90071FF28D5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22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Calendar Year</a:t>
            </a:r>
          </a:p>
          <a:p>
            <a:r>
              <a:rPr lang="en-US" dirty="0"/>
              <a:t>Active programs (has at least one apprentice currently enrolled)</a:t>
            </a:r>
          </a:p>
          <a:p>
            <a:endParaRPr lang="en-US" dirty="0"/>
          </a:p>
          <a:p>
            <a:r>
              <a:rPr lang="en-US" dirty="0"/>
              <a:t>New programs (included early childhood educator, community health worker, digital marketer, quality control technician, ophthalmology technician)</a:t>
            </a:r>
          </a:p>
          <a:p>
            <a:endParaRPr lang="en-US" dirty="0"/>
          </a:p>
          <a:p>
            <a:r>
              <a:rPr lang="en-US" dirty="0"/>
              <a:t>Active apprentices: 11,546 (23% POC, 8% women, 6% veterans, 1% people with a disability)</a:t>
            </a:r>
          </a:p>
          <a:p>
            <a:endParaRPr lang="en-US" dirty="0"/>
          </a:p>
          <a:p>
            <a:r>
              <a:rPr lang="en-US" dirty="0"/>
              <a:t>New apprentice registrations: 4,229</a:t>
            </a:r>
          </a:p>
          <a:p>
            <a:endParaRPr lang="en-US" dirty="0"/>
          </a:p>
          <a:p>
            <a:r>
              <a:rPr lang="en-US" dirty="0"/>
              <a:t>Apprentice Completions: 1,598</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9609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3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848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Apprenticeship can be found in all industries and many different occupations</a:t>
            </a:r>
            <a:r>
              <a:rPr lang="en-US" b="0" dirty="0">
                <a:effectLst/>
                <a:latin typeface="Roboto" panose="02000000000000000000" pitchFamily="2" charset="0"/>
              </a:rPr>
              <a:t>, including all of those you see on the screen. Those on the left are some of the more common apprenticeships you see across the country, however, there are a number of emerging fields, and you can see some of those listed on the right hand side of the chart. </a:t>
            </a:r>
          </a:p>
          <a:p>
            <a:endParaRPr lang="en-US" b="0" dirty="0">
              <a:effectLst/>
              <a:latin typeface="Roboto" panose="02000000000000000000" pitchFamily="2" charset="0"/>
            </a:endParaRPr>
          </a:p>
          <a:p>
            <a:r>
              <a:rPr lang="en-US" b="0" dirty="0">
                <a:effectLst/>
                <a:latin typeface="Roboto" panose="02000000000000000000" pitchFamily="2" charset="0"/>
              </a:rPr>
              <a:t>US DOL defines an </a:t>
            </a:r>
            <a:r>
              <a:rPr lang="en-US" b="0" dirty="0" err="1">
                <a:effectLst/>
                <a:latin typeface="Roboto" panose="02000000000000000000" pitchFamily="2" charset="0"/>
              </a:rPr>
              <a:t>apprenticeable</a:t>
            </a:r>
            <a:r>
              <a:rPr lang="en-US" b="0" dirty="0">
                <a:effectLst/>
                <a:latin typeface="Roboto" panose="02000000000000000000" pitchFamily="2" charset="0"/>
              </a:rPr>
              <a:t> occupation as </a:t>
            </a:r>
            <a:r>
              <a:rPr lang="en-US" b="0" i="0" dirty="0">
                <a:solidFill>
                  <a:srgbClr val="202124"/>
                </a:solidFill>
                <a:effectLst/>
                <a:latin typeface="Roboto" panose="02000000000000000000" pitchFamily="2" charset="0"/>
              </a:rPr>
              <a:t>any trade, form of employment or occupation approved for apprenticeship by the Secretary of Labor and Employment, which requires for proficiency more than three months of practical training on the job supplemented by related theoretical instructions</a:t>
            </a:r>
            <a:endParaRPr lang="en-US" b="0" dirty="0">
              <a:effectLst/>
              <a:latin typeface="Roboto" panose="02000000000000000000" pitchFamily="2" charset="0"/>
            </a:endParaRPr>
          </a:p>
          <a:p>
            <a:r>
              <a:rPr lang="en-US" dirty="0"/>
              <a:t>	-accounting </a:t>
            </a:r>
          </a:p>
          <a:p>
            <a:r>
              <a:rPr lang="en-US" dirty="0"/>
              <a:t>	-paralegals</a:t>
            </a:r>
          </a:p>
          <a:p>
            <a:r>
              <a:rPr lang="en-US" dirty="0"/>
              <a:t>	-teachers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05163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2/14/2024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www.dli.mn.gov</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367741"/>
            <a:ext cx="3183297" cy="92717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8318206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2/14/2024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www.dli.mn.gov</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66299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2/14/2024</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www.dli.mn.gov</a:t>
            </a: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002604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2/14/2024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www.dli.mn.gov</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98337908"/>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2/14/2024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www.dli.mn.gov</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367741"/>
            <a:ext cx="3183297" cy="927174"/>
          </a:xfrm>
          <a:prstGeom prst="rect">
            <a:avLst/>
          </a:prstGeom>
        </p:spPr>
      </p:pic>
    </p:spTree>
    <p:extLst>
      <p:ext uri="{BB962C8B-B14F-4D97-AF65-F5344CB8AC3E}">
        <p14:creationId xmlns:p14="http://schemas.microsoft.com/office/powerpoint/2010/main" val="19024997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EF84C-950A-4242-B964-B927C48D0836}"/>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3" name="Footer Placeholder 2">
            <a:extLst>
              <a:ext uri="{FF2B5EF4-FFF2-40B4-BE49-F238E27FC236}">
                <a16:creationId xmlns:a16="http://schemas.microsoft.com/office/drawing/2014/main" id="{AE8D4786-C292-491F-A133-364896DB22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6797DC-989E-4E20-B82C-B8D0B79FDCDF}"/>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8614709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2644" y="767945"/>
            <a:ext cx="9866713"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6169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BDC8-FB1A-4DF1-8C96-4F876030F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1120F-B2C6-4602-B512-F95CA13A15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75159-52CA-4367-A456-6BAEABFE403F}"/>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8BB7A5AA-4FF1-4B08-B75A-E64D95CA8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A8D0D-8B13-4805-9F22-CEE84D4C8E7A}"/>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36384235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28C8-ECD4-4452-9701-41C7B47B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3F9D2-6335-467F-8608-65A5DB1DE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61FAA-0177-429B-B307-0F93BF09889E}"/>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DC9C62D6-4D96-4629-9F8C-2B1ED4F95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49BD2-8C92-4E67-A2D5-44261A2F5D30}"/>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1035960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45E8-4EAA-4836-BE49-ECB6613A7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1139A8-6390-41FA-84C6-1E19D8E37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E9C49-8ED7-46FF-AF30-8206D722A0DB}"/>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59F7B2EA-8085-49C8-9BE6-697AB4458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21601-7A14-45E4-8BB2-A02CD0514AB5}"/>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2524883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2304-89AA-40A1-A1BD-FEC507A7D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DB556-8371-4224-89B2-1FADABFC8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5833F2-D5AD-47B2-86D0-C62624F265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1D208-580D-410F-8958-807F9C465061}"/>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6" name="Footer Placeholder 5">
            <a:extLst>
              <a:ext uri="{FF2B5EF4-FFF2-40B4-BE49-F238E27FC236}">
                <a16:creationId xmlns:a16="http://schemas.microsoft.com/office/drawing/2014/main" id="{BAC5A141-966B-4ADE-BBD4-0A21DF5E1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94568-0908-4D21-A35D-146725299618}"/>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61578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28009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98E-69C2-4401-8980-858F27ECC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3FFB4-D08F-4129-93C6-42179359C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4A8DD-6E94-47CF-B471-A845E8825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D33FDF-24D8-4296-A1B9-C7AAD47C3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D7437-B645-47FD-AFDB-B88BFD6398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88C42-8C9A-4ABE-B5D6-94759B728327}"/>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8" name="Footer Placeholder 7">
            <a:extLst>
              <a:ext uri="{FF2B5EF4-FFF2-40B4-BE49-F238E27FC236}">
                <a16:creationId xmlns:a16="http://schemas.microsoft.com/office/drawing/2014/main" id="{4BF313A5-6C51-450D-962D-C76028C151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C3C3F8-013E-47A5-856C-7A64584B3E28}"/>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23172164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1DC6-5EAF-4ACE-A7FE-BC59B4825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8D3503-6FB4-4D56-89F1-C2916B8D0A4C}"/>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4" name="Footer Placeholder 3">
            <a:extLst>
              <a:ext uri="{FF2B5EF4-FFF2-40B4-BE49-F238E27FC236}">
                <a16:creationId xmlns:a16="http://schemas.microsoft.com/office/drawing/2014/main" id="{C25ADC22-35E3-49D1-BED8-61511B4373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E2F47-8E8D-4B0E-B31C-410B8EBB218C}"/>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3905020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EF84C-950A-4242-B964-B927C48D0836}"/>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3" name="Footer Placeholder 2">
            <a:extLst>
              <a:ext uri="{FF2B5EF4-FFF2-40B4-BE49-F238E27FC236}">
                <a16:creationId xmlns:a16="http://schemas.microsoft.com/office/drawing/2014/main" id="{AE8D4786-C292-491F-A133-364896DB22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6797DC-989E-4E20-B82C-B8D0B79FDCDF}"/>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16386925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C4AB-F593-4600-8F70-285AD2582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DF703-7E07-4243-850B-C2E55C10E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E51311-7057-4EA7-9B6C-B04B27BD0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EAEA2-D259-4C9C-9C2C-87402146AA65}"/>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6" name="Footer Placeholder 5">
            <a:extLst>
              <a:ext uri="{FF2B5EF4-FFF2-40B4-BE49-F238E27FC236}">
                <a16:creationId xmlns:a16="http://schemas.microsoft.com/office/drawing/2014/main" id="{9CA8883E-1960-4CCF-A296-BBF89A043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326EA-48FB-400E-8E95-546247EFAF2E}"/>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4234211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414A-FF2E-4284-824D-A7F2DD642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BB66A7-2DA2-47BD-82EC-FBA64951C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160BA-9872-4292-AA28-AB2DCE5FF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E1C3E-CCA3-49AE-ADD2-CEAAA8AA366A}"/>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6" name="Footer Placeholder 5">
            <a:extLst>
              <a:ext uri="{FF2B5EF4-FFF2-40B4-BE49-F238E27FC236}">
                <a16:creationId xmlns:a16="http://schemas.microsoft.com/office/drawing/2014/main" id="{FC9B7960-91A4-4E55-9BE3-2061239ED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7E787-2BCE-4229-8D3B-96679BAFBCEF}"/>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3119620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C710-067F-4D6C-AA62-103DA0FBD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59DAAA-A04A-4C00-9D09-26A195D0EF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D37A9-5B3F-4C40-8BB3-35946C21901C}"/>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306EFC1A-0B19-46F8-B73B-5D157AEE9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E960A-6006-4C05-B3F8-127531835255}"/>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2162017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1244E-0402-4DB1-9FC8-9BFCBDBBBB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CD3D3-02A2-4AA7-8BDC-689A76A6D9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5F22-B907-4FDE-8B53-58232F3992A7}"/>
              </a:ext>
            </a:extLst>
          </p:cNvPr>
          <p:cNvSpPr>
            <a:spLocks noGrp="1"/>
          </p:cNvSpPr>
          <p:nvPr>
            <p:ph type="dt" sz="half" idx="10"/>
          </p:nvPr>
        </p:nvSpPr>
        <p:spPr/>
        <p:txBody>
          <a:body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1337BF6D-0CA7-4646-8FC4-252A452E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87223-DCB3-4C13-B72A-A768286D6BC8}"/>
              </a:ext>
            </a:extLst>
          </p:cNvPr>
          <p:cNvSpPr>
            <a:spLocks noGrp="1"/>
          </p:cNvSpPr>
          <p:nvPr>
            <p:ph type="sldNum" sz="quarter" idx="12"/>
          </p:nvPr>
        </p:nvSpPr>
        <p:spPr/>
        <p:txBody>
          <a:bodyPr/>
          <a:lstStyle/>
          <a:p>
            <a:fld id="{E57DB545-E7D5-42D3-92BA-0B3A1A12F1E2}" type="slidenum">
              <a:rPr lang="en-US" smtClean="0"/>
              <a:t>‹#›</a:t>
            </a:fld>
            <a:endParaRPr lang="en-US"/>
          </a:p>
        </p:txBody>
      </p:sp>
    </p:spTree>
    <p:extLst>
      <p:ext uri="{BB962C8B-B14F-4D97-AF65-F5344CB8AC3E}">
        <p14:creationId xmlns:p14="http://schemas.microsoft.com/office/powerpoint/2010/main" val="28262599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Split Boxed)">
    <p:spTree>
      <p:nvGrpSpPr>
        <p:cNvPr id="1" name=""/>
        <p:cNvGrpSpPr/>
        <p:nvPr/>
      </p:nvGrpSpPr>
      <p:grpSpPr>
        <a:xfrm>
          <a:off x="0" y="0"/>
          <a:ext cx="0" cy="0"/>
          <a:chOff x="0" y="0"/>
          <a:chExt cx="0" cy="0"/>
        </a:xfrm>
      </p:grpSpPr>
      <p:sp>
        <p:nvSpPr>
          <p:cNvPr id="9" name="Rectangle 8"/>
          <p:cNvSpPr/>
          <p:nvPr userDrawn="1"/>
        </p:nvSpPr>
        <p:spPr bwMode="auto">
          <a:xfrm>
            <a:off x="0" y="681052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bwMode="auto">
          <a:xfrm>
            <a:off x="0" y="6764404"/>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DLI logo" title="Department of Labor and Industr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5996414"/>
            <a:ext cx="3183297" cy="927174"/>
          </a:xfrm>
          <a:prstGeom prst="rect">
            <a:avLst/>
          </a:prstGeom>
        </p:spPr>
      </p:pic>
      <p:sp>
        <p:nvSpPr>
          <p:cNvPr id="11" name="Rectangle 10"/>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73255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705033" y="6215444"/>
            <a:ext cx="490606" cy="257957"/>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r>
              <a:rPr lang="en-US"/>
              <a:t>1 </a:t>
            </a:r>
            <a:endParaRPr lang="en-US" dirty="0"/>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42756" y="384601"/>
            <a:ext cx="10678512" cy="646331"/>
          </a:xfrm>
        </p:spPr>
        <p:txBody>
          <a:bodyPr anchor="t" anchorCtr="0">
            <a:spAutoFit/>
          </a:bodyPr>
          <a:lstStyle>
            <a:lvl1pPr>
              <a:defRPr sz="4000" b="1" cap="small" baseline="0">
                <a:solidFill>
                  <a:schemeClr val="tx1">
                    <a:lumMod val="65000"/>
                    <a:lumOff val="35000"/>
                  </a:schemeClr>
                </a:solidFill>
              </a:defRPr>
            </a:lvl1pPr>
          </a:lstStyle>
          <a:p>
            <a:r>
              <a:rPr lang="en-US" dirty="0"/>
              <a:t>Click to Edit Master Title Style</a:t>
            </a:r>
          </a:p>
        </p:txBody>
      </p:sp>
    </p:spTree>
    <p:extLst>
      <p:ext uri="{BB962C8B-B14F-4D97-AF65-F5344CB8AC3E}">
        <p14:creationId xmlns:p14="http://schemas.microsoft.com/office/powerpoint/2010/main" val="21163851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3322" y="5724327"/>
            <a:ext cx="3183297" cy="927174"/>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www.dli.mn.gov</a:t>
            </a: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2536529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7497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2/14/2024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www.dli.mn.gov</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367741"/>
            <a:ext cx="3183297" cy="927174"/>
          </a:xfrm>
          <a:prstGeom prst="rect">
            <a:avLst/>
          </a:prstGeom>
        </p:spPr>
      </p:pic>
    </p:spTree>
    <p:extLst>
      <p:ext uri="{BB962C8B-B14F-4D97-AF65-F5344CB8AC3E}">
        <p14:creationId xmlns:p14="http://schemas.microsoft.com/office/powerpoint/2010/main" val="1813966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Split Boxed)">
    <p:spTree>
      <p:nvGrpSpPr>
        <p:cNvPr id="1" name=""/>
        <p:cNvGrpSpPr/>
        <p:nvPr/>
      </p:nvGrpSpPr>
      <p:grpSpPr>
        <a:xfrm>
          <a:off x="0" y="0"/>
          <a:ext cx="0" cy="0"/>
          <a:chOff x="0" y="0"/>
          <a:chExt cx="0" cy="0"/>
        </a:xfrm>
      </p:grpSpPr>
      <p:sp>
        <p:nvSpPr>
          <p:cNvPr id="9" name="Rectangle 8"/>
          <p:cNvSpPr/>
          <p:nvPr userDrawn="1"/>
        </p:nvSpPr>
        <p:spPr bwMode="auto">
          <a:xfrm>
            <a:off x="0" y="681052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4404"/>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DLI logo" title="Department of Labor and Industr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5996414"/>
            <a:ext cx="3183297" cy="927174"/>
          </a:xfrm>
          <a:prstGeom prst="rect">
            <a:avLst/>
          </a:prstGeom>
        </p:spPr>
      </p:pic>
      <p:sp>
        <p:nvSpPr>
          <p:cNvPr id="11" name="Rectangle 10"/>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92762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Split Boxed)">
    <p:spTree>
      <p:nvGrpSpPr>
        <p:cNvPr id="1" name=""/>
        <p:cNvGrpSpPr/>
        <p:nvPr/>
      </p:nvGrpSpPr>
      <p:grpSpPr>
        <a:xfrm>
          <a:off x="0" y="0"/>
          <a:ext cx="0" cy="0"/>
          <a:chOff x="0" y="0"/>
          <a:chExt cx="0" cy="0"/>
        </a:xfrm>
      </p:grpSpPr>
      <p:sp>
        <p:nvSpPr>
          <p:cNvPr id="9" name="Rectangle 8"/>
          <p:cNvSpPr/>
          <p:nvPr userDrawn="1"/>
        </p:nvSpPr>
        <p:spPr bwMode="auto">
          <a:xfrm>
            <a:off x="0" y="681052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4404"/>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242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814737"/>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9016"/>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5996414"/>
            <a:ext cx="3183297" cy="927174"/>
          </a:xfrm>
          <a:prstGeom prst="rect">
            <a:avLst/>
          </a:prstGeom>
        </p:spPr>
      </p:pic>
      <p:sp>
        <p:nvSpPr>
          <p:cNvPr id="18" name="Rectangle 17"/>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800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814737"/>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9016"/>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4959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227413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95295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4994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0754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4723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41016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1960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8092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77571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2/14/2024</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31510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2/14/2024</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500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80730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2/14/2024</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686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3322" y="5724327"/>
            <a:ext cx="3183297" cy="927174"/>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0995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08104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79079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47179732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53283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83681614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9262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5848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6232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313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3322" y="5724327"/>
            <a:ext cx="3183297" cy="927174"/>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www.dli.mn.gov</a:t>
            </a: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676750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552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04648154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44742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85013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107199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69457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86751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56803459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17610181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36287582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50219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2/14/2024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www.dli.mn.gov</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83015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2/14/2024</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www.dli.mn.gov</a:t>
            </a: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67155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2/14/2024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www.dli.mn.gov</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43292236"/>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2/14/2024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www.dli.mn.gov</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367741"/>
            <a:ext cx="3183297" cy="927174"/>
          </a:xfrm>
          <a:prstGeom prst="rect">
            <a:avLst/>
          </a:prstGeom>
        </p:spPr>
      </p:pic>
    </p:spTree>
    <p:extLst>
      <p:ext uri="{BB962C8B-B14F-4D97-AF65-F5344CB8AC3E}">
        <p14:creationId xmlns:p14="http://schemas.microsoft.com/office/powerpoint/2010/main" val="488609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3322" y="5724327"/>
            <a:ext cx="3183297" cy="927174"/>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www.dli.mn.gov</a:t>
            </a: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4291457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68821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137991" y="1193277"/>
            <a:ext cx="6296026" cy="1833794"/>
          </a:xfrm>
          <a:prstGeom prst="rect">
            <a:avLst/>
          </a:prstGeom>
        </p:spPr>
      </p:pic>
    </p:spTree>
    <p:extLst>
      <p:ext uri="{BB962C8B-B14F-4D97-AF65-F5344CB8AC3E}">
        <p14:creationId xmlns:p14="http://schemas.microsoft.com/office/powerpoint/2010/main" val="2902054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70175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461870"/>
            <a:ext cx="3183297" cy="927174"/>
          </a:xfrm>
          <a:prstGeom prst="rect">
            <a:avLst/>
          </a:prstGeom>
        </p:spPr>
      </p:pic>
    </p:spTree>
    <p:extLst>
      <p:ext uri="{BB962C8B-B14F-4D97-AF65-F5344CB8AC3E}">
        <p14:creationId xmlns:p14="http://schemas.microsoft.com/office/powerpoint/2010/main" val="214133203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2/14/2024</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857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137991" y="1193277"/>
            <a:ext cx="6296026" cy="1833794"/>
          </a:xfrm>
          <a:prstGeom prst="rect">
            <a:avLst/>
          </a:prstGeom>
        </p:spPr>
      </p:pic>
    </p:spTree>
    <p:extLst>
      <p:ext uri="{BB962C8B-B14F-4D97-AF65-F5344CB8AC3E}">
        <p14:creationId xmlns:p14="http://schemas.microsoft.com/office/powerpoint/2010/main" val="3153736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033650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23080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25700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Split Boxed)">
    <p:spTree>
      <p:nvGrpSpPr>
        <p:cNvPr id="1" name=""/>
        <p:cNvGrpSpPr/>
        <p:nvPr/>
      </p:nvGrpSpPr>
      <p:grpSpPr>
        <a:xfrm>
          <a:off x="0" y="0"/>
          <a:ext cx="0" cy="0"/>
          <a:chOff x="0" y="0"/>
          <a:chExt cx="0" cy="0"/>
        </a:xfrm>
      </p:grpSpPr>
      <p:sp>
        <p:nvSpPr>
          <p:cNvPr id="9" name="Rectangle 8"/>
          <p:cNvSpPr/>
          <p:nvPr userDrawn="1"/>
        </p:nvSpPr>
        <p:spPr bwMode="auto">
          <a:xfrm>
            <a:off x="0" y="681052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4404"/>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DLI logo" title="Department of Labor and Industr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5996414"/>
            <a:ext cx="3183297" cy="927174"/>
          </a:xfrm>
          <a:prstGeom prst="rect">
            <a:avLst/>
          </a:prstGeom>
        </p:spPr>
      </p:pic>
      <p:sp>
        <p:nvSpPr>
          <p:cNvPr id="11" name="Rectangle 10"/>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8412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Split Boxed)">
    <p:spTree>
      <p:nvGrpSpPr>
        <p:cNvPr id="1" name=""/>
        <p:cNvGrpSpPr/>
        <p:nvPr/>
      </p:nvGrpSpPr>
      <p:grpSpPr>
        <a:xfrm>
          <a:off x="0" y="0"/>
          <a:ext cx="0" cy="0"/>
          <a:chOff x="0" y="0"/>
          <a:chExt cx="0" cy="0"/>
        </a:xfrm>
      </p:grpSpPr>
      <p:sp>
        <p:nvSpPr>
          <p:cNvPr id="9" name="Rectangle 8"/>
          <p:cNvSpPr/>
          <p:nvPr userDrawn="1"/>
        </p:nvSpPr>
        <p:spPr bwMode="auto">
          <a:xfrm>
            <a:off x="0" y="681052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4404"/>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15301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814737"/>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9016"/>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DL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424852" y="5996414"/>
            <a:ext cx="3183297" cy="927174"/>
          </a:xfrm>
          <a:prstGeom prst="rect">
            <a:avLst/>
          </a:prstGeom>
        </p:spPr>
      </p:pic>
      <p:sp>
        <p:nvSpPr>
          <p:cNvPr id="18" name="Rectangle 17"/>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76847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814737"/>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bwMode="auto">
          <a:xfrm>
            <a:off x="0" y="6769016"/>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auto">
          <a:xfrm>
            <a:off x="1" y="-376"/>
            <a:ext cx="12192000" cy="4572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bwMode="auto">
          <a:xfrm>
            <a:off x="1" y="44942"/>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06666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604448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3833602"/>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926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4397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00379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83571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28740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83070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78869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2/14/2024</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4209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2/14/2024</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4674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2/14/2024</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1818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80853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2/14/2024</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8932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2/14/2024</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12624523"/>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96607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20655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2/14/2024</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296640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104623540"/>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4275864266"/>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3906491652"/>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0277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l">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89694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2/14/2024</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65650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 www.dli.mn.gov</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622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l">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2/14/2024</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41070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2/14/2024</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www.dli.mn.gov</a:t>
            </a: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62841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98398407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128947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56825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l">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462764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87972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2/14/2024</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www.dli.mn.gov</a:t>
            </a: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92621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122505309"/>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549544065"/>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2456272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slideLayout" Target="../slideLayouts/slideLayout44.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8" Type="http://schemas.openxmlformats.org/officeDocument/2006/relationships/slideLayout" Target="../slideLayouts/slideLayout11.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theme" Target="../theme/theme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8" Type="http://schemas.openxmlformats.org/officeDocument/2006/relationships/slideLayout" Target="../slideLayouts/slideLayout61.xml"/><Relationship Id="rId51"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2/14/2024</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7" r:id="rId1"/>
    <p:sldLayoutId id="2147483789" r:id="rId2"/>
    <p:sldLayoutId id="2147483787"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2/14/2024</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857416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2/14/2024</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201535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 id="2147483893" r:id="rId44"/>
    <p:sldLayoutId id="2147483894" r:id="rId45"/>
    <p:sldLayoutId id="2147483895" r:id="rId46"/>
    <p:sldLayoutId id="2147483896" r:id="rId47"/>
    <p:sldLayoutId id="2147483897" r:id="rId48"/>
    <p:sldLayoutId id="2147483898" r:id="rId49"/>
    <p:sldLayoutId id="2147483899" r:id="rId50"/>
    <p:sldLayoutId id="2147483900" r:id="rId51"/>
    <p:sldLayoutId id="2147483901" r:id="rId5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B6914-6547-475B-A39C-AB6BF62A7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D7A67-ADE4-4FA0-A7D8-13ABD0F8C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E108C-E064-4177-87B4-EFCBE1BBB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E4739-4F6E-4564-A2E9-BB20F9161B37}" type="datetimeFigureOut">
              <a:rPr lang="en-US" smtClean="0"/>
              <a:t>2/14/2024</a:t>
            </a:fld>
            <a:endParaRPr lang="en-US"/>
          </a:p>
        </p:txBody>
      </p:sp>
      <p:sp>
        <p:nvSpPr>
          <p:cNvPr id="5" name="Footer Placeholder 4">
            <a:extLst>
              <a:ext uri="{FF2B5EF4-FFF2-40B4-BE49-F238E27FC236}">
                <a16:creationId xmlns:a16="http://schemas.microsoft.com/office/drawing/2014/main" id="{C8B3B380-4880-4F24-AFAE-71E69103E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8E2A17-D613-4F15-9BEE-2A65DC6B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DB545-E7D5-42D3-92BA-0B3A1A12F1E2}" type="slidenum">
              <a:rPr lang="en-US" smtClean="0"/>
              <a:t>‹#›</a:t>
            </a:fld>
            <a:endParaRPr lang="en-US"/>
          </a:p>
        </p:txBody>
      </p:sp>
    </p:spTree>
    <p:extLst>
      <p:ext uri="{BB962C8B-B14F-4D97-AF65-F5344CB8AC3E}">
        <p14:creationId xmlns:p14="http://schemas.microsoft.com/office/powerpoint/2010/main" val="350422956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5" r:id="rId12"/>
    <p:sldLayoutId id="2147483916" r:id="rId13"/>
    <p:sldLayoutId id="2147483917" r:id="rId14"/>
    <p:sldLayoutId id="21474839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he.state.mn.us/mPg.cfm?pageID=2196"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n.gov/mmb/accounting/swift/"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mailto:jacquelynn.mol.sletten@state.mn.u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mailto:dan.Solomon@state.mn.us" TargetMode="External"/><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erik.Holtan@state.mn.us" TargetMode="External"/><Relationship Id="rId5" Type="http://schemas.openxmlformats.org/officeDocument/2006/relationships/image" Target="../media/image7.png"/><Relationship Id="rId10" Type="http://schemas.openxmlformats.org/officeDocument/2006/relationships/image" Target="../media/image15.emf"/><Relationship Id="rId4" Type="http://schemas.openxmlformats.org/officeDocument/2006/relationships/hyperlink" Target="mailto:kathleen.gordon@state.mn.us" TargetMode="External"/><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8.xml"/><Relationship Id="rId4" Type="http://schemas.openxmlformats.org/officeDocument/2006/relationships/hyperlink" Target="http://www.apprenticeship.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pprenticeship.gov/apprenticeship-occupations/industry-listings?industryCode=54" TargetMode="External"/><Relationship Id="rId1" Type="http://schemas.openxmlformats.org/officeDocument/2006/relationships/slideLayout" Target="../slideLayouts/slideLayout10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facebook.com/apprenticeMN" TargetMode="Externa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hyperlink" Target="https://www.instagram.com/apprenticeshipmn/" TargetMode="External"/><Relationship Id="rId4" Type="http://schemas.openxmlformats.org/officeDocument/2006/relationships/hyperlink" Target="https://www.linkedin.com/company/apprenticeshipmn/" TargetMode="Externa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8.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s://www.dli.mn.gov/sites/default/files/pdf/Health-RN.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20026"/>
            <a:ext cx="12192000" cy="1295182"/>
          </a:xfrm>
        </p:spPr>
        <p:txBody>
          <a:bodyPr>
            <a:normAutofit fontScale="90000"/>
          </a:bodyPr>
          <a:lstStyle/>
          <a:p>
            <a:br>
              <a:rPr lang="en-US" sz="3200" dirty="0"/>
            </a:br>
            <a:r>
              <a:rPr lang="en-US" sz="3200" dirty="0"/>
              <a:t>MAWB Meeting</a:t>
            </a:r>
            <a:br>
              <a:rPr lang="en-US" sz="3200" dirty="0"/>
            </a:br>
            <a:r>
              <a:rPr lang="en-US" sz="3200" dirty="0"/>
              <a:t>2/15/2024</a:t>
            </a:r>
            <a:br>
              <a:rPr lang="en-US" sz="3200" dirty="0"/>
            </a:br>
            <a:endParaRPr lang="en-US" sz="3200" dirty="0"/>
          </a:p>
        </p:txBody>
      </p:sp>
      <p:pic>
        <p:nvPicPr>
          <p:cNvPr id="6" name="Picture 5" descr="Photos of: Two people in manufacturing, a farmer, a doctor and a patient, and a IT professionals at work.">
            <a:extLst>
              <a:ext uri="{FF2B5EF4-FFF2-40B4-BE49-F238E27FC236}">
                <a16:creationId xmlns:a16="http://schemas.microsoft.com/office/drawing/2014/main" id="{28626B5A-233B-41E9-9F75-F7541DC6601A}"/>
              </a:ext>
            </a:extLst>
          </p:cNvPr>
          <p:cNvPicPr>
            <a:picLocks noChangeAspect="1"/>
          </p:cNvPicPr>
          <p:nvPr/>
        </p:nvPicPr>
        <p:blipFill>
          <a:blip r:embed="rId3"/>
          <a:stretch>
            <a:fillRect/>
          </a:stretch>
        </p:blipFill>
        <p:spPr>
          <a:xfrm>
            <a:off x="0" y="1"/>
            <a:ext cx="12192000" cy="3520026"/>
          </a:xfrm>
          <a:prstGeom prst="rect">
            <a:avLst/>
          </a:prstGeom>
        </p:spPr>
      </p:pic>
    </p:spTree>
    <p:extLst>
      <p:ext uri="{BB962C8B-B14F-4D97-AF65-F5344CB8AC3E}">
        <p14:creationId xmlns:p14="http://schemas.microsoft.com/office/powerpoint/2010/main" val="239823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Training Grant</a:t>
            </a:r>
          </a:p>
        </p:txBody>
      </p:sp>
      <p:pic>
        <p:nvPicPr>
          <p:cNvPr id="8" name="Picture 7" descr="OHE logo"/>
          <p:cNvPicPr>
            <a:picLocks noChangeAspect="1"/>
          </p:cNvPicPr>
          <p:nvPr/>
        </p:nvPicPr>
        <p:blipFill>
          <a:blip r:embed="rId2"/>
          <a:stretch>
            <a:fillRect/>
          </a:stretch>
        </p:blipFill>
        <p:spPr>
          <a:xfrm>
            <a:off x="182880" y="5798655"/>
            <a:ext cx="4104640" cy="896786"/>
          </a:xfrm>
          <a:prstGeom prst="rect">
            <a:avLst/>
          </a:prstGeom>
          <a:solidFill>
            <a:schemeClr val="bg2"/>
          </a:solidFill>
        </p:spPr>
      </p:pic>
      <p:sp>
        <p:nvSpPr>
          <p:cNvPr id="4" name="TextBox 3">
            <a:extLst>
              <a:ext uri="{FF2B5EF4-FFF2-40B4-BE49-F238E27FC236}">
                <a16:creationId xmlns:a16="http://schemas.microsoft.com/office/drawing/2014/main" id="{695CF7CE-9CF2-44DE-8FD8-58284C43C46B}"/>
              </a:ext>
            </a:extLst>
          </p:cNvPr>
          <p:cNvSpPr txBox="1"/>
          <p:nvPr/>
        </p:nvSpPr>
        <p:spPr>
          <a:xfrm>
            <a:off x="303263" y="1476374"/>
            <a:ext cx="11614415" cy="3695521"/>
          </a:xfrm>
          <a:prstGeom prst="rect">
            <a:avLst/>
          </a:prstGeom>
          <a:noFill/>
        </p:spPr>
        <p:txBody>
          <a:bodyPr wrap="square" rtlCol="0">
            <a:spAutoFit/>
          </a:bodyPr>
          <a:lstStyle/>
          <a:p>
            <a:pPr algn="ctr"/>
            <a:r>
              <a:rPr lang="en-US" sz="3200" u="sng" dirty="0"/>
              <a:t>NEW for 2024</a:t>
            </a:r>
          </a:p>
          <a:p>
            <a:endParaRPr lang="en-US" sz="1200" dirty="0"/>
          </a:p>
          <a:p>
            <a:pPr marL="342900" indent="-342900">
              <a:buFont typeface="Arial" panose="020B0604020202020204" pitchFamily="34" charset="0"/>
              <a:buChar char="•"/>
            </a:pPr>
            <a:r>
              <a:rPr lang="en-US" sz="2400" dirty="0"/>
              <a:t>Eligible industries added to include Child Care, Legal Cannabis &amp; Transportation</a:t>
            </a:r>
          </a:p>
          <a:p>
            <a:pPr marL="342900" indent="-342900">
              <a:buFont typeface="Arial" panose="020B0604020202020204" pitchFamily="34" charset="0"/>
              <a:buChar char="•"/>
            </a:pPr>
            <a:r>
              <a:rPr lang="en-US" sz="2400" dirty="0"/>
              <a:t>Expenditures expanded to </a:t>
            </a:r>
            <a:r>
              <a:rPr lang="en-US" sz="2400" i="1" dirty="0"/>
              <a:t>recommended</a:t>
            </a:r>
            <a:r>
              <a:rPr lang="en-US" sz="2400" dirty="0"/>
              <a:t> books and supplies</a:t>
            </a:r>
          </a:p>
          <a:p>
            <a:pPr marL="342900" indent="-342900">
              <a:buFont typeface="Arial" panose="020B0604020202020204" pitchFamily="34" charset="0"/>
              <a:buChar char="•"/>
            </a:pPr>
            <a:r>
              <a:rPr lang="en-US" sz="2400" dirty="0"/>
              <a:t>Second funding category for trainee support costs, up to $15,000</a:t>
            </a:r>
          </a:p>
          <a:p>
            <a:pPr marL="342900" indent="-342900">
              <a:buFont typeface="Arial" panose="020B0604020202020204" pitchFamily="34" charset="0"/>
              <a:buChar char="•"/>
            </a:pPr>
            <a:r>
              <a:rPr lang="en-US" sz="2400" dirty="0"/>
              <a:t>Dual trainee maximum changed to $24,000 in a lifetime</a:t>
            </a:r>
          </a:p>
          <a:p>
            <a:pPr marL="800100" lvl="1" indent="-342900">
              <a:buFont typeface="Arial" panose="020B0604020202020204" pitchFamily="34" charset="0"/>
              <a:buChar char="•"/>
            </a:pPr>
            <a:r>
              <a:rPr lang="en-US" sz="2400" dirty="0"/>
              <a:t>$6,000 annual maximum remains</a:t>
            </a:r>
          </a:p>
          <a:p>
            <a:pPr marL="342900" indent="-342900">
              <a:buFont typeface="Arial" panose="020B0604020202020204" pitchFamily="34" charset="0"/>
              <a:buChar char="•"/>
            </a:pPr>
            <a:r>
              <a:rPr lang="en-US" sz="2400" dirty="0"/>
              <a:t>Organization of employers must identify employer partners at time of application</a:t>
            </a:r>
          </a:p>
          <a:p>
            <a:pPr marL="342900" indent="-342900">
              <a:buFont typeface="Arial" panose="020B0604020202020204" pitchFamily="34" charset="0"/>
              <a:buChar char="•"/>
            </a:pPr>
            <a:r>
              <a:rPr lang="en-US" sz="2400" dirty="0"/>
              <a:t>Online portal system for applying and administering grant</a:t>
            </a:r>
          </a:p>
          <a:p>
            <a:pPr marL="342900" indent="-342900">
              <a:buFont typeface="Arial" panose="020B0604020202020204" pitchFamily="34" charset="0"/>
              <a:buChar char="•"/>
            </a:pPr>
            <a:r>
              <a:rPr lang="en-US" sz="2400" dirty="0"/>
              <a:t>Financial and Capacity Review process during application for most applicants</a:t>
            </a:r>
          </a:p>
        </p:txBody>
      </p:sp>
      <p:sp>
        <p:nvSpPr>
          <p:cNvPr id="3" name="TextBox 2">
            <a:extLst>
              <a:ext uri="{FF2B5EF4-FFF2-40B4-BE49-F238E27FC236}">
                <a16:creationId xmlns:a16="http://schemas.microsoft.com/office/drawing/2014/main" id="{3D1A2282-92EB-41ED-A2BE-ECD54AC36AD1}"/>
              </a:ext>
            </a:extLst>
          </p:cNvPr>
          <p:cNvSpPr txBox="1"/>
          <p:nvPr/>
        </p:nvSpPr>
        <p:spPr>
          <a:xfrm>
            <a:off x="90672" y="5171896"/>
            <a:ext cx="12006078" cy="646331"/>
          </a:xfrm>
          <a:prstGeom prst="rect">
            <a:avLst/>
          </a:prstGeom>
          <a:noFill/>
        </p:spPr>
        <p:txBody>
          <a:bodyPr wrap="square" rtlCol="0">
            <a:spAutoFit/>
          </a:bodyPr>
          <a:lstStyle/>
          <a:p>
            <a:r>
              <a:rPr lang="en-US" i="1" dirty="0"/>
              <a:t>Note: Industries, occupations, employers partnering with an applicant/organization, and related instruction training providers cannot be added after the application deadline.</a:t>
            </a:r>
          </a:p>
        </p:txBody>
      </p:sp>
    </p:spTree>
    <p:extLst>
      <p:ext uri="{BB962C8B-B14F-4D97-AF65-F5344CB8AC3E}">
        <p14:creationId xmlns:p14="http://schemas.microsoft.com/office/powerpoint/2010/main" val="218198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Training Grant</a:t>
            </a:r>
          </a:p>
        </p:txBody>
      </p:sp>
      <p:graphicFrame>
        <p:nvGraphicFramePr>
          <p:cNvPr id="3" name="Content Placeholder 2">
            <a:extLst>
              <a:ext uri="{FF2B5EF4-FFF2-40B4-BE49-F238E27FC236}">
                <a16:creationId xmlns:a16="http://schemas.microsoft.com/office/drawing/2014/main" id="{CC1EE11D-4208-49CB-8313-B8B3D78B8BD7}"/>
              </a:ext>
            </a:extLst>
          </p:cNvPr>
          <p:cNvGraphicFramePr>
            <a:graphicFrameLocks noGrp="1"/>
          </p:cNvGraphicFramePr>
          <p:nvPr>
            <p:ph idx="1"/>
          </p:nvPr>
        </p:nvGraphicFramePr>
        <p:xfrm>
          <a:off x="488272" y="1811045"/>
          <a:ext cx="11194740" cy="4090880"/>
        </p:xfrm>
        <a:graphic>
          <a:graphicData uri="http://schemas.openxmlformats.org/drawingml/2006/table">
            <a:tbl>
              <a:tblPr firstRow="1" bandRow="1">
                <a:tableStyleId>{5C22544A-7EE6-4342-B048-85BDC9FD1C3A}</a:tableStyleId>
              </a:tblPr>
              <a:tblGrid>
                <a:gridCol w="2238948">
                  <a:extLst>
                    <a:ext uri="{9D8B030D-6E8A-4147-A177-3AD203B41FA5}">
                      <a16:colId xmlns:a16="http://schemas.microsoft.com/office/drawing/2014/main" val="3871669590"/>
                    </a:ext>
                  </a:extLst>
                </a:gridCol>
                <a:gridCol w="2238948">
                  <a:extLst>
                    <a:ext uri="{9D8B030D-6E8A-4147-A177-3AD203B41FA5}">
                      <a16:colId xmlns:a16="http://schemas.microsoft.com/office/drawing/2014/main" val="2085396969"/>
                    </a:ext>
                  </a:extLst>
                </a:gridCol>
                <a:gridCol w="2238948">
                  <a:extLst>
                    <a:ext uri="{9D8B030D-6E8A-4147-A177-3AD203B41FA5}">
                      <a16:colId xmlns:a16="http://schemas.microsoft.com/office/drawing/2014/main" val="906550964"/>
                    </a:ext>
                  </a:extLst>
                </a:gridCol>
                <a:gridCol w="2238948">
                  <a:extLst>
                    <a:ext uri="{9D8B030D-6E8A-4147-A177-3AD203B41FA5}">
                      <a16:colId xmlns:a16="http://schemas.microsoft.com/office/drawing/2014/main" val="1602354541"/>
                    </a:ext>
                  </a:extLst>
                </a:gridCol>
                <a:gridCol w="2238948">
                  <a:extLst>
                    <a:ext uri="{9D8B030D-6E8A-4147-A177-3AD203B41FA5}">
                      <a16:colId xmlns:a16="http://schemas.microsoft.com/office/drawing/2014/main" val="762824297"/>
                    </a:ext>
                  </a:extLst>
                </a:gridCol>
              </a:tblGrid>
              <a:tr h="776152">
                <a:tc>
                  <a:txBody>
                    <a:bodyPr/>
                    <a:lstStyle/>
                    <a:p>
                      <a:r>
                        <a:rPr lang="en-US" dirty="0"/>
                        <a:t>Budget Category</a:t>
                      </a:r>
                    </a:p>
                  </a:txBody>
                  <a:tcPr/>
                </a:tc>
                <a:tc>
                  <a:txBody>
                    <a:bodyPr/>
                    <a:lstStyle/>
                    <a:p>
                      <a:r>
                        <a:rPr lang="en-US" dirty="0"/>
                        <a:t>Grantee Maximum Amount</a:t>
                      </a:r>
                    </a:p>
                  </a:txBody>
                  <a:tcPr/>
                </a:tc>
                <a:tc>
                  <a:txBody>
                    <a:bodyPr/>
                    <a:lstStyle/>
                    <a:p>
                      <a:r>
                        <a:rPr lang="en-US" dirty="0"/>
                        <a:t>Grantee Match Required</a:t>
                      </a:r>
                    </a:p>
                  </a:txBody>
                  <a:tcPr/>
                </a:tc>
                <a:tc>
                  <a:txBody>
                    <a:bodyPr/>
                    <a:lstStyle/>
                    <a:p>
                      <a:r>
                        <a:rPr lang="en-US" dirty="0"/>
                        <a:t>Expenditures</a:t>
                      </a:r>
                    </a:p>
                  </a:txBody>
                  <a:tcPr/>
                </a:tc>
                <a:tc>
                  <a:txBody>
                    <a:bodyPr/>
                    <a:lstStyle/>
                    <a:p>
                      <a:r>
                        <a:rPr lang="en-US" dirty="0"/>
                        <a:t>Dual Trainee Maximum Amount</a:t>
                      </a:r>
                    </a:p>
                  </a:txBody>
                  <a:tcPr/>
                </a:tc>
                <a:extLst>
                  <a:ext uri="{0D108BD9-81ED-4DB2-BD59-A6C34878D82A}">
                    <a16:rowId xmlns:a16="http://schemas.microsoft.com/office/drawing/2014/main" val="1665392627"/>
                  </a:ext>
                </a:extLst>
              </a:tr>
              <a:tr h="1729768">
                <a:tc>
                  <a:txBody>
                    <a:bodyPr/>
                    <a:lstStyle/>
                    <a:p>
                      <a:r>
                        <a:rPr lang="en-US" sz="1400" dirty="0"/>
                        <a:t>Related Instruction Costs</a:t>
                      </a:r>
                    </a:p>
                  </a:txBody>
                  <a:tcPr/>
                </a:tc>
                <a:tc>
                  <a:txBody>
                    <a:bodyPr/>
                    <a:lstStyle/>
                    <a:p>
                      <a:r>
                        <a:rPr lang="en-US" sz="1400" dirty="0"/>
                        <a:t>$150,000</a:t>
                      </a:r>
                    </a:p>
                  </a:txBody>
                  <a:tcPr/>
                </a:tc>
                <a:tc>
                  <a:txBody>
                    <a:bodyPr/>
                    <a:lstStyle/>
                    <a:p>
                      <a:r>
                        <a:rPr lang="en-US" sz="1400" dirty="0"/>
                        <a:t>25% match required, up to $2,000, if annual gross revenue exceeded $25,000,000</a:t>
                      </a:r>
                    </a:p>
                  </a:txBody>
                  <a:tcPr/>
                </a:tc>
                <a:tc>
                  <a:txBody>
                    <a:bodyPr/>
                    <a:lstStyle/>
                    <a:p>
                      <a:pPr marL="285750" indent="-285750">
                        <a:buFont typeface="Arial" panose="020B0604020202020204" pitchFamily="34" charset="0"/>
                        <a:buChar char="•"/>
                      </a:pPr>
                      <a:r>
                        <a:rPr lang="en-US" sz="1400" dirty="0"/>
                        <a:t>Tuition</a:t>
                      </a:r>
                    </a:p>
                    <a:p>
                      <a:pPr marL="285750" indent="-285750">
                        <a:buFont typeface="Arial" panose="020B0604020202020204" pitchFamily="34" charset="0"/>
                        <a:buChar char="•"/>
                      </a:pPr>
                      <a:r>
                        <a:rPr lang="en-US" sz="1400" dirty="0"/>
                        <a:t>Fees</a:t>
                      </a:r>
                    </a:p>
                    <a:p>
                      <a:pPr marL="285750" indent="-285750">
                        <a:buFont typeface="Arial" panose="020B0604020202020204" pitchFamily="34" charset="0"/>
                        <a:buChar char="•"/>
                      </a:pPr>
                      <a:r>
                        <a:rPr lang="en-US" sz="1400" dirty="0"/>
                        <a:t>Required &amp; recommended books</a:t>
                      </a:r>
                    </a:p>
                    <a:p>
                      <a:pPr marL="285750" indent="-285750">
                        <a:buFont typeface="Arial" panose="020B0604020202020204" pitchFamily="34" charset="0"/>
                        <a:buChar char="•"/>
                      </a:pPr>
                      <a:r>
                        <a:rPr lang="en-US" sz="1400" dirty="0"/>
                        <a:t>Required &amp; recommended materials</a:t>
                      </a:r>
                    </a:p>
                    <a:p>
                      <a:endParaRPr lang="en-US" sz="1400" dirty="0"/>
                    </a:p>
                  </a:txBody>
                  <a:tcPr/>
                </a:tc>
                <a:tc>
                  <a:txBody>
                    <a:bodyPr/>
                    <a:lstStyle/>
                    <a:p>
                      <a:r>
                        <a:rPr lang="en-US" sz="1400" dirty="0"/>
                        <a:t>$6,000</a:t>
                      </a:r>
                    </a:p>
                  </a:txBody>
                  <a:tcPr/>
                </a:tc>
                <a:extLst>
                  <a:ext uri="{0D108BD9-81ED-4DB2-BD59-A6C34878D82A}">
                    <a16:rowId xmlns:a16="http://schemas.microsoft.com/office/drawing/2014/main" val="1956326402"/>
                  </a:ext>
                </a:extLst>
              </a:tr>
              <a:tr h="1524542">
                <a:tc>
                  <a:txBody>
                    <a:bodyPr/>
                    <a:lstStyle/>
                    <a:p>
                      <a:r>
                        <a:rPr lang="en-US" sz="1400" dirty="0"/>
                        <a:t>Trainee Support Costs</a:t>
                      </a:r>
                    </a:p>
                    <a:p>
                      <a:endParaRPr lang="en-US" sz="1400" dirty="0"/>
                    </a:p>
                    <a:p>
                      <a:r>
                        <a:rPr lang="en-US" sz="1400" dirty="0"/>
                        <a:t>*Connected to related instruction</a:t>
                      </a:r>
                    </a:p>
                  </a:txBody>
                  <a:tcPr/>
                </a:tc>
                <a:tc>
                  <a:txBody>
                    <a:bodyPr/>
                    <a:lstStyle/>
                    <a:p>
                      <a:r>
                        <a:rPr lang="en-US" sz="1400" dirty="0"/>
                        <a:t>10% of grant request amount, up to $15,000</a:t>
                      </a:r>
                    </a:p>
                  </a:txBody>
                  <a:tcPr/>
                </a:tc>
                <a:tc>
                  <a:txBody>
                    <a:bodyPr/>
                    <a:lstStyle/>
                    <a:p>
                      <a:r>
                        <a:rPr lang="en-US" sz="1400" dirty="0"/>
                        <a:t>None</a:t>
                      </a:r>
                    </a:p>
                  </a:txBody>
                  <a:tcPr/>
                </a:tc>
                <a:tc>
                  <a:txBody>
                    <a:bodyPr/>
                    <a:lstStyle/>
                    <a:p>
                      <a:pPr marL="285750" indent="-285750">
                        <a:buFont typeface="Arial" panose="020B0604020202020204" pitchFamily="34" charset="0"/>
                        <a:buChar char="•"/>
                      </a:pPr>
                      <a:r>
                        <a:rPr lang="en-US" sz="1400" dirty="0"/>
                        <a:t>Transportation and/or mileage</a:t>
                      </a:r>
                    </a:p>
                    <a:p>
                      <a:pPr marL="285750" indent="-285750">
                        <a:buFont typeface="Arial" panose="020B0604020202020204" pitchFamily="34" charset="0"/>
                        <a:buChar char="•"/>
                      </a:pPr>
                      <a:r>
                        <a:rPr lang="en-US" sz="1400" dirty="0"/>
                        <a:t>Lodging</a:t>
                      </a:r>
                    </a:p>
                    <a:p>
                      <a:pPr marL="285750" indent="-285750">
                        <a:buFont typeface="Arial" panose="020B0604020202020204" pitchFamily="34" charset="0"/>
                        <a:buChar char="•"/>
                      </a:pPr>
                      <a:r>
                        <a:rPr lang="en-US" sz="1400" dirty="0"/>
                        <a:t>Meals</a:t>
                      </a:r>
                    </a:p>
                    <a:p>
                      <a:pPr marL="285750" indent="-285750">
                        <a:buFont typeface="Arial" panose="020B0604020202020204" pitchFamily="34" charset="0"/>
                        <a:buChar char="•"/>
                      </a:pPr>
                      <a:r>
                        <a:rPr lang="en-US" sz="1400" dirty="0"/>
                        <a:t>Tutoring services</a:t>
                      </a:r>
                    </a:p>
                    <a:p>
                      <a:pPr marL="285750" indent="-285750">
                        <a:buFont typeface="Arial" panose="020B0604020202020204" pitchFamily="34" charset="0"/>
                        <a:buChar char="•"/>
                      </a:pPr>
                      <a:r>
                        <a:rPr lang="en-US" sz="1400" dirty="0"/>
                        <a:t>Translation and/or interpreter services</a:t>
                      </a:r>
                    </a:p>
                  </a:txBody>
                  <a:tcPr/>
                </a:tc>
                <a:tc>
                  <a:txBody>
                    <a:bodyPr/>
                    <a:lstStyle/>
                    <a:p>
                      <a:r>
                        <a:rPr lang="en-US" sz="1400" dirty="0"/>
                        <a:t>None</a:t>
                      </a:r>
                    </a:p>
                  </a:txBody>
                  <a:tcPr/>
                </a:tc>
                <a:extLst>
                  <a:ext uri="{0D108BD9-81ED-4DB2-BD59-A6C34878D82A}">
                    <a16:rowId xmlns:a16="http://schemas.microsoft.com/office/drawing/2014/main" val="2415740652"/>
                  </a:ext>
                </a:extLst>
              </a:tr>
            </a:tbl>
          </a:graphicData>
        </a:graphic>
      </p:graphicFrame>
      <p:sp>
        <p:nvSpPr>
          <p:cNvPr id="4" name="TextBox 3">
            <a:extLst>
              <a:ext uri="{FF2B5EF4-FFF2-40B4-BE49-F238E27FC236}">
                <a16:creationId xmlns:a16="http://schemas.microsoft.com/office/drawing/2014/main" id="{695CF7CE-9CF2-44DE-8FD8-58284C43C46B}"/>
              </a:ext>
            </a:extLst>
          </p:cNvPr>
          <p:cNvSpPr txBox="1"/>
          <p:nvPr/>
        </p:nvSpPr>
        <p:spPr>
          <a:xfrm>
            <a:off x="1225118" y="1344691"/>
            <a:ext cx="9717202" cy="369332"/>
          </a:xfrm>
          <a:prstGeom prst="rect">
            <a:avLst/>
          </a:prstGeom>
          <a:noFill/>
        </p:spPr>
        <p:txBody>
          <a:bodyPr wrap="square" rtlCol="0">
            <a:spAutoFit/>
          </a:bodyPr>
          <a:lstStyle/>
          <a:p>
            <a:r>
              <a:rPr lang="en-US" dirty="0"/>
              <a:t>The maximum grant request amount is </a:t>
            </a:r>
            <a:r>
              <a:rPr lang="en-US" b="1" u="sng" dirty="0"/>
              <a:t>$165,000 </a:t>
            </a:r>
            <a:r>
              <a:rPr lang="en-US" dirty="0"/>
              <a:t>and limited among the following budget categories:</a:t>
            </a:r>
          </a:p>
        </p:txBody>
      </p:sp>
      <p:pic>
        <p:nvPicPr>
          <p:cNvPr id="5" name="Picture 4" descr="OHE logo">
            <a:extLst>
              <a:ext uri="{FF2B5EF4-FFF2-40B4-BE49-F238E27FC236}">
                <a16:creationId xmlns:a16="http://schemas.microsoft.com/office/drawing/2014/main" id="{A6856CED-9AE6-8017-860D-8A4650B27CE2}"/>
              </a:ext>
            </a:extLst>
          </p:cNvPr>
          <p:cNvPicPr>
            <a:picLocks noChangeAspect="1"/>
          </p:cNvPicPr>
          <p:nvPr/>
        </p:nvPicPr>
        <p:blipFill>
          <a:blip r:embed="rId2"/>
          <a:stretch>
            <a:fillRect/>
          </a:stretch>
        </p:blipFill>
        <p:spPr>
          <a:xfrm>
            <a:off x="303264" y="5646197"/>
            <a:ext cx="6044935" cy="1154489"/>
          </a:xfrm>
          <a:prstGeom prst="rect">
            <a:avLst/>
          </a:prstGeom>
          <a:solidFill>
            <a:schemeClr val="bg2"/>
          </a:solidFill>
        </p:spPr>
      </p:pic>
    </p:spTree>
    <p:extLst>
      <p:ext uri="{BB962C8B-B14F-4D97-AF65-F5344CB8AC3E}">
        <p14:creationId xmlns:p14="http://schemas.microsoft.com/office/powerpoint/2010/main" val="94856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1337" y="266127"/>
            <a:ext cx="6622741" cy="566822"/>
          </a:xfrm>
          <a:prstGeom prst="rect">
            <a:avLst/>
          </a:prstGeom>
        </p:spPr>
        <p:txBody>
          <a:bodyPr vert="horz" wrap="square" lIns="0" tIns="12700" rIns="0" bIns="0" rtlCol="0">
            <a:spAutoFit/>
          </a:bodyPr>
          <a:lstStyle/>
          <a:p>
            <a:pPr marL="4982210" algn="ctr">
              <a:lnSpc>
                <a:spcPct val="100000"/>
              </a:lnSpc>
              <a:spcBef>
                <a:spcPts val="100"/>
              </a:spcBef>
            </a:pPr>
            <a:r>
              <a:rPr lang="en-US" spc="-10" dirty="0"/>
              <a:t>Timeline</a:t>
            </a:r>
            <a:endParaRPr spc="-10" dirty="0"/>
          </a:p>
        </p:txBody>
      </p:sp>
      <p:pic>
        <p:nvPicPr>
          <p:cNvPr id="3" name="object 3" descr="Timeline:&#10;Contact Pipeline consultants with questions or to learn more.&#10;Plan for dual-training Pipeline program for 2024-2025.&#10;Apply for dual training grant - application opens mid-March."/>
          <p:cNvPicPr/>
          <p:nvPr/>
        </p:nvPicPr>
        <p:blipFill>
          <a:blip r:embed="rId2" cstate="print"/>
          <a:stretch>
            <a:fillRect/>
          </a:stretch>
        </p:blipFill>
        <p:spPr>
          <a:xfrm>
            <a:off x="496679" y="374402"/>
            <a:ext cx="11418504" cy="4128773"/>
          </a:xfrm>
          <a:prstGeom prst="rect">
            <a:avLst/>
          </a:prstGeom>
        </p:spPr>
      </p:pic>
      <p:sp>
        <p:nvSpPr>
          <p:cNvPr id="4" name="object 4"/>
          <p:cNvSpPr txBox="1"/>
          <p:nvPr/>
        </p:nvSpPr>
        <p:spPr>
          <a:xfrm>
            <a:off x="7119895" y="2104992"/>
            <a:ext cx="2082482" cy="1848325"/>
          </a:xfrm>
          <a:prstGeom prst="rect">
            <a:avLst/>
          </a:prstGeom>
        </p:spPr>
        <p:txBody>
          <a:bodyPr vert="horz" wrap="square" lIns="0" tIns="55244" rIns="0" bIns="0" rtlCol="0">
            <a:spAutoFit/>
          </a:bodyPr>
          <a:lstStyle/>
          <a:p>
            <a:pPr marL="12700" marR="5080" lvl="0" indent="0" algn="ctr" defTabSz="914400" eaLnBrk="1" fontAlgn="auto" latinLnBrk="0" hangingPunct="1">
              <a:lnSpc>
                <a:spcPct val="91400"/>
              </a:lnSpc>
              <a:spcBef>
                <a:spcPts val="434"/>
              </a:spcBef>
              <a:spcAft>
                <a:spcPts val="0"/>
              </a:spcAft>
              <a:buClrTx/>
              <a:buSzTx/>
              <a:buFontTx/>
              <a:buNone/>
              <a:tabLst/>
              <a:defRPr/>
            </a:pPr>
            <a:r>
              <a:rPr kumimoji="0" lang="en-US" sz="3200" b="0" i="0" u="none" strike="noStrike" kern="0" cap="none" spc="0" normalizeH="0" baseline="0" noProof="0" dirty="0">
                <a:ln>
                  <a:noFill/>
                </a:ln>
                <a:solidFill>
                  <a:srgbClr val="003864"/>
                </a:solidFill>
                <a:effectLst/>
                <a:uLnTx/>
                <a:uFillTx/>
                <a:latin typeface="Calibri"/>
                <a:cs typeface="Calibri"/>
              </a:rPr>
              <a:t>Apply for Dual Training Grant</a:t>
            </a: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 name="object 5"/>
          <p:cNvSpPr txBox="1"/>
          <p:nvPr/>
        </p:nvSpPr>
        <p:spPr>
          <a:xfrm>
            <a:off x="4012707" y="1919237"/>
            <a:ext cx="2299317" cy="2219837"/>
          </a:xfrm>
          <a:prstGeom prst="rect">
            <a:avLst/>
          </a:prstGeom>
        </p:spPr>
        <p:txBody>
          <a:bodyPr vert="horz" wrap="square" lIns="0" tIns="64769" rIns="0" bIns="0" rtlCol="0">
            <a:spAutoFit/>
          </a:bodyPr>
          <a:lstStyle/>
          <a:p>
            <a:pPr marL="12065" marR="5080" lvl="0" algn="ctr" defTabSz="914400" eaLnBrk="1" fontAlgn="auto" latinLnBrk="0" hangingPunct="1">
              <a:spcBef>
                <a:spcPts val="509"/>
              </a:spcBef>
              <a:spcAft>
                <a:spcPts val="0"/>
              </a:spcAft>
              <a:buClrTx/>
              <a:buSzTx/>
              <a:tabLst/>
              <a:defRPr/>
            </a:pPr>
            <a:r>
              <a:rPr kumimoji="0" lang="en-US" sz="2800" b="0" i="0" u="none" strike="noStrike" kern="0" cap="none" spc="-20" normalizeH="0" baseline="0" noProof="0" dirty="0">
                <a:ln>
                  <a:noFill/>
                </a:ln>
                <a:solidFill>
                  <a:srgbClr val="003864"/>
                </a:solidFill>
                <a:effectLst/>
                <a:uLnTx/>
                <a:uFillTx/>
                <a:latin typeface="Calibri"/>
                <a:cs typeface="Calibri"/>
              </a:rPr>
              <a:t>Plan for Dual-Training Pipeline Program for 2024-2025</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6" name="object 6"/>
          <p:cNvSpPr txBox="1"/>
          <p:nvPr/>
        </p:nvSpPr>
        <p:spPr>
          <a:xfrm>
            <a:off x="701337" y="2217075"/>
            <a:ext cx="2503499" cy="1624162"/>
          </a:xfrm>
          <a:prstGeom prst="rect">
            <a:avLst/>
          </a:prstGeom>
        </p:spPr>
        <p:txBody>
          <a:bodyPr vert="horz" wrap="square" lIns="0" tIns="55244" rIns="0" bIns="0" rtlCol="0">
            <a:spAutoFit/>
          </a:bodyPr>
          <a:lstStyle/>
          <a:p>
            <a:pPr marL="12700" marR="5080" lvl="0" indent="-5080" algn="ctr" defTabSz="914400" eaLnBrk="1" fontAlgn="auto" latinLnBrk="0" hangingPunct="1">
              <a:lnSpc>
                <a:spcPct val="91400"/>
              </a:lnSpc>
              <a:spcBef>
                <a:spcPts val="434"/>
              </a:spcBef>
              <a:spcAft>
                <a:spcPts val="0"/>
              </a:spcAft>
              <a:buClrTx/>
              <a:buSzTx/>
              <a:buFontTx/>
              <a:buNone/>
              <a:tabLst/>
              <a:defRPr/>
            </a:pPr>
            <a:r>
              <a:rPr kumimoji="0" lang="en-US" sz="2800" b="0" i="0" u="none" strike="noStrike" kern="0" cap="none" spc="-10" normalizeH="0" baseline="0" noProof="0" dirty="0">
                <a:ln>
                  <a:noFill/>
                </a:ln>
                <a:solidFill>
                  <a:srgbClr val="003864"/>
                </a:solidFill>
                <a:effectLst/>
                <a:uLnTx/>
                <a:uFillTx/>
                <a:latin typeface="Calibri"/>
                <a:cs typeface="Calibri"/>
              </a:rPr>
              <a:t>Contact Pipeline Consultants with questions or to learn more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7" name="object 7"/>
          <p:cNvSpPr txBox="1"/>
          <p:nvPr/>
        </p:nvSpPr>
        <p:spPr>
          <a:xfrm>
            <a:off x="10014482" y="832949"/>
            <a:ext cx="1618695" cy="94897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000" b="0" i="0" u="none" strike="noStrike" kern="0" cap="none" spc="0" normalizeH="0" baseline="0" noProof="0" dirty="0">
                <a:ln>
                  <a:noFill/>
                </a:ln>
                <a:solidFill>
                  <a:srgbClr val="003864"/>
                </a:solidFill>
                <a:effectLst/>
                <a:uLnTx/>
                <a:uFillTx/>
                <a:latin typeface="Calibri"/>
                <a:cs typeface="Calibri"/>
              </a:rPr>
              <a:t>Application OPENS </a:t>
            </a:r>
          </a:p>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000" b="1" i="0" u="none" strike="noStrike" kern="0" cap="none" spc="0" normalizeH="0" baseline="0" noProof="0" dirty="0">
                <a:ln>
                  <a:noFill/>
                </a:ln>
                <a:solidFill>
                  <a:srgbClr val="003864"/>
                </a:solidFill>
                <a:effectLst/>
                <a:uLnTx/>
                <a:uFillTx/>
                <a:latin typeface="Calibri"/>
                <a:cs typeface="Calibri"/>
              </a:rPr>
              <a:t>mid-March</a:t>
            </a:r>
            <a:endParaRPr kumimoji="0" sz="2000" b="1" i="0" u="none" strike="noStrike" kern="0" cap="none" spc="0" normalizeH="0" baseline="0" noProof="0" dirty="0">
              <a:ln>
                <a:noFill/>
              </a:ln>
              <a:solidFill>
                <a:sysClr val="windowText" lastClr="000000"/>
              </a:solidFill>
              <a:effectLst/>
              <a:uLnTx/>
              <a:uFillTx/>
              <a:latin typeface="Calibri"/>
              <a:cs typeface="Calibri"/>
            </a:endParaRPr>
          </a:p>
        </p:txBody>
      </p:sp>
      <p:sp>
        <p:nvSpPr>
          <p:cNvPr id="9" name="TextBox 8">
            <a:extLst>
              <a:ext uri="{FF2B5EF4-FFF2-40B4-BE49-F238E27FC236}">
                <a16:creationId xmlns:a16="http://schemas.microsoft.com/office/drawing/2014/main" id="{2F58E3D5-6ECA-BFDC-7719-454E2E7BF4C2}"/>
              </a:ext>
            </a:extLst>
          </p:cNvPr>
          <p:cNvSpPr txBox="1"/>
          <p:nvPr/>
        </p:nvSpPr>
        <p:spPr>
          <a:xfrm>
            <a:off x="79900" y="4762404"/>
            <a:ext cx="3265637" cy="1754326"/>
          </a:xfrm>
          <a:prstGeom prst="rect">
            <a:avLst/>
          </a:prstGeom>
          <a:noFill/>
        </p:spPr>
        <p:txBody>
          <a:bodyPr wrap="square" rtlCol="0">
            <a:spAutoFit/>
          </a:bodyPr>
          <a:lstStyle/>
          <a:p>
            <a:r>
              <a:rPr lang="en-US" dirty="0"/>
              <a:t>Employers having a difficult time filling occupations in specific industries learn about the Pipeline Dual-Training model of combining education with on-the-job training.</a:t>
            </a:r>
          </a:p>
        </p:txBody>
      </p:sp>
      <p:sp>
        <p:nvSpPr>
          <p:cNvPr id="10" name="TextBox 9">
            <a:extLst>
              <a:ext uri="{FF2B5EF4-FFF2-40B4-BE49-F238E27FC236}">
                <a16:creationId xmlns:a16="http://schemas.microsoft.com/office/drawing/2014/main" id="{80A30D0D-0DA2-FD81-3BFB-E046C7F023BE}"/>
              </a:ext>
            </a:extLst>
          </p:cNvPr>
          <p:cNvSpPr txBox="1"/>
          <p:nvPr/>
        </p:nvSpPr>
        <p:spPr>
          <a:xfrm>
            <a:off x="3497803" y="4762404"/>
            <a:ext cx="3826276" cy="1754326"/>
          </a:xfrm>
          <a:prstGeom prst="rect">
            <a:avLst/>
          </a:prstGeom>
          <a:noFill/>
        </p:spPr>
        <p:txBody>
          <a:bodyPr wrap="square" rtlCol="0">
            <a:spAutoFit/>
          </a:bodyPr>
          <a:lstStyle/>
          <a:p>
            <a:r>
              <a:rPr lang="en-US" dirty="0"/>
              <a:t>Employers create a dual-training program including at least one Pipeline occupation. Establish partnership with one or more education provider. Develop on-the-job training to complement education.</a:t>
            </a:r>
          </a:p>
        </p:txBody>
      </p:sp>
      <p:sp>
        <p:nvSpPr>
          <p:cNvPr id="12" name="TextBox 11">
            <a:extLst>
              <a:ext uri="{FF2B5EF4-FFF2-40B4-BE49-F238E27FC236}">
                <a16:creationId xmlns:a16="http://schemas.microsoft.com/office/drawing/2014/main" id="{67F4EF04-B6C0-CE8E-330A-6A8295D1E335}"/>
              </a:ext>
            </a:extLst>
          </p:cNvPr>
          <p:cNvSpPr txBox="1"/>
          <p:nvPr/>
        </p:nvSpPr>
        <p:spPr>
          <a:xfrm>
            <a:off x="7476345" y="4762404"/>
            <a:ext cx="3224005" cy="1754326"/>
          </a:xfrm>
          <a:prstGeom prst="rect">
            <a:avLst/>
          </a:prstGeom>
          <a:noFill/>
        </p:spPr>
        <p:txBody>
          <a:bodyPr wrap="square">
            <a:spAutoFit/>
          </a:bodyPr>
          <a:lstStyle/>
          <a:p>
            <a:pPr marL="12700" marR="204470">
              <a:lnSpc>
                <a:spcPct val="100000"/>
              </a:lnSpc>
              <a:spcBef>
                <a:spcPts val="100"/>
              </a:spcBef>
            </a:pPr>
            <a:r>
              <a:rPr lang="en-US" dirty="0">
                <a:latin typeface="Calibri"/>
                <a:cs typeface="Calibri"/>
              </a:rPr>
              <a:t>Carefully read the Request for Application on the Office of Higher Education </a:t>
            </a:r>
            <a:r>
              <a:rPr lang="en-US" dirty="0">
                <a:latin typeface="Calibri"/>
                <a:cs typeface="Calibri"/>
                <a:hlinkClick r:id="rId3"/>
              </a:rPr>
              <a:t>website</a:t>
            </a:r>
            <a:r>
              <a:rPr lang="en-US" dirty="0">
                <a:latin typeface="Calibri"/>
                <a:cs typeface="Calibri"/>
              </a:rPr>
              <a:t>. Complete the online application process by the </a:t>
            </a:r>
            <a:r>
              <a:rPr lang="en-US" b="1" dirty="0">
                <a:latin typeface="Calibri"/>
                <a:cs typeface="Calibri"/>
              </a:rPr>
              <a:t>April</a:t>
            </a:r>
            <a:r>
              <a:rPr lang="en-US" dirty="0">
                <a:latin typeface="Calibri"/>
                <a:cs typeface="Calibri"/>
              </a:rPr>
              <a:t> deadline.</a:t>
            </a:r>
          </a:p>
        </p:txBody>
      </p:sp>
    </p:spTree>
    <p:extLst>
      <p:ext uri="{BB962C8B-B14F-4D97-AF65-F5344CB8AC3E}">
        <p14:creationId xmlns:p14="http://schemas.microsoft.com/office/powerpoint/2010/main" val="386311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1337" y="266127"/>
            <a:ext cx="6622741" cy="566822"/>
          </a:xfrm>
          <a:prstGeom prst="rect">
            <a:avLst/>
          </a:prstGeom>
        </p:spPr>
        <p:txBody>
          <a:bodyPr vert="horz" wrap="square" lIns="0" tIns="12700" rIns="0" bIns="0" rtlCol="0">
            <a:spAutoFit/>
          </a:bodyPr>
          <a:lstStyle/>
          <a:p>
            <a:pPr marL="4982210" algn="ctr">
              <a:lnSpc>
                <a:spcPct val="100000"/>
              </a:lnSpc>
              <a:spcBef>
                <a:spcPts val="100"/>
              </a:spcBef>
            </a:pPr>
            <a:r>
              <a:rPr lang="en-US" spc="-10" dirty="0"/>
              <a:t>Timeline</a:t>
            </a:r>
            <a:endParaRPr spc="-10" dirty="0"/>
          </a:p>
        </p:txBody>
      </p:sp>
      <p:pic>
        <p:nvPicPr>
          <p:cNvPr id="3" name="object 3" descr="Timeline:&#10;Setup grant documents - June;&#10;Sign contract - July;&#10;Begin dual-training program - August - Fall term at Minnesota State Colleges and Universities starts 8/26/2024."/>
          <p:cNvPicPr/>
          <p:nvPr/>
        </p:nvPicPr>
        <p:blipFill>
          <a:blip r:embed="rId2" cstate="print"/>
          <a:stretch>
            <a:fillRect/>
          </a:stretch>
        </p:blipFill>
        <p:spPr>
          <a:xfrm>
            <a:off x="559429" y="464380"/>
            <a:ext cx="11418504" cy="4128773"/>
          </a:xfrm>
          <a:prstGeom prst="rect">
            <a:avLst/>
          </a:prstGeom>
        </p:spPr>
      </p:pic>
      <p:sp>
        <p:nvSpPr>
          <p:cNvPr id="4" name="object 4"/>
          <p:cNvSpPr txBox="1"/>
          <p:nvPr/>
        </p:nvSpPr>
        <p:spPr>
          <a:xfrm>
            <a:off x="7440835" y="1932990"/>
            <a:ext cx="1797050" cy="2296461"/>
          </a:xfrm>
          <a:prstGeom prst="rect">
            <a:avLst/>
          </a:prstGeom>
        </p:spPr>
        <p:txBody>
          <a:bodyPr vert="horz" wrap="square" lIns="0" tIns="55244" rIns="0" bIns="0" rtlCol="0">
            <a:spAutoFit/>
          </a:bodyPr>
          <a:lstStyle/>
          <a:p>
            <a:pPr marL="12700" marR="5080" lvl="0" indent="0" algn="ctr" defTabSz="914400" eaLnBrk="1" fontAlgn="auto" latinLnBrk="0" hangingPunct="1">
              <a:lnSpc>
                <a:spcPct val="91400"/>
              </a:lnSpc>
              <a:spcBef>
                <a:spcPts val="434"/>
              </a:spcBef>
              <a:spcAft>
                <a:spcPts val="0"/>
              </a:spcAft>
              <a:buClrTx/>
              <a:buSzTx/>
              <a:buFontTx/>
              <a:buNone/>
              <a:tabLst/>
              <a:defRPr/>
            </a:pPr>
            <a:r>
              <a:rPr kumimoji="0" sz="3200" b="0" i="0" u="none" strike="noStrike" kern="0" cap="none" spc="0" normalizeH="0" baseline="0" noProof="0" dirty="0">
                <a:ln>
                  <a:noFill/>
                </a:ln>
                <a:solidFill>
                  <a:srgbClr val="003864"/>
                </a:solidFill>
                <a:effectLst/>
                <a:uLnTx/>
                <a:uFillTx/>
                <a:latin typeface="Calibri"/>
                <a:cs typeface="Calibri"/>
              </a:rPr>
              <a:t>Begin</a:t>
            </a:r>
            <a:r>
              <a:rPr kumimoji="0" sz="3200" b="0" i="0" u="none" strike="noStrike" kern="0" cap="none" spc="-10" normalizeH="0" baseline="0" noProof="0" dirty="0">
                <a:ln>
                  <a:noFill/>
                </a:ln>
                <a:solidFill>
                  <a:srgbClr val="003864"/>
                </a:solidFill>
                <a:effectLst/>
                <a:uLnTx/>
                <a:uFillTx/>
                <a:latin typeface="Calibri"/>
                <a:cs typeface="Calibri"/>
              </a:rPr>
              <a:t> </a:t>
            </a:r>
            <a:r>
              <a:rPr kumimoji="0" sz="3200" b="0" i="0" u="none" strike="noStrike" kern="0" cap="none" spc="-20" normalizeH="0" baseline="0" noProof="0" dirty="0">
                <a:ln>
                  <a:noFill/>
                </a:ln>
                <a:solidFill>
                  <a:srgbClr val="003864"/>
                </a:solidFill>
                <a:effectLst/>
                <a:uLnTx/>
                <a:uFillTx/>
                <a:latin typeface="Calibri"/>
                <a:cs typeface="Calibri"/>
              </a:rPr>
              <a:t>Dual</a:t>
            </a:r>
            <a:r>
              <a:rPr kumimoji="0" lang="en-US" sz="3200" b="0" i="0" u="none" strike="noStrike" kern="0" cap="none" spc="-20" normalizeH="0" baseline="0" noProof="0" dirty="0">
                <a:ln>
                  <a:noFill/>
                </a:ln>
                <a:solidFill>
                  <a:srgbClr val="003864"/>
                </a:solidFill>
                <a:effectLst/>
                <a:uLnTx/>
                <a:uFillTx/>
                <a:latin typeface="Calibri"/>
                <a:cs typeface="Calibri"/>
              </a:rPr>
              <a:t>-</a:t>
            </a:r>
            <a:r>
              <a:rPr kumimoji="0" sz="3200" b="0" i="0" u="none" strike="noStrike" kern="0" cap="none" spc="-10" normalizeH="0" baseline="0" noProof="0" dirty="0">
                <a:ln>
                  <a:noFill/>
                </a:ln>
                <a:solidFill>
                  <a:srgbClr val="003864"/>
                </a:solidFill>
                <a:effectLst/>
                <a:uLnTx/>
                <a:uFillTx/>
                <a:latin typeface="Calibri"/>
                <a:cs typeface="Calibri"/>
              </a:rPr>
              <a:t>Training</a:t>
            </a:r>
            <a:r>
              <a:rPr kumimoji="0" lang="en-US" sz="3200" b="0" i="0" u="none" strike="noStrike" kern="0" cap="none" spc="-10" normalizeH="0" baseline="0" noProof="0" dirty="0">
                <a:ln>
                  <a:noFill/>
                </a:ln>
                <a:solidFill>
                  <a:srgbClr val="003864"/>
                </a:solidFill>
                <a:effectLst/>
                <a:uLnTx/>
                <a:uFillTx/>
                <a:latin typeface="Calibri"/>
                <a:cs typeface="Calibri"/>
              </a:rPr>
              <a:t> Program</a:t>
            </a:r>
            <a:r>
              <a:rPr kumimoji="0" sz="3200" b="0" i="0" u="none" strike="noStrike" kern="0" cap="none" spc="-10" normalizeH="0" baseline="0" noProof="0" dirty="0">
                <a:ln>
                  <a:noFill/>
                </a:ln>
                <a:solidFill>
                  <a:srgbClr val="003864"/>
                </a:solidFill>
                <a:effectLst/>
                <a:uLnTx/>
                <a:uFillTx/>
                <a:latin typeface="Calibri"/>
                <a:cs typeface="Calibri"/>
              </a:rPr>
              <a:t> </a:t>
            </a:r>
            <a:r>
              <a:rPr lang="en-US" sz="3200" kern="0" spc="-10" dirty="0">
                <a:solidFill>
                  <a:srgbClr val="003864"/>
                </a:solidFill>
                <a:latin typeface="Calibri"/>
                <a:cs typeface="Calibri"/>
              </a:rPr>
              <a:t>*</a:t>
            </a:r>
            <a:r>
              <a:rPr kumimoji="0" sz="3200" b="0" i="0" u="none" strike="noStrike" kern="0" cap="none" spc="-10" normalizeH="0" baseline="0" noProof="0" dirty="0">
                <a:ln>
                  <a:noFill/>
                </a:ln>
                <a:solidFill>
                  <a:srgbClr val="003864"/>
                </a:solidFill>
                <a:effectLst/>
                <a:uLnTx/>
                <a:uFillTx/>
                <a:latin typeface="Calibri"/>
                <a:cs typeface="Calibri"/>
              </a:rPr>
              <a:t>August</a:t>
            </a:r>
            <a:r>
              <a:rPr kumimoji="0" lang="en-US" sz="3200" b="0" i="0" u="none" strike="noStrike" kern="0" cap="none" spc="-10" normalizeH="0" baseline="0" noProof="0" dirty="0">
                <a:ln>
                  <a:noFill/>
                </a:ln>
                <a:solidFill>
                  <a:srgbClr val="003864"/>
                </a:solidFill>
                <a:effectLst/>
                <a:uLnTx/>
                <a:uFillTx/>
                <a:latin typeface="Calibri"/>
                <a:cs typeface="Calibri"/>
              </a:rPr>
              <a:t>*</a:t>
            </a: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 name="object 5"/>
          <p:cNvSpPr txBox="1"/>
          <p:nvPr/>
        </p:nvSpPr>
        <p:spPr>
          <a:xfrm>
            <a:off x="4476432" y="2310190"/>
            <a:ext cx="1442085" cy="1411924"/>
          </a:xfrm>
          <a:prstGeom prst="rect">
            <a:avLst/>
          </a:prstGeom>
        </p:spPr>
        <p:txBody>
          <a:bodyPr vert="horz" wrap="square" lIns="0" tIns="64769" rIns="0" bIns="0" rtlCol="0">
            <a:spAutoFit/>
          </a:bodyPr>
          <a:lstStyle/>
          <a:p>
            <a:pPr marL="12065" marR="5080" lvl="0" algn="ctr" defTabSz="914400" eaLnBrk="1" fontAlgn="auto" latinLnBrk="0" hangingPunct="1">
              <a:lnSpc>
                <a:spcPts val="3490"/>
              </a:lnSpc>
              <a:spcBef>
                <a:spcPts val="509"/>
              </a:spcBef>
              <a:spcAft>
                <a:spcPts val="0"/>
              </a:spcAft>
              <a:buClrTx/>
              <a:buSzTx/>
              <a:tabLst/>
              <a:defRPr/>
            </a:pPr>
            <a:r>
              <a:rPr lang="en-US" sz="3200" kern="0" spc="-20" dirty="0">
                <a:solidFill>
                  <a:srgbClr val="003864"/>
                </a:solidFill>
                <a:latin typeface="Calibri"/>
                <a:cs typeface="Calibri"/>
              </a:rPr>
              <a:t>Sign </a:t>
            </a:r>
            <a:r>
              <a:rPr kumimoji="0" sz="3200" b="0" i="0" u="none" strike="noStrike" kern="0" cap="none" spc="-20" normalizeH="0" baseline="0" noProof="0" dirty="0">
                <a:ln>
                  <a:noFill/>
                </a:ln>
                <a:solidFill>
                  <a:srgbClr val="003864"/>
                </a:solidFill>
                <a:effectLst/>
                <a:uLnTx/>
                <a:uFillTx/>
                <a:latin typeface="Calibri"/>
                <a:cs typeface="Calibri"/>
              </a:rPr>
              <a:t>Contract </a:t>
            </a:r>
            <a:r>
              <a:rPr lang="en-US" sz="3200" kern="0" spc="-10" dirty="0">
                <a:solidFill>
                  <a:srgbClr val="003864"/>
                </a:solidFill>
                <a:latin typeface="Calibri"/>
                <a:cs typeface="Calibri"/>
              </a:rPr>
              <a:t>*</a:t>
            </a:r>
            <a:r>
              <a:rPr kumimoji="0" sz="3200" b="0" i="0" u="none" strike="noStrike" kern="0" cap="none" spc="-10" normalizeH="0" baseline="0" noProof="0" dirty="0">
                <a:ln>
                  <a:noFill/>
                </a:ln>
                <a:solidFill>
                  <a:srgbClr val="003864"/>
                </a:solidFill>
                <a:effectLst/>
                <a:uLnTx/>
                <a:uFillTx/>
                <a:latin typeface="Calibri"/>
                <a:cs typeface="Calibri"/>
              </a:rPr>
              <a:t>July</a:t>
            </a:r>
            <a:r>
              <a:rPr lang="en-US" sz="3200" kern="0" spc="-10" dirty="0">
                <a:solidFill>
                  <a:srgbClr val="003864"/>
                </a:solidFill>
                <a:latin typeface="Calibri"/>
                <a:cs typeface="Calibri"/>
              </a:rPr>
              <a:t>*</a:t>
            </a: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6" name="object 6"/>
          <p:cNvSpPr txBox="1"/>
          <p:nvPr/>
        </p:nvSpPr>
        <p:spPr>
          <a:xfrm>
            <a:off x="1120126" y="2310190"/>
            <a:ext cx="1913889" cy="1848325"/>
          </a:xfrm>
          <a:prstGeom prst="rect">
            <a:avLst/>
          </a:prstGeom>
        </p:spPr>
        <p:txBody>
          <a:bodyPr vert="horz" wrap="square" lIns="0" tIns="55244" rIns="0" bIns="0" rtlCol="0">
            <a:spAutoFit/>
          </a:bodyPr>
          <a:lstStyle/>
          <a:p>
            <a:pPr marL="12700" marR="5080" lvl="0" indent="-5080" algn="ctr" defTabSz="914400" eaLnBrk="1" fontAlgn="auto" latinLnBrk="0" hangingPunct="1">
              <a:lnSpc>
                <a:spcPct val="91400"/>
              </a:lnSpc>
              <a:spcBef>
                <a:spcPts val="434"/>
              </a:spcBef>
              <a:spcAft>
                <a:spcPts val="0"/>
              </a:spcAft>
              <a:buClrTx/>
              <a:buSzTx/>
              <a:buFontTx/>
              <a:buNone/>
              <a:tabLst/>
              <a:defRPr/>
            </a:pPr>
            <a:r>
              <a:rPr kumimoji="0" lang="en-US" sz="3200" b="0" i="0" u="none" strike="noStrike" kern="0" cap="none" spc="-10" normalizeH="0" baseline="0" noProof="0" dirty="0">
                <a:ln>
                  <a:noFill/>
                </a:ln>
                <a:solidFill>
                  <a:srgbClr val="003864"/>
                </a:solidFill>
                <a:effectLst/>
                <a:uLnTx/>
                <a:uFillTx/>
                <a:latin typeface="Calibri"/>
                <a:cs typeface="Calibri"/>
              </a:rPr>
              <a:t>Setup </a:t>
            </a:r>
            <a:r>
              <a:rPr kumimoji="0" sz="3200" b="0" i="0" u="none" strike="noStrike" kern="0" cap="none" spc="-10" normalizeH="0" baseline="0" noProof="0" dirty="0">
                <a:ln>
                  <a:noFill/>
                </a:ln>
                <a:solidFill>
                  <a:srgbClr val="003864"/>
                </a:solidFill>
                <a:effectLst/>
                <a:uLnTx/>
                <a:uFillTx/>
                <a:latin typeface="Calibri"/>
                <a:cs typeface="Calibri"/>
              </a:rPr>
              <a:t>Grant Documents </a:t>
            </a:r>
            <a:r>
              <a:rPr kumimoji="0" lang="en-US" sz="3200" b="0" i="0" u="none" strike="noStrike" kern="0" cap="none" spc="-10" normalizeH="0" baseline="0" noProof="0" dirty="0">
                <a:ln>
                  <a:noFill/>
                </a:ln>
                <a:solidFill>
                  <a:srgbClr val="003864"/>
                </a:solidFill>
                <a:effectLst/>
                <a:uLnTx/>
                <a:uFillTx/>
                <a:latin typeface="Calibri"/>
                <a:cs typeface="Calibri"/>
              </a:rPr>
              <a:t>*</a:t>
            </a:r>
            <a:r>
              <a:rPr kumimoji="0" sz="3200" b="0" i="0" u="none" strike="noStrike" kern="0" cap="none" spc="-10" normalizeH="0" baseline="0" noProof="0" dirty="0">
                <a:ln>
                  <a:noFill/>
                </a:ln>
                <a:solidFill>
                  <a:srgbClr val="003864"/>
                </a:solidFill>
                <a:effectLst/>
                <a:uLnTx/>
                <a:uFillTx/>
                <a:latin typeface="Calibri"/>
                <a:cs typeface="Calibri"/>
              </a:rPr>
              <a:t>June</a:t>
            </a:r>
            <a:r>
              <a:rPr lang="en-US" sz="3200" kern="0" spc="-10" dirty="0">
                <a:solidFill>
                  <a:srgbClr val="003864"/>
                </a:solidFill>
                <a:latin typeface="Calibri"/>
                <a:cs typeface="Calibri"/>
              </a:rPr>
              <a:t>*</a:t>
            </a: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7" name="object 7"/>
          <p:cNvSpPr txBox="1"/>
          <p:nvPr/>
        </p:nvSpPr>
        <p:spPr>
          <a:xfrm>
            <a:off x="9992227" y="690906"/>
            <a:ext cx="1720850" cy="1397819"/>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003864"/>
                </a:solidFill>
                <a:effectLst/>
                <a:uLnTx/>
                <a:uFillTx/>
                <a:latin typeface="Calibri"/>
                <a:cs typeface="Calibri"/>
              </a:rPr>
              <a:t>Fall</a:t>
            </a:r>
            <a:r>
              <a:rPr kumimoji="0" sz="1800" b="0" i="0" u="none" strike="noStrike" kern="0" cap="none" spc="-50" normalizeH="0" baseline="0" noProof="0" dirty="0">
                <a:ln>
                  <a:noFill/>
                </a:ln>
                <a:solidFill>
                  <a:srgbClr val="003864"/>
                </a:solidFill>
                <a:effectLst/>
                <a:uLnTx/>
                <a:uFillTx/>
                <a:latin typeface="Calibri"/>
                <a:cs typeface="Calibri"/>
              </a:rPr>
              <a:t> </a:t>
            </a:r>
            <a:r>
              <a:rPr kumimoji="0" sz="1800" b="0" i="0" u="none" strike="noStrike" kern="0" cap="none" spc="0" normalizeH="0" baseline="0" noProof="0" dirty="0">
                <a:ln>
                  <a:noFill/>
                </a:ln>
                <a:solidFill>
                  <a:srgbClr val="003864"/>
                </a:solidFill>
                <a:effectLst/>
                <a:uLnTx/>
                <a:uFillTx/>
                <a:latin typeface="Calibri"/>
                <a:cs typeface="Calibri"/>
              </a:rPr>
              <a:t>term</a:t>
            </a:r>
            <a:r>
              <a:rPr kumimoji="0" sz="1800" b="0" i="0" u="none" strike="noStrike" kern="0" cap="none" spc="-30" normalizeH="0" baseline="0" noProof="0" dirty="0">
                <a:ln>
                  <a:noFill/>
                </a:ln>
                <a:solidFill>
                  <a:srgbClr val="003864"/>
                </a:solidFill>
                <a:effectLst/>
                <a:uLnTx/>
                <a:uFillTx/>
                <a:latin typeface="Calibri"/>
                <a:cs typeface="Calibri"/>
              </a:rPr>
              <a:t> </a:t>
            </a:r>
            <a:r>
              <a:rPr kumimoji="0" sz="1800" b="0" i="0" u="none" strike="noStrike" kern="0" cap="none" spc="-25" normalizeH="0" baseline="0" noProof="0" dirty="0">
                <a:ln>
                  <a:noFill/>
                </a:ln>
                <a:solidFill>
                  <a:srgbClr val="003864"/>
                </a:solidFill>
                <a:effectLst/>
                <a:uLnTx/>
                <a:uFillTx/>
                <a:latin typeface="Calibri"/>
                <a:cs typeface="Calibri"/>
              </a:rPr>
              <a:t>at</a:t>
            </a:r>
            <a:endParaRPr kumimoji="0" sz="1800" b="0" i="0" u="none" strike="noStrike" kern="0" cap="none" spc="0" normalizeH="0" baseline="0" noProof="0" dirty="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864"/>
                </a:solidFill>
                <a:effectLst/>
                <a:uLnTx/>
                <a:uFillTx/>
                <a:latin typeface="Calibri"/>
                <a:cs typeface="Calibri"/>
              </a:rPr>
              <a:t>Minnesota</a:t>
            </a:r>
            <a:r>
              <a:rPr kumimoji="0" sz="1800" b="0" i="0" u="none" strike="noStrike" kern="0" cap="none" spc="-55" normalizeH="0" baseline="0" noProof="0" dirty="0">
                <a:ln>
                  <a:noFill/>
                </a:ln>
                <a:solidFill>
                  <a:srgbClr val="003864"/>
                </a:solidFill>
                <a:effectLst/>
                <a:uLnTx/>
                <a:uFillTx/>
                <a:latin typeface="Calibri"/>
                <a:cs typeface="Calibri"/>
              </a:rPr>
              <a:t> </a:t>
            </a:r>
            <a:r>
              <a:rPr kumimoji="0" sz="1800" b="0" i="0" u="none" strike="noStrike" kern="0" cap="none" spc="0" normalizeH="0" baseline="0" noProof="0" dirty="0">
                <a:ln>
                  <a:noFill/>
                </a:ln>
                <a:solidFill>
                  <a:srgbClr val="003864"/>
                </a:solidFill>
                <a:effectLst/>
                <a:uLnTx/>
                <a:uFillTx/>
                <a:latin typeface="Calibri"/>
                <a:cs typeface="Calibri"/>
              </a:rPr>
              <a:t>State</a:t>
            </a:r>
            <a:r>
              <a:rPr kumimoji="0" sz="1800" b="0" i="0" u="none" strike="noStrike" kern="0" cap="none" spc="5" normalizeH="0" baseline="0" noProof="0" dirty="0">
                <a:ln>
                  <a:noFill/>
                </a:ln>
                <a:solidFill>
                  <a:srgbClr val="003864"/>
                </a:solidFill>
                <a:effectLst/>
                <a:uLnTx/>
                <a:uFillTx/>
                <a:latin typeface="Calibri"/>
                <a:cs typeface="Calibri"/>
              </a:rPr>
              <a:t> </a:t>
            </a:r>
            <a:r>
              <a:rPr kumimoji="0" sz="1800" b="0" i="0" u="none" strike="noStrike" kern="0" cap="none" spc="-10" normalizeH="0" baseline="0" noProof="0" dirty="0">
                <a:ln>
                  <a:noFill/>
                </a:ln>
                <a:solidFill>
                  <a:srgbClr val="003864"/>
                </a:solidFill>
                <a:effectLst/>
                <a:uLnTx/>
                <a:uFillTx/>
                <a:latin typeface="Calibri"/>
                <a:cs typeface="Calibri"/>
              </a:rPr>
              <a:t>Colleges </a:t>
            </a:r>
            <a:r>
              <a:rPr kumimoji="0" lang="en-US" sz="1800" b="0" i="0" u="none" strike="noStrike" kern="0" cap="none" spc="-10" normalizeH="0" baseline="0" noProof="0" dirty="0">
                <a:ln>
                  <a:noFill/>
                </a:ln>
                <a:solidFill>
                  <a:srgbClr val="003864"/>
                </a:solidFill>
                <a:effectLst/>
                <a:uLnTx/>
                <a:uFillTx/>
                <a:latin typeface="Calibri"/>
                <a:cs typeface="Calibri"/>
              </a:rPr>
              <a:t>and Universities </a:t>
            </a:r>
            <a:r>
              <a:rPr kumimoji="0" sz="1800" b="0" i="0" u="none" strike="noStrike" kern="0" cap="none" spc="0" normalizeH="0" baseline="0" noProof="0" dirty="0">
                <a:ln>
                  <a:noFill/>
                </a:ln>
                <a:solidFill>
                  <a:srgbClr val="003864"/>
                </a:solidFill>
                <a:effectLst/>
                <a:uLnTx/>
                <a:uFillTx/>
                <a:latin typeface="Calibri"/>
                <a:cs typeface="Calibri"/>
              </a:rPr>
              <a:t>starts</a:t>
            </a:r>
            <a:r>
              <a:rPr kumimoji="0" sz="1800" b="0" i="0" u="none" strike="noStrike" kern="0" cap="none" spc="-60" normalizeH="0" baseline="0" noProof="0" dirty="0">
                <a:ln>
                  <a:noFill/>
                </a:ln>
                <a:solidFill>
                  <a:srgbClr val="003864"/>
                </a:solidFill>
                <a:effectLst/>
                <a:uLnTx/>
                <a:uFillTx/>
                <a:latin typeface="Calibri"/>
                <a:cs typeface="Calibri"/>
              </a:rPr>
              <a:t> </a:t>
            </a:r>
            <a:r>
              <a:rPr kumimoji="0" sz="1800" b="1" i="0" u="none" strike="noStrike" kern="0" cap="none" spc="-10" normalizeH="0" baseline="0" noProof="0" dirty="0">
                <a:ln>
                  <a:noFill/>
                </a:ln>
                <a:solidFill>
                  <a:srgbClr val="003864"/>
                </a:solidFill>
                <a:effectLst/>
                <a:uLnTx/>
                <a:uFillTx/>
                <a:latin typeface="Calibri"/>
                <a:cs typeface="Calibri"/>
              </a:rPr>
              <a:t>8/2</a:t>
            </a:r>
            <a:r>
              <a:rPr kumimoji="0" lang="en-US" sz="1800" b="1" i="0" u="none" strike="noStrike" kern="0" cap="none" spc="-10" normalizeH="0" baseline="0" noProof="0" dirty="0">
                <a:ln>
                  <a:noFill/>
                </a:ln>
                <a:solidFill>
                  <a:srgbClr val="003864"/>
                </a:solidFill>
                <a:effectLst/>
                <a:uLnTx/>
                <a:uFillTx/>
                <a:latin typeface="Calibri"/>
                <a:cs typeface="Calibri"/>
              </a:rPr>
              <a:t>6/2024</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9" name="TextBox 8">
            <a:extLst>
              <a:ext uri="{FF2B5EF4-FFF2-40B4-BE49-F238E27FC236}">
                <a16:creationId xmlns:a16="http://schemas.microsoft.com/office/drawing/2014/main" id="{2F58E3D5-6ECA-BFDC-7719-454E2E7BF4C2}"/>
              </a:ext>
            </a:extLst>
          </p:cNvPr>
          <p:cNvSpPr txBox="1"/>
          <p:nvPr/>
        </p:nvSpPr>
        <p:spPr>
          <a:xfrm>
            <a:off x="252709" y="4757499"/>
            <a:ext cx="3648721" cy="1938992"/>
          </a:xfrm>
          <a:prstGeom prst="rect">
            <a:avLst/>
          </a:prstGeom>
          <a:noFill/>
        </p:spPr>
        <p:txBody>
          <a:bodyPr wrap="square" rtlCol="0">
            <a:spAutoFit/>
          </a:bodyPr>
          <a:lstStyle/>
          <a:p>
            <a:r>
              <a:rPr lang="en-US" sz="2000" dirty="0"/>
              <a:t>Grant Documents may include: training provider agreement, work plan and budget, dual trainee participation agreement, 2024-2025 FAFSA completion (if program is financial aid eligible).</a:t>
            </a:r>
          </a:p>
        </p:txBody>
      </p:sp>
      <p:sp>
        <p:nvSpPr>
          <p:cNvPr id="10" name="TextBox 9">
            <a:extLst>
              <a:ext uri="{FF2B5EF4-FFF2-40B4-BE49-F238E27FC236}">
                <a16:creationId xmlns:a16="http://schemas.microsoft.com/office/drawing/2014/main" id="{80A30D0D-0DA2-FD81-3BFB-E046C7F023BE}"/>
              </a:ext>
            </a:extLst>
          </p:cNvPr>
          <p:cNvSpPr txBox="1"/>
          <p:nvPr/>
        </p:nvSpPr>
        <p:spPr>
          <a:xfrm>
            <a:off x="4012707" y="4762404"/>
            <a:ext cx="2610034" cy="1938992"/>
          </a:xfrm>
          <a:prstGeom prst="rect">
            <a:avLst/>
          </a:prstGeom>
          <a:noFill/>
        </p:spPr>
        <p:txBody>
          <a:bodyPr wrap="square" rtlCol="0">
            <a:spAutoFit/>
          </a:bodyPr>
          <a:lstStyle/>
          <a:p>
            <a:r>
              <a:rPr lang="en-US" sz="2000" dirty="0"/>
              <a:t>Must register with </a:t>
            </a:r>
            <a:r>
              <a:rPr lang="en-US" sz="2000" dirty="0">
                <a:hlinkClick r:id="rId3"/>
              </a:rPr>
              <a:t>SWIFT</a:t>
            </a:r>
            <a:r>
              <a:rPr lang="en-US" sz="2000" dirty="0"/>
              <a:t> through State of Minnesota and must have contract in place before dual-training program can begin.</a:t>
            </a:r>
          </a:p>
        </p:txBody>
      </p:sp>
      <p:sp>
        <p:nvSpPr>
          <p:cNvPr id="12" name="TextBox 11">
            <a:extLst>
              <a:ext uri="{FF2B5EF4-FFF2-40B4-BE49-F238E27FC236}">
                <a16:creationId xmlns:a16="http://schemas.microsoft.com/office/drawing/2014/main" id="{67F4EF04-B6C0-CE8E-330A-6A8295D1E335}"/>
              </a:ext>
            </a:extLst>
          </p:cNvPr>
          <p:cNvSpPr txBox="1"/>
          <p:nvPr/>
        </p:nvSpPr>
        <p:spPr>
          <a:xfrm>
            <a:off x="6734018" y="4825626"/>
            <a:ext cx="5701419" cy="1669688"/>
          </a:xfrm>
          <a:prstGeom prst="rect">
            <a:avLst/>
          </a:prstGeom>
          <a:noFill/>
        </p:spPr>
        <p:txBody>
          <a:bodyPr wrap="square">
            <a:spAutoFit/>
          </a:bodyPr>
          <a:lstStyle/>
          <a:p>
            <a:pPr marL="12700" marR="204470">
              <a:lnSpc>
                <a:spcPct val="100000"/>
              </a:lnSpc>
              <a:spcBef>
                <a:spcPts val="100"/>
              </a:spcBef>
            </a:pPr>
            <a:r>
              <a:rPr lang="en-US" sz="2000" dirty="0">
                <a:solidFill>
                  <a:srgbClr val="003864"/>
                </a:solidFill>
                <a:latin typeface="Calibri"/>
                <a:cs typeface="Calibri"/>
              </a:rPr>
              <a:t>Dual Training Grant Contact:</a:t>
            </a:r>
          </a:p>
          <a:p>
            <a:pPr marL="12700" marR="204470">
              <a:lnSpc>
                <a:spcPct val="100000"/>
              </a:lnSpc>
              <a:spcBef>
                <a:spcPts val="100"/>
              </a:spcBef>
            </a:pPr>
            <a:r>
              <a:rPr lang="en-US" sz="2000" b="1" dirty="0">
                <a:solidFill>
                  <a:srgbClr val="003864"/>
                </a:solidFill>
                <a:latin typeface="Calibri"/>
                <a:cs typeface="Calibri"/>
              </a:rPr>
              <a:t>Jacquelynn</a:t>
            </a:r>
            <a:r>
              <a:rPr lang="en-US" sz="2000" b="1" spc="-65" dirty="0">
                <a:solidFill>
                  <a:srgbClr val="003864"/>
                </a:solidFill>
                <a:latin typeface="Calibri"/>
                <a:cs typeface="Calibri"/>
              </a:rPr>
              <a:t> </a:t>
            </a:r>
            <a:r>
              <a:rPr lang="en-US" sz="2000" b="1" dirty="0">
                <a:solidFill>
                  <a:srgbClr val="003864"/>
                </a:solidFill>
                <a:latin typeface="Calibri"/>
                <a:cs typeface="Calibri"/>
              </a:rPr>
              <a:t>Mol </a:t>
            </a:r>
            <a:r>
              <a:rPr lang="en-US" sz="2000" b="1" spc="-10" dirty="0">
                <a:solidFill>
                  <a:srgbClr val="003864"/>
                </a:solidFill>
                <a:latin typeface="Calibri"/>
                <a:cs typeface="Calibri"/>
              </a:rPr>
              <a:t>Sletten </a:t>
            </a:r>
          </a:p>
          <a:p>
            <a:pPr marL="12700" marR="204470">
              <a:lnSpc>
                <a:spcPct val="100000"/>
              </a:lnSpc>
              <a:spcBef>
                <a:spcPts val="100"/>
              </a:spcBef>
            </a:pPr>
            <a:r>
              <a:rPr lang="en-US" sz="2000" dirty="0">
                <a:solidFill>
                  <a:srgbClr val="003864"/>
                </a:solidFill>
                <a:latin typeface="Calibri"/>
                <a:cs typeface="Calibri"/>
              </a:rPr>
              <a:t>Assistant Manger of Grants &amp; Workforce Initiatives</a:t>
            </a:r>
          </a:p>
          <a:p>
            <a:pPr marL="12700" marR="204470">
              <a:lnSpc>
                <a:spcPct val="100000"/>
              </a:lnSpc>
              <a:spcBef>
                <a:spcPts val="100"/>
              </a:spcBef>
            </a:pPr>
            <a:r>
              <a:rPr lang="en-US" sz="2000" spc="-10" dirty="0">
                <a:solidFill>
                  <a:srgbClr val="003864"/>
                </a:solidFill>
                <a:latin typeface="Calibri"/>
                <a:cs typeface="Calibri"/>
              </a:rPr>
              <a:t>651.355.0609</a:t>
            </a:r>
            <a:endParaRPr lang="en-US" sz="2000" dirty="0">
              <a:latin typeface="Calibri"/>
              <a:cs typeface="Calibri"/>
            </a:endParaRPr>
          </a:p>
          <a:p>
            <a:pPr marL="12700">
              <a:lnSpc>
                <a:spcPct val="100000"/>
              </a:lnSpc>
            </a:pPr>
            <a:r>
              <a:rPr lang="en-US" sz="2000" u="sng" spc="-10" dirty="0">
                <a:solidFill>
                  <a:srgbClr val="003864"/>
                </a:solidFill>
                <a:uFill>
                  <a:solidFill>
                    <a:srgbClr val="0562C1"/>
                  </a:solidFill>
                </a:uFill>
                <a:latin typeface="Calibri"/>
                <a:cs typeface="Calibri"/>
                <a:hlinkClick r:id="rId4"/>
              </a:rPr>
              <a:t>j</a:t>
            </a:r>
            <a:r>
              <a:rPr lang="en-US" sz="2000" u="sng" spc="-10" dirty="0">
                <a:solidFill>
                  <a:srgbClr val="0562C1"/>
                </a:solidFill>
                <a:uFill>
                  <a:solidFill>
                    <a:srgbClr val="0562C1"/>
                  </a:solidFill>
                </a:uFill>
                <a:latin typeface="Calibri"/>
                <a:cs typeface="Calibri"/>
                <a:hlinkClick r:id="rId4"/>
              </a:rPr>
              <a:t>acquelynn.mol.sletten@state.mn.us</a:t>
            </a:r>
            <a:endParaRPr lang="en-US" sz="2000" dirty="0">
              <a:latin typeface="Calibri"/>
              <a:cs typeface="Calibri"/>
            </a:endParaRPr>
          </a:p>
        </p:txBody>
      </p:sp>
    </p:spTree>
    <p:extLst>
      <p:ext uri="{BB962C8B-B14F-4D97-AF65-F5344CB8AC3E}">
        <p14:creationId xmlns:p14="http://schemas.microsoft.com/office/powerpoint/2010/main" val="359386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13" name="TextBox 12"/>
          <p:cNvSpPr txBox="1"/>
          <p:nvPr/>
        </p:nvSpPr>
        <p:spPr>
          <a:xfrm>
            <a:off x="236802" y="5657671"/>
            <a:ext cx="2907968" cy="1200329"/>
          </a:xfrm>
          <a:prstGeom prst="rect">
            <a:avLst/>
          </a:prstGeom>
          <a:noFill/>
        </p:spPr>
        <p:txBody>
          <a:bodyPr wrap="square" rtlCol="0">
            <a:spAutoFit/>
          </a:bodyPr>
          <a:lstStyle/>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Dan Solomon</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Program Manager</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651-284-5355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hlinkClick r:id="rId3"/>
              </a:rPr>
              <a:t>dan.solomon@state.mn.us</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p>
        </p:txBody>
      </p:sp>
      <p:sp>
        <p:nvSpPr>
          <p:cNvPr id="14" name="TextBox 13"/>
          <p:cNvSpPr txBox="1"/>
          <p:nvPr/>
        </p:nvSpPr>
        <p:spPr>
          <a:xfrm>
            <a:off x="3291773" y="5688448"/>
            <a:ext cx="2453332" cy="1138773"/>
          </a:xfrm>
          <a:prstGeom prst="rect">
            <a:avLst/>
          </a:prstGeom>
          <a:noFill/>
        </p:spPr>
        <p:txBody>
          <a:bodyPr wrap="square" rtlCol="0">
            <a:spAutoFit/>
          </a:bodyPr>
          <a:lstStyle/>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Kathleen Gordon Program Consultant</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651-284-5388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hlinkClick r:id="rId4"/>
              </a:rPr>
              <a:t>kathleen.gordon@state.mn.us</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15" name="Picture 14" descr="Dual training pipeline logo.">
            <a:extLst>
              <a:ext uri="{FF2B5EF4-FFF2-40B4-BE49-F238E27FC236}">
                <a16:creationId xmlns:a16="http://schemas.microsoft.com/office/drawing/2014/main" id="{0CE9B791-3532-4049-AF89-EC67377B7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0" y="542925"/>
            <a:ext cx="4693768" cy="611055"/>
          </a:xfrm>
          <a:prstGeom prst="rect">
            <a:avLst/>
          </a:prstGeom>
        </p:spPr>
      </p:pic>
      <p:sp>
        <p:nvSpPr>
          <p:cNvPr id="7" name="TextBox 6">
            <a:extLst>
              <a:ext uri="{FF2B5EF4-FFF2-40B4-BE49-F238E27FC236}">
                <a16:creationId xmlns:a16="http://schemas.microsoft.com/office/drawing/2014/main" id="{6CC81BDC-7E86-43BD-9A21-562BD34018DD}"/>
              </a:ext>
            </a:extLst>
          </p:cNvPr>
          <p:cNvSpPr txBox="1"/>
          <p:nvPr/>
        </p:nvSpPr>
        <p:spPr>
          <a:xfrm>
            <a:off x="6288426" y="5703855"/>
            <a:ext cx="2597085" cy="1138773"/>
          </a:xfrm>
          <a:prstGeom prst="rect">
            <a:avLst/>
          </a:prstGeom>
          <a:noFill/>
        </p:spPr>
        <p:txBody>
          <a:bodyPr wrap="square" rtlCol="0">
            <a:spAutoFit/>
          </a:bodyPr>
          <a:lstStyle/>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Erik Holtan</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Program Consultant</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651-284-5082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hlinkClick r:id="rId6"/>
              </a:rPr>
              <a:t>erik.holtan@state.mn.us</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9" name="Picture 8" descr="Dan Solomon photo">
            <a:extLst>
              <a:ext uri="{FF2B5EF4-FFF2-40B4-BE49-F238E27FC236}">
                <a16:creationId xmlns:a16="http://schemas.microsoft.com/office/drawing/2014/main" id="{5CC42580-81D8-4E08-837E-E6884388A451}"/>
              </a:ext>
            </a:extLst>
          </p:cNvPr>
          <p:cNvPicPr>
            <a:picLocks noChangeAspect="1"/>
          </p:cNvPicPr>
          <p:nvPr/>
        </p:nvPicPr>
        <p:blipFill>
          <a:blip r:embed="rId7"/>
          <a:stretch>
            <a:fillRect/>
          </a:stretch>
        </p:blipFill>
        <p:spPr>
          <a:xfrm>
            <a:off x="910714" y="3574449"/>
            <a:ext cx="1676016" cy="1988307"/>
          </a:xfrm>
          <a:prstGeom prst="rect">
            <a:avLst/>
          </a:prstGeom>
        </p:spPr>
      </p:pic>
      <p:pic>
        <p:nvPicPr>
          <p:cNvPr id="8" name="Picture 7" descr="Kathleen Gordon photo.">
            <a:extLst>
              <a:ext uri="{FF2B5EF4-FFF2-40B4-BE49-F238E27FC236}">
                <a16:creationId xmlns:a16="http://schemas.microsoft.com/office/drawing/2014/main" id="{0A733A7B-1360-4E62-A319-64E2E83B338A}"/>
              </a:ext>
            </a:extLst>
          </p:cNvPr>
          <p:cNvPicPr>
            <a:picLocks noChangeAspect="1"/>
          </p:cNvPicPr>
          <p:nvPr/>
        </p:nvPicPr>
        <p:blipFill>
          <a:blip r:embed="rId8"/>
          <a:stretch>
            <a:fillRect/>
          </a:stretch>
        </p:blipFill>
        <p:spPr>
          <a:xfrm>
            <a:off x="3757969" y="3574449"/>
            <a:ext cx="1737387" cy="2094172"/>
          </a:xfrm>
          <a:prstGeom prst="rect">
            <a:avLst/>
          </a:prstGeom>
        </p:spPr>
      </p:pic>
      <p:pic>
        <p:nvPicPr>
          <p:cNvPr id="6" name="Picture 5" descr="Erik Holtan photo">
            <a:extLst>
              <a:ext uri="{FF2B5EF4-FFF2-40B4-BE49-F238E27FC236}">
                <a16:creationId xmlns:a16="http://schemas.microsoft.com/office/drawing/2014/main" id="{52D2EDB5-0A3B-4F1F-9F8C-B292C9E045BA}"/>
              </a:ext>
            </a:extLst>
          </p:cNvPr>
          <p:cNvPicPr>
            <a:picLocks noChangeAspect="1"/>
          </p:cNvPicPr>
          <p:nvPr/>
        </p:nvPicPr>
        <p:blipFill>
          <a:blip r:embed="rId9"/>
          <a:stretch>
            <a:fillRect/>
          </a:stretch>
        </p:blipFill>
        <p:spPr>
          <a:xfrm>
            <a:off x="6860140" y="3590775"/>
            <a:ext cx="1676016" cy="2113080"/>
          </a:xfrm>
          <a:prstGeom prst="rect">
            <a:avLst/>
          </a:prstGeom>
        </p:spPr>
      </p:pic>
      <p:pic>
        <p:nvPicPr>
          <p:cNvPr id="4" name="Picture 3" descr="Photo of Madolyn Martini.">
            <a:extLst>
              <a:ext uri="{FF2B5EF4-FFF2-40B4-BE49-F238E27FC236}">
                <a16:creationId xmlns:a16="http://schemas.microsoft.com/office/drawing/2014/main" id="{699FB5B0-350E-C504-B325-B0876762777D}"/>
              </a:ext>
            </a:extLst>
          </p:cNvPr>
          <p:cNvPicPr>
            <a:picLocks noChangeAspect="1"/>
          </p:cNvPicPr>
          <p:nvPr/>
        </p:nvPicPr>
        <p:blipFill>
          <a:blip r:embed="rId10"/>
          <a:stretch>
            <a:fillRect/>
          </a:stretch>
        </p:blipFill>
        <p:spPr>
          <a:xfrm>
            <a:off x="9651191" y="3574449"/>
            <a:ext cx="1469637" cy="2144663"/>
          </a:xfrm>
          <a:prstGeom prst="rect">
            <a:avLst/>
          </a:prstGeom>
        </p:spPr>
      </p:pic>
      <p:sp>
        <p:nvSpPr>
          <p:cNvPr id="19" name="TextBox 18">
            <a:extLst>
              <a:ext uri="{FF2B5EF4-FFF2-40B4-BE49-F238E27FC236}">
                <a16:creationId xmlns:a16="http://schemas.microsoft.com/office/drawing/2014/main" id="{927F04C7-0BA4-DAB3-E758-E5AC58977BF7}"/>
              </a:ext>
            </a:extLst>
          </p:cNvPr>
          <p:cNvSpPr txBox="1"/>
          <p:nvPr/>
        </p:nvSpPr>
        <p:spPr>
          <a:xfrm>
            <a:off x="7338939" y="5703854"/>
            <a:ext cx="6094140" cy="1138773"/>
          </a:xfrm>
          <a:prstGeom prst="rect">
            <a:avLst/>
          </a:prstGeom>
          <a:noFill/>
        </p:spPr>
        <p:txBody>
          <a:bodyPr wrap="square">
            <a:spAutoFit/>
          </a:bodyPr>
          <a:lstStyle/>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Madolyn Martini</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Program Consultant</a:t>
            </a:r>
          </a:p>
          <a:p>
            <a:pPr marL="203195" marR="0" lvl="0" indent="0" algn="ctr" defTabSz="914400" rtl="0" eaLnBrk="1" fontAlgn="auto" latinLnBrk="0" hangingPunct="1">
              <a:lnSpc>
                <a:spcPct val="100000"/>
              </a:lnSpc>
              <a:spcBef>
                <a:spcPts val="0"/>
              </a:spcBef>
              <a:spcAft>
                <a:spcPts val="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651-284-5088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Calibri"/>
                <a:hlinkClick r:id="rId6"/>
              </a:rPr>
              <a:t>Madolyn.martini</a:t>
            </a:r>
            <a:r>
              <a:rPr kumimoji="0" lang="en-US" sz="1400" b="0" i="0" u="none" strike="noStrike" kern="1200" cap="none" spc="0" normalizeH="0" baseline="0" noProof="0" dirty="0">
                <a:ln>
                  <a:noFill/>
                </a:ln>
                <a:solidFill>
                  <a:srgbClr val="000000"/>
                </a:solidFill>
                <a:effectLst/>
                <a:uLnTx/>
                <a:uFillTx/>
                <a:latin typeface="Calibri"/>
                <a:ea typeface="+mn-ea"/>
                <a:cs typeface="+mn-cs"/>
                <a:hlinkClick r:id="rId6"/>
              </a:rPr>
              <a:t>@state.mn.us</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83579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Registered Apprenticeship</a:t>
            </a:r>
            <a:endParaRPr lang="en-US" dirty="0"/>
          </a:p>
        </p:txBody>
      </p:sp>
      <p:sp>
        <p:nvSpPr>
          <p:cNvPr id="3" name="Text Placeholder 2"/>
          <p:cNvSpPr>
            <a:spLocks noGrp="1"/>
          </p:cNvSpPr>
          <p:nvPr>
            <p:ph type="body" sz="quarter" idx="14"/>
          </p:nvPr>
        </p:nvSpPr>
        <p:spPr/>
        <p:txBody>
          <a:bodyPr/>
          <a:lstStyle/>
          <a:p>
            <a:r>
              <a:rPr lang="en-US" dirty="0"/>
              <a:t>Erin Larsen | Director</a:t>
            </a:r>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Apprenticeship Minnesota | apprenticeship.mn.gov</a:t>
            </a:r>
          </a:p>
        </p:txBody>
      </p:sp>
      <p:pic>
        <p:nvPicPr>
          <p:cNvPr id="7" name="Picture 6" descr="DLI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83322" y="5724327"/>
            <a:ext cx="3183297" cy="927174"/>
          </a:xfrm>
          <a:prstGeom prst="rect">
            <a:avLst/>
          </a:prstGeom>
        </p:spPr>
      </p:pic>
      <p:pic>
        <p:nvPicPr>
          <p:cNvPr id="11" name="Picture 10" descr="Logo: Apprenticeship Minnesota at the Department of Labor and Industry">
            <a:extLst>
              <a:ext uri="{FF2B5EF4-FFF2-40B4-BE49-F238E27FC236}">
                <a16:creationId xmlns:a16="http://schemas.microsoft.com/office/drawing/2014/main" id="{7F186D81-5723-4F72-8D4A-6549F82D7C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3514" y="1891588"/>
            <a:ext cx="5084971" cy="602395"/>
          </a:xfrm>
          <a:prstGeom prst="rect">
            <a:avLst/>
          </a:prstGeom>
        </p:spPr>
      </p:pic>
    </p:spTree>
    <p:extLst>
      <p:ext uri="{BB962C8B-B14F-4D97-AF65-F5344CB8AC3E}">
        <p14:creationId xmlns:p14="http://schemas.microsoft.com/office/powerpoint/2010/main" val="168690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551" y="474863"/>
            <a:ext cx="7087234"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0" normalizeH="0" baseline="0" noProof="0" dirty="0">
                <a:ln>
                  <a:noFill/>
                </a:ln>
                <a:solidFill>
                  <a:srgbClr val="60BB46"/>
                </a:solidFill>
                <a:effectLst/>
                <a:uLnTx/>
                <a:uFillTx/>
                <a:latin typeface="Calibri"/>
                <a:ea typeface="+mn-ea"/>
                <a:cs typeface="Calibri"/>
              </a:rPr>
              <a:t>| </a:t>
            </a:r>
            <a:r>
              <a:rPr kumimoji="0" sz="3600" b="1" i="0" u="none" strike="noStrike" kern="1200" cap="none" spc="-10" normalizeH="0" baseline="0" noProof="0" dirty="0">
                <a:ln>
                  <a:noFill/>
                </a:ln>
                <a:solidFill>
                  <a:srgbClr val="00355F"/>
                </a:solidFill>
                <a:effectLst/>
                <a:uLnTx/>
                <a:uFillTx/>
                <a:latin typeface="Calibri"/>
                <a:ea typeface="+mn-ea"/>
                <a:cs typeface="Calibri"/>
              </a:rPr>
              <a:t>What </a:t>
            </a:r>
            <a:r>
              <a:rPr kumimoji="0" sz="3600" b="1" i="0" u="none" strike="noStrike" kern="1200" cap="none" spc="0" normalizeH="0" baseline="0" noProof="0" dirty="0">
                <a:ln>
                  <a:noFill/>
                </a:ln>
                <a:solidFill>
                  <a:srgbClr val="00355F"/>
                </a:solidFill>
                <a:effectLst/>
                <a:uLnTx/>
                <a:uFillTx/>
                <a:latin typeface="Calibri"/>
                <a:ea typeface="+mn-ea"/>
                <a:cs typeface="Calibri"/>
              </a:rPr>
              <a:t>is </a:t>
            </a:r>
            <a:r>
              <a:rPr kumimoji="0" lang="en-US" sz="3600" b="1" i="0" u="none" strike="noStrike" kern="1200" cap="none" spc="-20" normalizeH="0" baseline="0" noProof="0" dirty="0">
                <a:ln>
                  <a:noFill/>
                </a:ln>
                <a:solidFill>
                  <a:srgbClr val="00355F"/>
                </a:solidFill>
                <a:effectLst/>
                <a:uLnTx/>
                <a:uFillTx/>
                <a:latin typeface="Calibri"/>
                <a:ea typeface="+mn-ea"/>
                <a:cs typeface="Calibri"/>
              </a:rPr>
              <a:t>R</a:t>
            </a:r>
            <a:r>
              <a:rPr kumimoji="0" sz="3600" b="1" i="0" u="none" strike="noStrike" kern="1200" cap="none" spc="-20" normalizeH="0" baseline="0" noProof="0" dirty="0">
                <a:ln>
                  <a:noFill/>
                </a:ln>
                <a:solidFill>
                  <a:srgbClr val="00355F"/>
                </a:solidFill>
                <a:effectLst/>
                <a:uLnTx/>
                <a:uFillTx/>
                <a:latin typeface="Calibri"/>
                <a:ea typeface="+mn-ea"/>
                <a:cs typeface="Calibri"/>
              </a:rPr>
              <a:t>egistered</a:t>
            </a:r>
            <a:r>
              <a:rPr kumimoji="0" sz="3600" b="1" i="0" u="none" strike="noStrike" kern="1200" cap="none" spc="-5" normalizeH="0" baseline="0" noProof="0" dirty="0">
                <a:ln>
                  <a:noFill/>
                </a:ln>
                <a:solidFill>
                  <a:srgbClr val="00355F"/>
                </a:solidFill>
                <a:effectLst/>
                <a:uLnTx/>
                <a:uFillTx/>
                <a:latin typeface="Calibri"/>
                <a:ea typeface="+mn-ea"/>
                <a:cs typeface="Calibri"/>
              </a:rPr>
              <a:t> </a:t>
            </a:r>
            <a:r>
              <a:rPr kumimoji="0" lang="en-US" sz="3600" b="1" i="0" u="none" strike="noStrike" kern="1200" cap="none" spc="-10" normalizeH="0" baseline="0" noProof="0" dirty="0">
                <a:ln>
                  <a:noFill/>
                </a:ln>
                <a:solidFill>
                  <a:srgbClr val="00355F"/>
                </a:solidFill>
                <a:effectLst/>
                <a:uLnTx/>
                <a:uFillTx/>
                <a:latin typeface="Calibri"/>
                <a:ea typeface="+mn-ea"/>
                <a:cs typeface="Calibri"/>
              </a:rPr>
              <a:t>A</a:t>
            </a:r>
            <a:r>
              <a:rPr kumimoji="0" sz="3600" b="1" i="0" u="none" strike="noStrike" kern="1200" cap="none" spc="-10" normalizeH="0" baseline="0" noProof="0" dirty="0">
                <a:ln>
                  <a:noFill/>
                </a:ln>
                <a:solidFill>
                  <a:srgbClr val="00355F"/>
                </a:solidFill>
                <a:effectLst/>
                <a:uLnTx/>
                <a:uFillTx/>
                <a:latin typeface="Calibri"/>
                <a:ea typeface="+mn-ea"/>
                <a:cs typeface="Calibri"/>
              </a:rPr>
              <a:t>pprenticeship?</a:t>
            </a:r>
            <a:endParaRPr kumimoji="0" sz="3600" b="0" i="0" u="none" strike="noStrike" kern="1200" cap="none" spc="0" normalizeH="0" baseline="0" noProof="0" dirty="0">
              <a:ln>
                <a:noFill/>
              </a:ln>
              <a:solidFill>
                <a:srgbClr val="003865"/>
              </a:solidFill>
              <a:effectLst/>
              <a:uLnTx/>
              <a:uFillTx/>
              <a:latin typeface="Calibri"/>
              <a:ea typeface="+mn-ea"/>
              <a:cs typeface="Calibri"/>
            </a:endParaRPr>
          </a:p>
        </p:txBody>
      </p:sp>
      <p:sp>
        <p:nvSpPr>
          <p:cNvPr id="5" name="object 5"/>
          <p:cNvSpPr/>
          <p:nvPr/>
        </p:nvSpPr>
        <p:spPr>
          <a:xfrm>
            <a:off x="2286000" y="3162300"/>
            <a:ext cx="5194300" cy="1422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6" name="object 6"/>
          <p:cNvSpPr/>
          <p:nvPr/>
        </p:nvSpPr>
        <p:spPr>
          <a:xfrm>
            <a:off x="7302500" y="3162300"/>
            <a:ext cx="1130300" cy="14224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10" name="TextBox 9"/>
          <p:cNvSpPr txBox="1"/>
          <p:nvPr/>
        </p:nvSpPr>
        <p:spPr>
          <a:xfrm>
            <a:off x="2894732" y="1753034"/>
            <a:ext cx="6089744"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 normalizeH="0" baseline="0" noProof="0" dirty="0">
                <a:ln>
                  <a:noFill/>
                </a:ln>
                <a:solidFill>
                  <a:srgbClr val="60BB46"/>
                </a:solidFill>
                <a:effectLst/>
                <a:uLnTx/>
                <a:uFillTx/>
                <a:latin typeface="Calibri"/>
                <a:ea typeface="+mn-ea"/>
                <a:cs typeface="Calibri"/>
              </a:rPr>
              <a:t>Essential Program Components of </a:t>
            </a:r>
            <a:r>
              <a:rPr kumimoji="0" lang="en-US" sz="2400" b="1" i="0" u="none" strike="noStrike" kern="1200" cap="none" spc="0" normalizeH="0" baseline="0" noProof="0" dirty="0">
                <a:ln>
                  <a:noFill/>
                </a:ln>
                <a:solidFill>
                  <a:srgbClr val="60BB46"/>
                </a:solidFill>
                <a:effectLst/>
                <a:uLnTx/>
                <a:uFillTx/>
                <a:latin typeface="Calibri"/>
                <a:ea typeface="+mn-ea"/>
                <a:cs typeface="Calibri"/>
              </a:rPr>
              <a:t>R</a:t>
            </a:r>
            <a:r>
              <a:rPr kumimoji="0" lang="en-US" sz="2400" b="1" i="0" u="none" strike="noStrike" kern="1200" cap="none" spc="-15" normalizeH="0" baseline="0" noProof="0" dirty="0">
                <a:ln>
                  <a:noFill/>
                </a:ln>
                <a:solidFill>
                  <a:srgbClr val="60BB46"/>
                </a:solidFill>
                <a:effectLst/>
                <a:uLnTx/>
                <a:uFillTx/>
                <a:latin typeface="Calibri"/>
                <a:ea typeface="+mn-ea"/>
                <a:cs typeface="Calibri"/>
              </a:rPr>
              <a:t>egistered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srgbClr val="60BB46"/>
                </a:solidFill>
                <a:effectLst/>
                <a:uLnTx/>
                <a:uFillTx/>
                <a:latin typeface="Calibri"/>
                <a:ea typeface="+mn-ea"/>
                <a:cs typeface="Calibri"/>
              </a:rPr>
              <a:t>Apprenticeship</a:t>
            </a:r>
            <a:endParaRPr kumimoji="0" lang="en-US" sz="2400" b="0" i="0" u="none" strike="noStrike" kern="1200" cap="none" spc="0" normalizeH="0" baseline="0" noProof="0" dirty="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6" name="Picture 15" descr="Components of a registered&#10;apprenticeship program&#10;"/>
          <p:cNvPicPr>
            <a:picLocks noChangeAspect="1"/>
          </p:cNvPicPr>
          <p:nvPr/>
        </p:nvPicPr>
        <p:blipFill rotWithShape="1">
          <a:blip r:embed="rId5">
            <a:extLst>
              <a:ext uri="{28A0092B-C50C-407E-A947-70E740481C1C}">
                <a14:useLocalDpi xmlns:a14="http://schemas.microsoft.com/office/drawing/2010/main" val="0"/>
              </a:ext>
            </a:extLst>
          </a:blip>
          <a:srcRect l="3846" t="2585" r="2884" b="2431"/>
          <a:stretch/>
        </p:blipFill>
        <p:spPr>
          <a:xfrm>
            <a:off x="2392234" y="3162300"/>
            <a:ext cx="7391400" cy="1638300"/>
          </a:xfrm>
          <a:prstGeom prst="rect">
            <a:avLst/>
          </a:prstGeom>
        </p:spPr>
      </p:pic>
      <p:sp>
        <p:nvSpPr>
          <p:cNvPr id="9" name="TextBox 8"/>
          <p:cNvSpPr txBox="1"/>
          <p:nvPr/>
        </p:nvSpPr>
        <p:spPr>
          <a:xfrm>
            <a:off x="2392234" y="5101211"/>
            <a:ext cx="762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 time-tested model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EBA48"/>
                </a:solidFill>
                <a:effectLst/>
                <a:uLnTx/>
                <a:uFillTx/>
                <a:latin typeface="Calibri"/>
                <a:ea typeface="+mn-ea"/>
                <a:cs typeface="+mn-cs"/>
              </a:rPr>
              <a:t>recruit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1" i="1" u="none" strike="noStrike" kern="1200" cap="none" spc="0" normalizeH="0" baseline="0" noProof="0" dirty="0">
                <a:ln>
                  <a:noFill/>
                </a:ln>
                <a:solidFill>
                  <a:srgbClr val="5EBA48"/>
                </a:solidFill>
                <a:effectLst/>
                <a:uLnTx/>
                <a:uFillTx/>
                <a:latin typeface="Calibri"/>
                <a:ea typeface="+mn-ea"/>
                <a:cs typeface="+mn-cs"/>
              </a:rPr>
              <a:t>train</a:t>
            </a:r>
            <a:r>
              <a:rPr kumimoji="0" lang="en-US" sz="2000" b="0" i="0" u="none" strike="noStrike" kern="1200" cap="none" spc="0" normalizeH="0" baseline="0" noProof="0" dirty="0">
                <a:ln>
                  <a:noFill/>
                </a:ln>
                <a:solidFill>
                  <a:srgbClr val="5EBA48"/>
                </a:solidFill>
                <a:effectLst/>
                <a:uLnTx/>
                <a:uFillTx/>
                <a:latin typeface="Calibri"/>
                <a:ea typeface="+mn-ea"/>
                <a:cs typeface="+mn-cs"/>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and </a:t>
            </a:r>
            <a:r>
              <a:rPr kumimoji="0" lang="en-US" sz="2000" b="1" i="1" u="none" strike="noStrike" kern="1200" cap="none" spc="0" normalizeH="0" baseline="0" noProof="0" dirty="0">
                <a:ln>
                  <a:noFill/>
                </a:ln>
                <a:solidFill>
                  <a:srgbClr val="5EBA48"/>
                </a:solidFill>
                <a:effectLst/>
                <a:uLnTx/>
                <a:uFillTx/>
                <a:latin typeface="Calibri"/>
                <a:ea typeface="+mn-ea"/>
                <a:cs typeface="+mn-cs"/>
              </a:rPr>
              <a:t>retain</a:t>
            </a:r>
            <a:r>
              <a:rPr kumimoji="0" lang="en-US" sz="2000" b="0" i="0" u="none" strike="noStrike" kern="1200" cap="none" spc="0" normalizeH="0" baseline="0" noProof="0" dirty="0">
                <a:ln>
                  <a:noFill/>
                </a:ln>
                <a:solidFill>
                  <a:srgbClr val="000000"/>
                </a:solidFill>
                <a:effectLst/>
                <a:uLnTx/>
                <a:uFillTx/>
                <a:latin typeface="Calibri"/>
                <a:ea typeface="+mn-ea"/>
                <a:cs typeface="+mn-cs"/>
              </a:rPr>
              <a:t> a highly skilled and diverse workforce.</a:t>
            </a:r>
          </a:p>
        </p:txBody>
      </p:sp>
      <p:pic>
        <p:nvPicPr>
          <p:cNvPr id="8" name="Picture 7" descr="Apprenticeship MN logo">
            <a:extLst>
              <a:ext uri="{FF2B5EF4-FFF2-40B4-BE49-F238E27FC236}">
                <a16:creationId xmlns:a16="http://schemas.microsoft.com/office/drawing/2014/main" id="{AD64703C-4F24-4304-817C-CD3BFC93F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6290" y="678680"/>
            <a:ext cx="1956718" cy="231805"/>
          </a:xfrm>
          <a:prstGeom prst="rect">
            <a:avLst/>
          </a:prstGeom>
        </p:spPr>
      </p:pic>
    </p:spTree>
    <p:extLst>
      <p:ext uri="{BB962C8B-B14F-4D97-AF65-F5344CB8AC3E}">
        <p14:creationId xmlns:p14="http://schemas.microsoft.com/office/powerpoint/2010/main" val="383137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E2D6-0FD1-B246-DF4B-F6DD8431F272}"/>
              </a:ext>
            </a:extLst>
          </p:cNvPr>
          <p:cNvSpPr>
            <a:spLocks noGrp="1"/>
          </p:cNvSpPr>
          <p:nvPr>
            <p:ph type="title"/>
          </p:nvPr>
        </p:nvSpPr>
        <p:spPr/>
        <p:txBody>
          <a:bodyPr>
            <a:normAutofit/>
          </a:bodyPr>
          <a:lstStyle/>
          <a:p>
            <a:r>
              <a:rPr lang="en-US" sz="4000" dirty="0"/>
              <a:t>Registered Apprenticeship vs Traditional Model</a:t>
            </a:r>
          </a:p>
        </p:txBody>
      </p:sp>
      <p:graphicFrame>
        <p:nvGraphicFramePr>
          <p:cNvPr id="6" name="Content Placeholder 5">
            <a:extLst>
              <a:ext uri="{FF2B5EF4-FFF2-40B4-BE49-F238E27FC236}">
                <a16:creationId xmlns:a16="http://schemas.microsoft.com/office/drawing/2014/main" id="{D878C7A4-A0CB-9AA1-EC71-3AAF1E6DDD60}"/>
              </a:ext>
            </a:extLst>
          </p:cNvPr>
          <p:cNvGraphicFramePr>
            <a:graphicFrameLocks noGrp="1"/>
          </p:cNvGraphicFramePr>
          <p:nvPr>
            <p:ph idx="1"/>
          </p:nvPr>
        </p:nvGraphicFramePr>
        <p:xfrm>
          <a:off x="838200" y="1690688"/>
          <a:ext cx="10052538" cy="44862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962B4AC-542A-EC2D-9557-35EBE0D42397}"/>
              </a:ext>
            </a:extLst>
          </p:cNvPr>
          <p:cNvSpPr txBox="1"/>
          <p:nvPr/>
        </p:nvSpPr>
        <p:spPr>
          <a:xfrm rot="16200000">
            <a:off x="-1628331" y="3503692"/>
            <a:ext cx="4477040" cy="553998"/>
          </a:xfrm>
          <a:prstGeom prst="rect">
            <a:avLst/>
          </a:prstGeom>
          <a:noFill/>
        </p:spPr>
        <p:txBody>
          <a:bodyPr vert="horz" wrap="square" rtlCol="0">
            <a:spAutoFit/>
          </a:bodyPr>
          <a:lstStyle/>
          <a:p>
            <a:pPr algn="ctr"/>
            <a:r>
              <a:rPr lang="en-US" sz="1600" b="1" dirty="0"/>
              <a:t>EXPERTISE</a:t>
            </a:r>
          </a:p>
          <a:p>
            <a:pPr algn="ctr"/>
            <a:r>
              <a:rPr lang="en-US" sz="1400" i="1" dirty="0"/>
              <a:t>(Education + Experience)</a:t>
            </a:r>
          </a:p>
        </p:txBody>
      </p:sp>
      <p:pic>
        <p:nvPicPr>
          <p:cNvPr id="9" name="Graphic 8" descr="Female Profile outline">
            <a:extLst>
              <a:ext uri="{FF2B5EF4-FFF2-40B4-BE49-F238E27FC236}">
                <a16:creationId xmlns:a16="http://schemas.microsoft.com/office/drawing/2014/main" id="{B4149D60-62E0-58D6-4E50-7BEDE85535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2483" y="1849075"/>
            <a:ext cx="914400" cy="914400"/>
          </a:xfrm>
          <a:prstGeom prst="rect">
            <a:avLst/>
          </a:prstGeom>
        </p:spPr>
      </p:pic>
      <p:pic>
        <p:nvPicPr>
          <p:cNvPr id="11" name="Graphic 10" descr="Male profile outline">
            <a:extLst>
              <a:ext uri="{FF2B5EF4-FFF2-40B4-BE49-F238E27FC236}">
                <a16:creationId xmlns:a16="http://schemas.microsoft.com/office/drawing/2014/main" id="{1F171655-826F-657E-CB59-04CC9E45DF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3253" y="3860065"/>
            <a:ext cx="914400" cy="914400"/>
          </a:xfrm>
          <a:prstGeom prst="rect">
            <a:avLst/>
          </a:prstGeom>
        </p:spPr>
      </p:pic>
      <p:sp>
        <p:nvSpPr>
          <p:cNvPr id="12" name="TextBox 11">
            <a:extLst>
              <a:ext uri="{FF2B5EF4-FFF2-40B4-BE49-F238E27FC236}">
                <a16:creationId xmlns:a16="http://schemas.microsoft.com/office/drawing/2014/main" id="{27451FBA-A0E4-0A01-B813-E07F146620C6}"/>
              </a:ext>
            </a:extLst>
          </p:cNvPr>
          <p:cNvSpPr txBox="1"/>
          <p:nvPr/>
        </p:nvSpPr>
        <p:spPr>
          <a:xfrm>
            <a:off x="5377961" y="5997149"/>
            <a:ext cx="973015"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Time</a:t>
            </a:r>
          </a:p>
          <a:p>
            <a:pPr algn="ctr"/>
            <a:r>
              <a:rPr lang="en-US" sz="1400" i="1" dirty="0"/>
              <a:t>(in years)</a:t>
            </a:r>
          </a:p>
        </p:txBody>
      </p:sp>
    </p:spTree>
    <p:extLst>
      <p:ext uri="{BB962C8B-B14F-4D97-AF65-F5344CB8AC3E}">
        <p14:creationId xmlns:p14="http://schemas.microsoft.com/office/powerpoint/2010/main" val="248986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51E37C-9052-C1F6-D624-DF48B815A0CF}"/>
              </a:ext>
            </a:extLst>
          </p:cNvPr>
          <p:cNvPicPr>
            <a:picLocks noChangeAspect="1"/>
          </p:cNvPicPr>
          <p:nvPr/>
        </p:nvPicPr>
        <p:blipFill rotWithShape="1">
          <a:blip r:embed="rId3">
            <a:extLst>
              <a:ext uri="{28A0092B-C50C-407E-A947-70E740481C1C}">
                <a14:useLocalDpi xmlns:a14="http://schemas.microsoft.com/office/drawing/2010/main" val="0"/>
              </a:ext>
            </a:extLst>
          </a:blip>
          <a:srcRect r="2606"/>
          <a:stretch/>
        </p:blipFill>
        <p:spPr>
          <a:xfrm>
            <a:off x="714925" y="1986418"/>
            <a:ext cx="5177671" cy="3520783"/>
          </a:xfrm>
          <a:prstGeom prst="rect">
            <a:avLst/>
          </a:prstGeom>
        </p:spPr>
      </p:pic>
      <p:sp>
        <p:nvSpPr>
          <p:cNvPr id="3" name="Title 2">
            <a:extLst>
              <a:ext uri="{FF2B5EF4-FFF2-40B4-BE49-F238E27FC236}">
                <a16:creationId xmlns:a16="http://schemas.microsoft.com/office/drawing/2014/main" id="{D6ED9D66-B09A-9190-BEE1-A344C084D3E3}"/>
              </a:ext>
            </a:extLst>
          </p:cNvPr>
          <p:cNvSpPr>
            <a:spLocks noGrp="1"/>
          </p:cNvSpPr>
          <p:nvPr>
            <p:ph type="title"/>
          </p:nvPr>
        </p:nvSpPr>
        <p:spPr>
          <a:xfrm>
            <a:off x="581019" y="546426"/>
            <a:ext cx="10793838" cy="774117"/>
          </a:xfrm>
        </p:spPr>
        <p:txBody>
          <a:bodyPr/>
          <a:lstStyle/>
          <a:p>
            <a:r>
              <a:rPr lang="en-US" sz="4000" b="1" dirty="0">
                <a:solidFill>
                  <a:srgbClr val="60BB46"/>
                </a:solidFill>
                <a:latin typeface="Calibri"/>
                <a:cs typeface="Calibri"/>
              </a:rPr>
              <a:t>| </a:t>
            </a:r>
            <a:r>
              <a:rPr lang="en-US" sz="4000" b="1" spc="-10" dirty="0">
                <a:solidFill>
                  <a:srgbClr val="00355F"/>
                </a:solidFill>
                <a:latin typeface="Calibri"/>
                <a:cs typeface="Calibri"/>
              </a:rPr>
              <a:t>Employer Return on Investment</a:t>
            </a:r>
            <a:br>
              <a:rPr lang="en-US" dirty="0">
                <a:solidFill>
                  <a:srgbClr val="003865"/>
                </a:solidFill>
                <a:latin typeface="Calibri" panose="020F0502020204030204" pitchFamily="34" charset="0"/>
                <a:cs typeface="Calibri" panose="020F0502020204030204" pitchFamily="34" charset="0"/>
              </a:rPr>
            </a:br>
            <a:endParaRPr lang="en-US" dirty="0">
              <a:solidFill>
                <a:srgbClr val="003865"/>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49B49B4-B797-AACE-9428-32A846BF9162}"/>
              </a:ext>
            </a:extLst>
          </p:cNvPr>
          <p:cNvSpPr txBox="1"/>
          <p:nvPr/>
        </p:nvSpPr>
        <p:spPr>
          <a:xfrm>
            <a:off x="1196916" y="6413661"/>
            <a:ext cx="47231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Data provided by </a:t>
            </a:r>
            <a:r>
              <a:rPr kumimoji="0" lang="en-US" sz="1200" b="0"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www.apprenticeship.gov</a:t>
            </a:r>
            <a:r>
              <a:rPr kumimoji="0" lang="en-US" sz="1200" b="0"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p>
        </p:txBody>
      </p:sp>
      <p:sp>
        <p:nvSpPr>
          <p:cNvPr id="30" name="TextBox 2">
            <a:extLst>
              <a:ext uri="{FF2B5EF4-FFF2-40B4-BE49-F238E27FC236}">
                <a16:creationId xmlns:a16="http://schemas.microsoft.com/office/drawing/2014/main" id="{8A8CEAAB-500B-1CDA-AF82-B708251826C5}"/>
              </a:ext>
            </a:extLst>
          </p:cNvPr>
          <p:cNvSpPr txBox="1"/>
          <p:nvPr/>
        </p:nvSpPr>
        <p:spPr>
          <a:xfrm>
            <a:off x="6160434" y="2048146"/>
            <a:ext cx="1802185" cy="795959"/>
          </a:xfrm>
          <a:prstGeom prst="rect">
            <a:avLst/>
          </a:prstGeom>
          <a:noFill/>
        </p:spPr>
        <p:txBody>
          <a:bodyPr wrap="squar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865"/>
                </a:solidFill>
                <a:effectLst/>
                <a:uLnTx/>
                <a:uFillTx/>
                <a:latin typeface="Calibri Light" panose="020F0302020204030204"/>
                <a:ea typeface="+mn-ea"/>
                <a:cs typeface="+mn-cs"/>
              </a:rPr>
              <a:t>$1.47</a:t>
            </a:r>
            <a:endParaRPr kumimoji="0" lang="en-US" sz="4800" b="1" i="0" u="none" strike="noStrike" kern="1200" cap="none" spc="0" normalizeH="0" baseline="0" noProof="0" dirty="0">
              <a:ln>
                <a:noFill/>
              </a:ln>
              <a:solidFill>
                <a:srgbClr val="003865"/>
              </a:solidFill>
              <a:effectLst/>
              <a:uLnTx/>
              <a:uFillTx/>
              <a:latin typeface="Calibri Light" panose="020F0302020204030204"/>
              <a:ea typeface="+mn-ea"/>
              <a:cs typeface="+mn-cs"/>
            </a:endParaRPr>
          </a:p>
        </p:txBody>
      </p:sp>
      <p:sp>
        <p:nvSpPr>
          <p:cNvPr id="31" name="TextBox 3">
            <a:extLst>
              <a:ext uri="{FF2B5EF4-FFF2-40B4-BE49-F238E27FC236}">
                <a16:creationId xmlns:a16="http://schemas.microsoft.com/office/drawing/2014/main" id="{5A51E9C3-1C1F-46FF-E830-60063EB9E7D6}"/>
              </a:ext>
            </a:extLst>
          </p:cNvPr>
          <p:cNvSpPr txBox="1"/>
          <p:nvPr/>
        </p:nvSpPr>
        <p:spPr>
          <a:xfrm>
            <a:off x="7754449" y="2123259"/>
            <a:ext cx="3858381" cy="646331"/>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rPr>
              <a:t>RETURN</a:t>
            </a: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for every dollar </a:t>
            </a: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spent on apprenticeship by </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employers</a:t>
            </a:r>
          </a:p>
        </p:txBody>
      </p:sp>
      <p:sp>
        <p:nvSpPr>
          <p:cNvPr id="35" name="TextBox 2">
            <a:extLst>
              <a:ext uri="{FF2B5EF4-FFF2-40B4-BE49-F238E27FC236}">
                <a16:creationId xmlns:a16="http://schemas.microsoft.com/office/drawing/2014/main" id="{740F11BF-E007-2428-B843-FFE839834E68}"/>
              </a:ext>
            </a:extLst>
          </p:cNvPr>
          <p:cNvSpPr txBox="1"/>
          <p:nvPr/>
        </p:nvSpPr>
        <p:spPr>
          <a:xfrm>
            <a:off x="6294532" y="4840006"/>
            <a:ext cx="1230689" cy="795959"/>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865"/>
                </a:solidFill>
                <a:effectLst/>
                <a:uLnTx/>
                <a:uFillTx/>
                <a:latin typeface="Calibri Light" panose="020F0302020204030204"/>
                <a:ea typeface="+mn-ea"/>
                <a:cs typeface="+mn-cs"/>
              </a:rPr>
              <a:t>$77K</a:t>
            </a:r>
          </a:p>
        </p:txBody>
      </p:sp>
      <p:sp>
        <p:nvSpPr>
          <p:cNvPr id="36" name="TextBox 3">
            <a:extLst>
              <a:ext uri="{FF2B5EF4-FFF2-40B4-BE49-F238E27FC236}">
                <a16:creationId xmlns:a16="http://schemas.microsoft.com/office/drawing/2014/main" id="{ACD694F0-3941-9B9F-B744-5FD3BC60F1FE}"/>
              </a:ext>
            </a:extLst>
          </p:cNvPr>
          <p:cNvSpPr txBox="1"/>
          <p:nvPr/>
        </p:nvSpPr>
        <p:spPr>
          <a:xfrm>
            <a:off x="6330671" y="5541050"/>
            <a:ext cx="1926398" cy="584775"/>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Completers earn per year on average</a:t>
            </a:r>
            <a:endParaRPr kumimoji="0" lang="en-US" sz="16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40" name="TextBox 2">
            <a:extLst>
              <a:ext uri="{FF2B5EF4-FFF2-40B4-BE49-F238E27FC236}">
                <a16:creationId xmlns:a16="http://schemas.microsoft.com/office/drawing/2014/main" id="{83FE926F-F6FA-260E-1693-B6E34DF76EC8}"/>
              </a:ext>
            </a:extLst>
          </p:cNvPr>
          <p:cNvSpPr txBox="1"/>
          <p:nvPr/>
        </p:nvSpPr>
        <p:spPr>
          <a:xfrm>
            <a:off x="8762082" y="4840006"/>
            <a:ext cx="1786931" cy="795959"/>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865"/>
                </a:solidFill>
                <a:effectLst/>
                <a:uLnTx/>
                <a:uFillTx/>
                <a:latin typeface="Calibri Light" panose="020F0302020204030204"/>
                <a:ea typeface="+mn-ea"/>
                <a:cs typeface="+mn-cs"/>
              </a:rPr>
              <a:t>$300K+</a:t>
            </a:r>
          </a:p>
        </p:txBody>
      </p:sp>
      <p:sp>
        <p:nvSpPr>
          <p:cNvPr id="41" name="TextBox 3">
            <a:extLst>
              <a:ext uri="{FF2B5EF4-FFF2-40B4-BE49-F238E27FC236}">
                <a16:creationId xmlns:a16="http://schemas.microsoft.com/office/drawing/2014/main" id="{5DB1BE51-9276-8949-1BCD-F206AE512671}"/>
              </a:ext>
            </a:extLst>
          </p:cNvPr>
          <p:cNvSpPr txBox="1"/>
          <p:nvPr/>
        </p:nvSpPr>
        <p:spPr>
          <a:xfrm>
            <a:off x="8762082" y="5541050"/>
            <a:ext cx="2225007" cy="584775"/>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Apprentices’ </a:t>
            </a: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lifetime earning average</a:t>
            </a:r>
            <a:endParaRPr kumimoji="0" lang="en-US" sz="16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7E8AA3EB-9BB6-1D05-D836-B0844FA90A4C}"/>
              </a:ext>
            </a:extLst>
          </p:cNvPr>
          <p:cNvGrpSpPr/>
          <p:nvPr/>
        </p:nvGrpSpPr>
        <p:grpSpPr>
          <a:xfrm>
            <a:off x="6330672" y="3925235"/>
            <a:ext cx="4445959" cy="795959"/>
            <a:chOff x="6728121" y="2710287"/>
            <a:chExt cx="4447116" cy="796166"/>
          </a:xfrm>
        </p:grpSpPr>
        <p:sp>
          <p:nvSpPr>
            <p:cNvPr id="45" name="TextBox 2">
              <a:extLst>
                <a:ext uri="{FF2B5EF4-FFF2-40B4-BE49-F238E27FC236}">
                  <a16:creationId xmlns:a16="http://schemas.microsoft.com/office/drawing/2014/main" id="{B631C55E-CAC2-E375-D004-A31CF7FF4508}"/>
                </a:ext>
              </a:extLst>
            </p:cNvPr>
            <p:cNvSpPr txBox="1"/>
            <p:nvPr/>
          </p:nvSpPr>
          <p:spPr>
            <a:xfrm>
              <a:off x="6728121" y="2710287"/>
              <a:ext cx="952015" cy="796166"/>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865"/>
                  </a:solidFill>
                  <a:effectLst/>
                  <a:uLnTx/>
                  <a:uFillTx/>
                  <a:latin typeface="Calibri Light" panose="020F0302020204030204"/>
                  <a:ea typeface="+mn-ea"/>
                  <a:cs typeface="+mn-cs"/>
                </a:rPr>
                <a:t>$28</a:t>
              </a:r>
            </a:p>
          </p:txBody>
        </p:sp>
        <p:sp>
          <p:nvSpPr>
            <p:cNvPr id="46" name="TextBox 3">
              <a:extLst>
                <a:ext uri="{FF2B5EF4-FFF2-40B4-BE49-F238E27FC236}">
                  <a16:creationId xmlns:a16="http://schemas.microsoft.com/office/drawing/2014/main" id="{967F928A-2A13-54F0-6559-15F25B4E1A97}"/>
                </a:ext>
              </a:extLst>
            </p:cNvPr>
            <p:cNvSpPr txBox="1"/>
            <p:nvPr/>
          </p:nvSpPr>
          <p:spPr>
            <a:xfrm>
              <a:off x="8152267" y="2785703"/>
              <a:ext cx="3022970" cy="646499"/>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In benefits for every $1 invested by the government</a:t>
              </a:r>
              <a:endPar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endParaRPr>
            </a:p>
          </p:txBody>
        </p:sp>
      </p:grpSp>
      <p:sp>
        <p:nvSpPr>
          <p:cNvPr id="51" name="TextBox 2">
            <a:extLst>
              <a:ext uri="{FF2B5EF4-FFF2-40B4-BE49-F238E27FC236}">
                <a16:creationId xmlns:a16="http://schemas.microsoft.com/office/drawing/2014/main" id="{2E21DF5E-8119-2760-D791-2338A81C451A}"/>
              </a:ext>
            </a:extLst>
          </p:cNvPr>
          <p:cNvSpPr txBox="1"/>
          <p:nvPr/>
        </p:nvSpPr>
        <p:spPr>
          <a:xfrm>
            <a:off x="6294532" y="2943198"/>
            <a:ext cx="1062373" cy="795959"/>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865"/>
                </a:solidFill>
                <a:effectLst/>
                <a:uLnTx/>
                <a:uFillTx/>
                <a:latin typeface="Calibri Light" panose="020F0302020204030204"/>
                <a:ea typeface="+mn-ea"/>
                <a:cs typeface="+mn-cs"/>
              </a:rPr>
              <a:t>93%</a:t>
            </a:r>
          </a:p>
        </p:txBody>
      </p:sp>
      <p:sp>
        <p:nvSpPr>
          <p:cNvPr id="52" name="TextBox 3">
            <a:extLst>
              <a:ext uri="{FF2B5EF4-FFF2-40B4-BE49-F238E27FC236}">
                <a16:creationId xmlns:a16="http://schemas.microsoft.com/office/drawing/2014/main" id="{DB06D141-24F9-16B9-1F0F-47B9A53A7EAA}"/>
              </a:ext>
            </a:extLst>
          </p:cNvPr>
          <p:cNvSpPr txBox="1"/>
          <p:nvPr/>
        </p:nvSpPr>
        <p:spPr>
          <a:xfrm>
            <a:off x="7754449" y="3011958"/>
            <a:ext cx="4157485" cy="646331"/>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Of registered apprentices are employed </a:t>
            </a:r>
            <a:b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b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rPr>
              <a:t>upon completion of their apprenticeship</a:t>
            </a:r>
            <a:endPar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Segoe UI" panose="020B0502040204020203"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862CD747-81E6-E2F4-CDD9-1C18A9C5FCD9}"/>
              </a:ext>
            </a:extLst>
          </p:cNvPr>
          <p:cNvCxnSpPr>
            <a:cxnSpLocks/>
          </p:cNvCxnSpPr>
          <p:nvPr/>
        </p:nvCxnSpPr>
        <p:spPr>
          <a:xfrm>
            <a:off x="6294532" y="3826140"/>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E045EB-D627-CF48-7183-70C9797AB5E4}"/>
              </a:ext>
            </a:extLst>
          </p:cNvPr>
          <p:cNvCxnSpPr>
            <a:cxnSpLocks/>
          </p:cNvCxnSpPr>
          <p:nvPr/>
        </p:nvCxnSpPr>
        <p:spPr>
          <a:xfrm>
            <a:off x="6294532" y="4820286"/>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47B9DE-C23F-194F-B003-45C7761D626F}"/>
              </a:ext>
            </a:extLst>
          </p:cNvPr>
          <p:cNvCxnSpPr>
            <a:cxnSpLocks/>
          </p:cNvCxnSpPr>
          <p:nvPr/>
        </p:nvCxnSpPr>
        <p:spPr>
          <a:xfrm>
            <a:off x="6294532" y="6215443"/>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6F1D28-D311-8C77-C875-A4EB19155874}"/>
              </a:ext>
            </a:extLst>
          </p:cNvPr>
          <p:cNvCxnSpPr>
            <a:cxnSpLocks/>
          </p:cNvCxnSpPr>
          <p:nvPr/>
        </p:nvCxnSpPr>
        <p:spPr>
          <a:xfrm>
            <a:off x="6294532" y="2857951"/>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5B0FB4-FB74-B0FB-4110-32A6A5EC3859}"/>
              </a:ext>
            </a:extLst>
          </p:cNvPr>
          <p:cNvCxnSpPr>
            <a:cxnSpLocks/>
          </p:cNvCxnSpPr>
          <p:nvPr/>
        </p:nvCxnSpPr>
        <p:spPr>
          <a:xfrm>
            <a:off x="6294532" y="1986418"/>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9AE115-DFED-9888-79CB-ABE9C9876A59}"/>
              </a:ext>
            </a:extLst>
          </p:cNvPr>
          <p:cNvCxnSpPr>
            <a:cxnSpLocks/>
          </p:cNvCxnSpPr>
          <p:nvPr/>
        </p:nvCxnSpPr>
        <p:spPr>
          <a:xfrm>
            <a:off x="8369862" y="4941737"/>
            <a:ext cx="0" cy="1112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967A2FD-AF82-3265-BBC9-A6277BEA5D0C}"/>
              </a:ext>
            </a:extLst>
          </p:cNvPr>
          <p:cNvSpPr>
            <a:spLocks noGrp="1"/>
          </p:cNvSpPr>
          <p:nvPr>
            <p:ph type="sldNum" sz="quarter" idx="4"/>
          </p:nvPr>
        </p:nvSpPr>
        <p:spPr>
          <a:xfrm>
            <a:off x="218482" y="6369597"/>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US" sz="9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657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29C6EF2-455E-3BBC-C58C-0273F58EBFE2}"/>
              </a:ext>
            </a:extLst>
          </p:cNvPr>
          <p:cNvGraphicFramePr>
            <a:graphicFrameLocks noGrp="1"/>
          </p:cNvGraphicFramePr>
          <p:nvPr>
            <p:ph idx="1"/>
          </p:nvPr>
        </p:nvGraphicFramePr>
        <p:xfrm>
          <a:off x="1152938" y="1954894"/>
          <a:ext cx="9992139" cy="3531505"/>
        </p:xfrm>
        <a:graphic>
          <a:graphicData uri="http://schemas.openxmlformats.org/drawingml/2006/table">
            <a:tbl>
              <a:tblPr firstRow="1" firstCol="1" bandRow="1">
                <a:tableStyleId>{5C22544A-7EE6-4342-B048-85BDC9FD1C3A}</a:tableStyleId>
              </a:tblPr>
              <a:tblGrid>
                <a:gridCol w="3326297">
                  <a:extLst>
                    <a:ext uri="{9D8B030D-6E8A-4147-A177-3AD203B41FA5}">
                      <a16:colId xmlns:a16="http://schemas.microsoft.com/office/drawing/2014/main" val="1838992403"/>
                    </a:ext>
                  </a:extLst>
                </a:gridCol>
                <a:gridCol w="6665842">
                  <a:extLst>
                    <a:ext uri="{9D8B030D-6E8A-4147-A177-3AD203B41FA5}">
                      <a16:colId xmlns:a16="http://schemas.microsoft.com/office/drawing/2014/main" val="1812675065"/>
                    </a:ext>
                  </a:extLst>
                </a:gridCol>
              </a:tblGrid>
              <a:tr h="706301">
                <a:tc>
                  <a:txBody>
                    <a:bodyPr/>
                    <a:lstStyle/>
                    <a:p>
                      <a:pPr marL="0" marR="0" algn="ctr">
                        <a:lnSpc>
                          <a:spcPct val="107000"/>
                        </a:lnSpc>
                        <a:spcBef>
                          <a:spcPts val="0"/>
                        </a:spcBef>
                        <a:spcAft>
                          <a:spcPts val="0"/>
                        </a:spcAft>
                      </a:pPr>
                      <a:r>
                        <a:rPr lang="en-US" sz="1800" b="1" dirty="0">
                          <a:effectLst/>
                        </a:rPr>
                        <a:t>Active programs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233</a:t>
                      </a:r>
                    </a:p>
                  </a:txBody>
                  <a:tcPr marL="68580" marR="68580" marT="0" marB="0" anchor="ctr">
                    <a:solidFill>
                      <a:srgbClr val="E7E8EA"/>
                    </a:solidFill>
                  </a:tcPr>
                </a:tc>
                <a:extLst>
                  <a:ext uri="{0D108BD9-81ED-4DB2-BD59-A6C34878D82A}">
                    <a16:rowId xmlns:a16="http://schemas.microsoft.com/office/drawing/2014/main" val="2965052872"/>
                  </a:ext>
                </a:extLst>
              </a:tr>
              <a:tr h="706301">
                <a:tc>
                  <a:txBody>
                    <a:bodyPr/>
                    <a:lstStyle/>
                    <a:p>
                      <a:pPr marL="0" marR="0" algn="ctr">
                        <a:lnSpc>
                          <a:spcPct val="107000"/>
                        </a:lnSpc>
                        <a:spcBef>
                          <a:spcPts val="0"/>
                        </a:spcBef>
                        <a:spcAft>
                          <a:spcPts val="0"/>
                        </a:spcAft>
                      </a:pPr>
                      <a:r>
                        <a:rPr lang="en-US" sz="1800" b="1" dirty="0">
                          <a:effectLst/>
                        </a:rPr>
                        <a:t>New programs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tc>
                <a:extLst>
                  <a:ext uri="{0D108BD9-81ED-4DB2-BD59-A6C34878D82A}">
                    <a16:rowId xmlns:a16="http://schemas.microsoft.com/office/drawing/2014/main" val="1497862692"/>
                  </a:ext>
                </a:extLst>
              </a:tr>
              <a:tr h="70630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Active Apprentices</a:t>
                      </a:r>
                    </a:p>
                  </a:txBody>
                  <a:tcPr marL="68580" marR="68580" marT="0" marB="0" anchor="ct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11,546</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1234973"/>
                  </a:ext>
                </a:extLst>
              </a:tr>
              <a:tr h="706301">
                <a:tc>
                  <a:txBody>
                    <a:bodyPr/>
                    <a:lstStyle/>
                    <a:p>
                      <a:pPr marL="0" marR="0" algn="ctr">
                        <a:lnSpc>
                          <a:spcPct val="107000"/>
                        </a:lnSpc>
                        <a:spcBef>
                          <a:spcPts val="0"/>
                        </a:spcBef>
                        <a:spcAft>
                          <a:spcPts val="0"/>
                        </a:spcAft>
                      </a:pPr>
                      <a:r>
                        <a:rPr lang="en-US" sz="1800" b="1" dirty="0">
                          <a:effectLst/>
                        </a:rPr>
                        <a:t>New Apprentice Registrations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rPr>
                        <a:t>4,229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2841219"/>
                  </a:ext>
                </a:extLst>
              </a:tr>
              <a:tr h="70630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Apprentice Completions</a:t>
                      </a:r>
                    </a:p>
                  </a:txBody>
                  <a:tcPr marL="68580" marR="68580" marT="0" marB="0" anchor="ct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1,598</a:t>
                      </a:r>
                    </a:p>
                  </a:txBody>
                  <a:tcPr marL="68580" marR="68580" marT="0" marB="0" anchor="ctr"/>
                </a:tc>
                <a:extLst>
                  <a:ext uri="{0D108BD9-81ED-4DB2-BD59-A6C34878D82A}">
                    <a16:rowId xmlns:a16="http://schemas.microsoft.com/office/drawing/2014/main" val="2164701076"/>
                  </a:ext>
                </a:extLst>
              </a:tr>
            </a:tbl>
          </a:graphicData>
        </a:graphic>
      </p:graphicFrame>
      <p:grpSp>
        <p:nvGrpSpPr>
          <p:cNvPr id="3" name="Group 2">
            <a:extLst>
              <a:ext uri="{FF2B5EF4-FFF2-40B4-BE49-F238E27FC236}">
                <a16:creationId xmlns:a16="http://schemas.microsoft.com/office/drawing/2014/main" id="{1B3F731D-8C8D-A654-A1A9-6AA81BB4CF15}"/>
              </a:ext>
            </a:extLst>
          </p:cNvPr>
          <p:cNvGrpSpPr/>
          <p:nvPr/>
        </p:nvGrpSpPr>
        <p:grpSpPr>
          <a:xfrm>
            <a:off x="1051337" y="408170"/>
            <a:ext cx="7361785" cy="1308979"/>
            <a:chOff x="1051337" y="408170"/>
            <a:chExt cx="7361785" cy="1308979"/>
          </a:xfrm>
        </p:grpSpPr>
        <p:grpSp>
          <p:nvGrpSpPr>
            <p:cNvPr id="4" name="Group 3">
              <a:extLst>
                <a:ext uri="{FF2B5EF4-FFF2-40B4-BE49-F238E27FC236}">
                  <a16:creationId xmlns:a16="http://schemas.microsoft.com/office/drawing/2014/main" id="{7FBF288B-4024-EF64-3B1F-AEEE8F0B5025}"/>
                </a:ext>
              </a:extLst>
            </p:cNvPr>
            <p:cNvGrpSpPr/>
            <p:nvPr/>
          </p:nvGrpSpPr>
          <p:grpSpPr>
            <a:xfrm>
              <a:off x="1051337" y="408170"/>
              <a:ext cx="1925986" cy="422736"/>
              <a:chOff x="1206086" y="0"/>
              <a:chExt cx="1925986" cy="422736"/>
            </a:xfrm>
          </p:grpSpPr>
          <p:pic>
            <p:nvPicPr>
              <p:cNvPr id="7" name="Graphic 10" descr="Bar graph with upward trend">
                <a:extLst>
                  <a:ext uri="{FF2B5EF4-FFF2-40B4-BE49-F238E27FC236}">
                    <a16:creationId xmlns:a16="http://schemas.microsoft.com/office/drawing/2014/main" id="{1D168805-93CC-83E4-25FF-98A8F45F7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6086" y="0"/>
                <a:ext cx="474688" cy="422736"/>
              </a:xfrm>
              <a:prstGeom prst="rect">
                <a:avLst/>
              </a:prstGeom>
            </p:spPr>
          </p:pic>
          <p:pic>
            <p:nvPicPr>
              <p:cNvPr id="8" name="Picture 7">
                <a:extLst>
                  <a:ext uri="{FF2B5EF4-FFF2-40B4-BE49-F238E27FC236}">
                    <a16:creationId xmlns:a16="http://schemas.microsoft.com/office/drawing/2014/main" id="{B83474EC-EA23-9D8E-DD77-511343CFCB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9882" y="111794"/>
                <a:ext cx="1462190" cy="184991"/>
              </a:xfrm>
              <a:prstGeom prst="rect">
                <a:avLst/>
              </a:prstGeom>
            </p:spPr>
          </p:pic>
        </p:grpSp>
        <p:sp>
          <p:nvSpPr>
            <p:cNvPr id="6" name="TextBox 1">
              <a:extLst>
                <a:ext uri="{FF2B5EF4-FFF2-40B4-BE49-F238E27FC236}">
                  <a16:creationId xmlns:a16="http://schemas.microsoft.com/office/drawing/2014/main" id="{B8593820-61E8-E64E-9D22-BB83CCA5FF25}"/>
                </a:ext>
              </a:extLst>
            </p:cNvPr>
            <p:cNvSpPr txBox="1"/>
            <p:nvPr/>
          </p:nvSpPr>
          <p:spPr>
            <a:xfrm>
              <a:off x="1051337" y="942700"/>
              <a:ext cx="7361785" cy="7744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2023 Apprenticeship Program Snapshot</a:t>
              </a:r>
            </a:p>
          </p:txBody>
        </p:sp>
      </p:grpSp>
    </p:spTree>
    <p:extLst>
      <p:ext uri="{BB962C8B-B14F-4D97-AF65-F5344CB8AC3E}">
        <p14:creationId xmlns:p14="http://schemas.microsoft.com/office/powerpoint/2010/main" val="249312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9" name="Content Placeholder 8"/>
          <p:cNvSpPr>
            <a:spLocks noGrp="1"/>
          </p:cNvSpPr>
          <p:nvPr>
            <p:ph idx="1"/>
          </p:nvPr>
        </p:nvSpPr>
        <p:spPr>
          <a:xfrm>
            <a:off x="263508" y="1116620"/>
            <a:ext cx="11468321" cy="4550891"/>
          </a:xfrm>
          <a:noFill/>
        </p:spPr>
        <p:txBody>
          <a:bodyPr>
            <a:noAutofit/>
          </a:bodyPr>
          <a:lstStyle/>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400" b="1" dirty="0">
                <a:solidFill>
                  <a:srgbClr val="1F497D"/>
                </a:solidFill>
                <a:ea typeface="MS PGothic" pitchFamily="34" charset="-128"/>
              </a:rPr>
              <a:t>Introductions/ Welcome</a:t>
            </a:r>
          </a:p>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400" b="1" dirty="0">
                <a:solidFill>
                  <a:srgbClr val="1F497D"/>
                </a:solidFill>
                <a:ea typeface="MS PGothic" pitchFamily="34" charset="-128"/>
              </a:rPr>
              <a:t>Overview of Minnesota Dual-Training Pipeline</a:t>
            </a:r>
          </a:p>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400" b="1" dirty="0">
                <a:solidFill>
                  <a:srgbClr val="1F497D"/>
                </a:solidFill>
                <a:ea typeface="MS PGothic" pitchFamily="34" charset="-128"/>
              </a:rPr>
              <a:t>Overview of Minnesota Registered Apprenticeship</a:t>
            </a:r>
          </a:p>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400" b="1" dirty="0">
                <a:solidFill>
                  <a:srgbClr val="1F497D"/>
                </a:solidFill>
                <a:ea typeface="MS PGothic" pitchFamily="34" charset="-128"/>
              </a:rPr>
              <a:t>Wrap up/ questions</a:t>
            </a:r>
          </a:p>
          <a:p>
            <a:pPr marL="15875" indent="0" defTabSz="457200" eaLnBrk="0" fontAlgn="base" hangingPunct="0">
              <a:spcAft>
                <a:spcPts val="1200"/>
              </a:spcAft>
              <a:buClr>
                <a:srgbClr val="1F497D">
                  <a:lumMod val="75000"/>
                </a:srgbClr>
              </a:buClr>
              <a:buNone/>
            </a:pPr>
            <a:r>
              <a:rPr lang="en-US" sz="2800" b="1" dirty="0">
                <a:solidFill>
                  <a:srgbClr val="1F497D"/>
                </a:solidFill>
                <a:ea typeface="MS PGothic" pitchFamily="34" charset="-128"/>
              </a:rPr>
              <a:t>	</a:t>
            </a:r>
          </a:p>
        </p:txBody>
      </p:sp>
      <p:pic>
        <p:nvPicPr>
          <p:cNvPr id="7" name="Picture 6" descr="Minnesota department of labor and industry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097" y="5667511"/>
            <a:ext cx="4981903" cy="1215584"/>
          </a:xfrm>
          <a:prstGeom prst="rect">
            <a:avLst/>
          </a:prstGeom>
        </p:spPr>
      </p:pic>
    </p:spTree>
    <p:extLst>
      <p:ext uri="{BB962C8B-B14F-4D97-AF65-F5344CB8AC3E}">
        <p14:creationId xmlns:p14="http://schemas.microsoft.com/office/powerpoint/2010/main" val="280151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Chart: Number of Active Apprenticeship Programs by Industry Sector">
            <a:extLst>
              <a:ext uri="{FF2B5EF4-FFF2-40B4-BE49-F238E27FC236}">
                <a16:creationId xmlns:a16="http://schemas.microsoft.com/office/drawing/2014/main" id="{4EAF1311-250D-4751-940B-38847ACA502F}"/>
              </a:ext>
            </a:extLst>
          </p:cNvPr>
          <p:cNvGraphicFramePr/>
          <p:nvPr>
            <p:extLst>
              <p:ext uri="{D42A27DB-BD31-4B8C-83A1-F6EECF244321}">
                <p14:modId xmlns:p14="http://schemas.microsoft.com/office/powerpoint/2010/main" val="471038186"/>
              </p:ext>
            </p:extLst>
          </p:nvPr>
        </p:nvGraphicFramePr>
        <p:xfrm>
          <a:off x="509587" y="1386228"/>
          <a:ext cx="11172825" cy="564515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DF0A3EF-205B-45EE-82CC-B118F7D9991B}"/>
              </a:ext>
            </a:extLst>
          </p:cNvPr>
          <p:cNvSpPr txBox="1"/>
          <p:nvPr/>
        </p:nvSpPr>
        <p:spPr>
          <a:xfrm>
            <a:off x="2274372" y="1635051"/>
            <a:ext cx="14689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CONSTRUCTION</a:t>
            </a:r>
          </a:p>
        </p:txBody>
      </p:sp>
      <p:sp>
        <p:nvSpPr>
          <p:cNvPr id="7" name="TextBox 6">
            <a:extLst>
              <a:ext uri="{FF2B5EF4-FFF2-40B4-BE49-F238E27FC236}">
                <a16:creationId xmlns:a16="http://schemas.microsoft.com/office/drawing/2014/main" id="{9DDEF522-7A17-45F7-96DC-08BEA45B0441}"/>
              </a:ext>
            </a:extLst>
          </p:cNvPr>
          <p:cNvSpPr txBox="1"/>
          <p:nvPr/>
        </p:nvSpPr>
        <p:spPr>
          <a:xfrm>
            <a:off x="915431" y="1325268"/>
            <a:ext cx="14689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UTILITIES</a:t>
            </a:r>
          </a:p>
        </p:txBody>
      </p:sp>
      <p:sp>
        <p:nvSpPr>
          <p:cNvPr id="8" name="TextBox 7">
            <a:extLst>
              <a:ext uri="{FF2B5EF4-FFF2-40B4-BE49-F238E27FC236}">
                <a16:creationId xmlns:a16="http://schemas.microsoft.com/office/drawing/2014/main" id="{48527A01-804A-453D-B2E8-2AAEE99332A9}"/>
              </a:ext>
            </a:extLst>
          </p:cNvPr>
          <p:cNvSpPr txBox="1"/>
          <p:nvPr/>
        </p:nvSpPr>
        <p:spPr>
          <a:xfrm>
            <a:off x="3407846" y="2710190"/>
            <a:ext cx="1743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MANUFACTURING</a:t>
            </a:r>
          </a:p>
        </p:txBody>
      </p:sp>
      <p:sp>
        <p:nvSpPr>
          <p:cNvPr id="9" name="TextBox 8">
            <a:extLst>
              <a:ext uri="{FF2B5EF4-FFF2-40B4-BE49-F238E27FC236}">
                <a16:creationId xmlns:a16="http://schemas.microsoft.com/office/drawing/2014/main" id="{9FCDDEBB-31A5-4F94-96E1-DEB4B3A96068}"/>
              </a:ext>
            </a:extLst>
          </p:cNvPr>
          <p:cNvSpPr txBox="1"/>
          <p:nvPr/>
        </p:nvSpPr>
        <p:spPr>
          <a:xfrm>
            <a:off x="4618098" y="4624680"/>
            <a:ext cx="1743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HEALTHCARE</a:t>
            </a:r>
          </a:p>
        </p:txBody>
      </p:sp>
      <p:sp>
        <p:nvSpPr>
          <p:cNvPr id="10" name="TextBox 9">
            <a:extLst>
              <a:ext uri="{FF2B5EF4-FFF2-40B4-BE49-F238E27FC236}">
                <a16:creationId xmlns:a16="http://schemas.microsoft.com/office/drawing/2014/main" id="{45FBE66B-1E8C-4E26-BD37-8D1AD58D5B6D}"/>
              </a:ext>
            </a:extLst>
          </p:cNvPr>
          <p:cNvSpPr txBox="1"/>
          <p:nvPr/>
        </p:nvSpPr>
        <p:spPr>
          <a:xfrm>
            <a:off x="5873067" y="4778568"/>
            <a:ext cx="1743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TRANSPORTATION</a:t>
            </a:r>
          </a:p>
        </p:txBody>
      </p:sp>
      <p:sp>
        <p:nvSpPr>
          <p:cNvPr id="11" name="TextBox 10">
            <a:extLst>
              <a:ext uri="{FF2B5EF4-FFF2-40B4-BE49-F238E27FC236}">
                <a16:creationId xmlns:a16="http://schemas.microsoft.com/office/drawing/2014/main" id="{84E2A528-6477-42DC-98DA-0C038F604E12}"/>
              </a:ext>
            </a:extLst>
          </p:cNvPr>
          <p:cNvSpPr txBox="1"/>
          <p:nvPr/>
        </p:nvSpPr>
        <p:spPr>
          <a:xfrm>
            <a:off x="7186435" y="4891913"/>
            <a:ext cx="1743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AGRICULTURE</a:t>
            </a:r>
          </a:p>
        </p:txBody>
      </p:sp>
      <p:sp>
        <p:nvSpPr>
          <p:cNvPr id="13" name="TextBox 12">
            <a:extLst>
              <a:ext uri="{FF2B5EF4-FFF2-40B4-BE49-F238E27FC236}">
                <a16:creationId xmlns:a16="http://schemas.microsoft.com/office/drawing/2014/main" id="{49274580-1F5C-45DD-9905-E516C7A61298}"/>
              </a:ext>
            </a:extLst>
          </p:cNvPr>
          <p:cNvSpPr txBox="1"/>
          <p:nvPr/>
        </p:nvSpPr>
        <p:spPr>
          <a:xfrm>
            <a:off x="9816766" y="5027566"/>
            <a:ext cx="1743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TECHNOLOGY</a:t>
            </a:r>
          </a:p>
        </p:txBody>
      </p:sp>
      <p:sp>
        <p:nvSpPr>
          <p:cNvPr id="14" name="TextBox 13">
            <a:extLst>
              <a:ext uri="{FF2B5EF4-FFF2-40B4-BE49-F238E27FC236}">
                <a16:creationId xmlns:a16="http://schemas.microsoft.com/office/drawing/2014/main" id="{860CB13C-A703-4288-BE6A-06C5E00A03D0}"/>
              </a:ext>
            </a:extLst>
          </p:cNvPr>
          <p:cNvSpPr txBox="1"/>
          <p:nvPr/>
        </p:nvSpPr>
        <p:spPr>
          <a:xfrm>
            <a:off x="8441404" y="5027566"/>
            <a:ext cx="1743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95000"/>
                    <a:lumOff val="5000"/>
                  </a:srgbClr>
                </a:solidFill>
                <a:effectLst/>
                <a:uLnTx/>
                <a:uFillTx/>
                <a:latin typeface="Calibri"/>
                <a:ea typeface="+mn-ea"/>
                <a:cs typeface="+mn-cs"/>
              </a:rPr>
              <a:t>PUBLIC SECTOR</a:t>
            </a:r>
          </a:p>
        </p:txBody>
      </p:sp>
      <p:sp>
        <p:nvSpPr>
          <p:cNvPr id="6" name="object 2">
            <a:extLst>
              <a:ext uri="{FF2B5EF4-FFF2-40B4-BE49-F238E27FC236}">
                <a16:creationId xmlns:a16="http://schemas.microsoft.com/office/drawing/2014/main" id="{74CD5667-6D53-A27C-A054-8C43D711C725}"/>
              </a:ext>
            </a:extLst>
          </p:cNvPr>
          <p:cNvSpPr txBox="1"/>
          <p:nvPr/>
        </p:nvSpPr>
        <p:spPr>
          <a:xfrm>
            <a:off x="545188" y="645101"/>
            <a:ext cx="8384322" cy="566822"/>
          </a:xfrm>
          <a:prstGeom prst="rect">
            <a:avLst/>
          </a:prstGeom>
        </p:spPr>
        <p:txBody>
          <a:bodyPr vert="horz" wrap="square" lIns="0" tIns="1270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0" normalizeH="0" baseline="0" noProof="0" dirty="0">
                <a:ln>
                  <a:noFill/>
                </a:ln>
                <a:solidFill>
                  <a:srgbClr val="60BB46"/>
                </a:solidFill>
                <a:effectLst/>
                <a:uLnTx/>
                <a:uFillTx/>
                <a:latin typeface="Calibri"/>
                <a:ea typeface="+mn-ea"/>
                <a:cs typeface="Calibri"/>
              </a:rPr>
              <a:t>| </a:t>
            </a:r>
            <a:r>
              <a:rPr kumimoji="0" lang="en-US" sz="3600" b="1" i="0" u="none" strike="noStrike" kern="1200" cap="none" spc="-10" normalizeH="0" baseline="0" noProof="0" dirty="0">
                <a:ln>
                  <a:noFill/>
                </a:ln>
                <a:solidFill>
                  <a:srgbClr val="00355F"/>
                </a:solidFill>
                <a:effectLst/>
                <a:uLnTx/>
                <a:uFillTx/>
                <a:latin typeface="Calibri"/>
                <a:ea typeface="+mn-ea"/>
                <a:cs typeface="Calibri"/>
              </a:rPr>
              <a:t>Trades and occupations in Minnesota</a:t>
            </a:r>
            <a:endParaRPr kumimoji="0" sz="3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88661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6C8B-6DE3-7479-DE3E-8CC5E56A942E}"/>
              </a:ext>
            </a:extLst>
          </p:cNvPr>
          <p:cNvSpPr>
            <a:spLocks noGrp="1"/>
          </p:cNvSpPr>
          <p:nvPr>
            <p:ph type="title"/>
          </p:nvPr>
        </p:nvSpPr>
        <p:spPr/>
        <p:txBody>
          <a:bodyPr>
            <a:normAutofit/>
          </a:bodyPr>
          <a:lstStyle/>
          <a:p>
            <a:r>
              <a:rPr lang="en-US" sz="4000" dirty="0"/>
              <a:t>What types of occupations are </a:t>
            </a:r>
            <a:r>
              <a:rPr lang="en-US" sz="4000" dirty="0" err="1"/>
              <a:t>apprenticeable</a:t>
            </a:r>
            <a:r>
              <a:rPr lang="en-US" sz="4000" dirty="0"/>
              <a:t>? </a:t>
            </a:r>
          </a:p>
        </p:txBody>
      </p:sp>
      <p:graphicFrame>
        <p:nvGraphicFramePr>
          <p:cNvPr id="4" name="Table 4">
            <a:extLst>
              <a:ext uri="{FF2B5EF4-FFF2-40B4-BE49-F238E27FC236}">
                <a16:creationId xmlns:a16="http://schemas.microsoft.com/office/drawing/2014/main" id="{3EEA73C2-CE15-E4D5-553B-B4255F2655FB}"/>
              </a:ext>
            </a:extLst>
          </p:cNvPr>
          <p:cNvGraphicFramePr>
            <a:graphicFrameLocks noGrp="1"/>
          </p:cNvGraphicFramePr>
          <p:nvPr>
            <p:ph idx="1"/>
          </p:nvPr>
        </p:nvGraphicFramePr>
        <p:xfrm>
          <a:off x="838200" y="1473933"/>
          <a:ext cx="10081548" cy="4754880"/>
        </p:xfrm>
        <a:graphic>
          <a:graphicData uri="http://schemas.openxmlformats.org/drawingml/2006/table">
            <a:tbl>
              <a:tblPr firstRow="1" bandRow="1">
                <a:tableStyleId>{5C22544A-7EE6-4342-B048-85BDC9FD1C3A}</a:tableStyleId>
              </a:tblPr>
              <a:tblGrid>
                <a:gridCol w="4846320">
                  <a:extLst>
                    <a:ext uri="{9D8B030D-6E8A-4147-A177-3AD203B41FA5}">
                      <a16:colId xmlns:a16="http://schemas.microsoft.com/office/drawing/2014/main" val="4152509889"/>
                    </a:ext>
                  </a:extLst>
                </a:gridCol>
                <a:gridCol w="5235228">
                  <a:extLst>
                    <a:ext uri="{9D8B030D-6E8A-4147-A177-3AD203B41FA5}">
                      <a16:colId xmlns:a16="http://schemas.microsoft.com/office/drawing/2014/main" val="2212503300"/>
                    </a:ext>
                  </a:extLst>
                </a:gridCol>
              </a:tblGrid>
              <a:tr h="303750">
                <a:tc>
                  <a:txBody>
                    <a:bodyPr/>
                    <a:lstStyle/>
                    <a:p>
                      <a:endParaRPr lang="en-US"/>
                    </a:p>
                  </a:txBody>
                  <a:tcPr/>
                </a:tc>
                <a:tc>
                  <a:txBody>
                    <a:bodyPr/>
                    <a:lstStyle/>
                    <a:p>
                      <a:endParaRPr lang="en-US" dirty="0"/>
                    </a:p>
                  </a:txBody>
                  <a:tcPr/>
                </a:tc>
                <a:extLst>
                  <a:ext uri="{0D108BD9-81ED-4DB2-BD59-A6C34878D82A}">
                    <a16:rowId xmlns:a16="http://schemas.microsoft.com/office/drawing/2014/main" val="2986041228"/>
                  </a:ext>
                </a:extLst>
              </a:tr>
              <a:tr h="303750">
                <a:tc>
                  <a:txBody>
                    <a:bodyPr/>
                    <a:lstStyle/>
                    <a:p>
                      <a:r>
                        <a:rPr lang="en-US" dirty="0"/>
                        <a:t>Electrical</a:t>
                      </a:r>
                    </a:p>
                  </a:txBody>
                  <a:tcPr/>
                </a:tc>
                <a:tc>
                  <a:txBody>
                    <a:bodyPr/>
                    <a:lstStyle/>
                    <a:p>
                      <a:r>
                        <a:rPr lang="en-US" dirty="0"/>
                        <a:t>Arborist</a:t>
                      </a:r>
                    </a:p>
                  </a:txBody>
                  <a:tcPr/>
                </a:tc>
                <a:extLst>
                  <a:ext uri="{0D108BD9-81ED-4DB2-BD59-A6C34878D82A}">
                    <a16:rowId xmlns:a16="http://schemas.microsoft.com/office/drawing/2014/main" val="2869868888"/>
                  </a:ext>
                </a:extLst>
              </a:tr>
              <a:tr h="303750">
                <a:tc>
                  <a:txBody>
                    <a:bodyPr/>
                    <a:lstStyle/>
                    <a:p>
                      <a:r>
                        <a:rPr lang="en-US" dirty="0"/>
                        <a:t>Plumber</a:t>
                      </a:r>
                    </a:p>
                  </a:txBody>
                  <a:tcPr/>
                </a:tc>
                <a:tc>
                  <a:txBody>
                    <a:bodyPr/>
                    <a:lstStyle/>
                    <a:p>
                      <a:r>
                        <a:rPr lang="en-US" dirty="0"/>
                        <a:t>Graphic Designer</a:t>
                      </a:r>
                    </a:p>
                  </a:txBody>
                  <a:tcPr/>
                </a:tc>
                <a:extLst>
                  <a:ext uri="{0D108BD9-81ED-4DB2-BD59-A6C34878D82A}">
                    <a16:rowId xmlns:a16="http://schemas.microsoft.com/office/drawing/2014/main" val="3592472722"/>
                  </a:ext>
                </a:extLst>
              </a:tr>
              <a:tr h="365760">
                <a:tc>
                  <a:txBody>
                    <a:bodyPr/>
                    <a:lstStyle/>
                    <a:p>
                      <a:r>
                        <a:rPr lang="en-US" dirty="0"/>
                        <a:t>Pipefitter</a:t>
                      </a:r>
                    </a:p>
                  </a:txBody>
                  <a:tcPr/>
                </a:tc>
                <a:tc>
                  <a:txBody>
                    <a:bodyPr/>
                    <a:lstStyle/>
                    <a:p>
                      <a:r>
                        <a:rPr lang="en-US" dirty="0"/>
                        <a:t>Community Health Worker</a:t>
                      </a:r>
                    </a:p>
                  </a:txBody>
                  <a:tcPr/>
                </a:tc>
                <a:extLst>
                  <a:ext uri="{0D108BD9-81ED-4DB2-BD59-A6C34878D82A}">
                    <a16:rowId xmlns:a16="http://schemas.microsoft.com/office/drawing/2014/main" val="1297085424"/>
                  </a:ext>
                </a:extLst>
              </a:tr>
              <a:tr h="303750">
                <a:tc>
                  <a:txBody>
                    <a:bodyPr/>
                    <a:lstStyle/>
                    <a:p>
                      <a:r>
                        <a:rPr lang="en-US" dirty="0"/>
                        <a:t>Millwright</a:t>
                      </a:r>
                    </a:p>
                  </a:txBody>
                  <a:tcPr/>
                </a:tc>
                <a:tc>
                  <a:txBody>
                    <a:bodyPr/>
                    <a:lstStyle/>
                    <a:p>
                      <a:r>
                        <a:rPr lang="en-US" dirty="0"/>
                        <a:t>Meat Cutter</a:t>
                      </a:r>
                    </a:p>
                  </a:txBody>
                  <a:tcPr/>
                </a:tc>
                <a:extLst>
                  <a:ext uri="{0D108BD9-81ED-4DB2-BD59-A6C34878D82A}">
                    <a16:rowId xmlns:a16="http://schemas.microsoft.com/office/drawing/2014/main" val="417291230"/>
                  </a:ext>
                </a:extLst>
              </a:tr>
              <a:tr h="303750">
                <a:tc>
                  <a:txBody>
                    <a:bodyPr/>
                    <a:lstStyle/>
                    <a:p>
                      <a:r>
                        <a:rPr lang="en-US" dirty="0"/>
                        <a:t>Ironworker</a:t>
                      </a:r>
                    </a:p>
                  </a:txBody>
                  <a:tcPr/>
                </a:tc>
                <a:tc>
                  <a:txBody>
                    <a:bodyPr/>
                    <a:lstStyle/>
                    <a:p>
                      <a:r>
                        <a:rPr lang="en-US" dirty="0"/>
                        <a:t>Coach Operator</a:t>
                      </a:r>
                    </a:p>
                  </a:txBody>
                  <a:tcPr/>
                </a:tc>
                <a:extLst>
                  <a:ext uri="{0D108BD9-81ED-4DB2-BD59-A6C34878D82A}">
                    <a16:rowId xmlns:a16="http://schemas.microsoft.com/office/drawing/2014/main" val="2171019195"/>
                  </a:ext>
                </a:extLst>
              </a:tr>
              <a:tr h="303750">
                <a:tc>
                  <a:txBody>
                    <a:bodyPr/>
                    <a:lstStyle/>
                    <a:p>
                      <a:r>
                        <a:rPr lang="en-US" dirty="0"/>
                        <a:t>Operator</a:t>
                      </a:r>
                    </a:p>
                  </a:txBody>
                  <a:tcPr/>
                </a:tc>
                <a:tc>
                  <a:txBody>
                    <a:bodyPr/>
                    <a:lstStyle/>
                    <a:p>
                      <a:r>
                        <a:rPr lang="en-US" dirty="0"/>
                        <a:t>Massage Therapist</a:t>
                      </a:r>
                    </a:p>
                  </a:txBody>
                  <a:tcPr/>
                </a:tc>
                <a:extLst>
                  <a:ext uri="{0D108BD9-81ED-4DB2-BD59-A6C34878D82A}">
                    <a16:rowId xmlns:a16="http://schemas.microsoft.com/office/drawing/2014/main" val="325115642"/>
                  </a:ext>
                </a:extLst>
              </a:tr>
              <a:tr h="365760">
                <a:tc>
                  <a:txBody>
                    <a:bodyPr/>
                    <a:lstStyle/>
                    <a:p>
                      <a:r>
                        <a:rPr lang="en-US" dirty="0"/>
                        <a:t>Welder</a:t>
                      </a:r>
                    </a:p>
                  </a:txBody>
                  <a:tcPr/>
                </a:tc>
                <a:tc>
                  <a:txBody>
                    <a:bodyPr/>
                    <a:lstStyle/>
                    <a:p>
                      <a:r>
                        <a:rPr lang="en-US" dirty="0"/>
                        <a:t>Outboard Motor Technician</a:t>
                      </a:r>
                    </a:p>
                  </a:txBody>
                  <a:tcPr/>
                </a:tc>
                <a:extLst>
                  <a:ext uri="{0D108BD9-81ED-4DB2-BD59-A6C34878D82A}">
                    <a16:rowId xmlns:a16="http://schemas.microsoft.com/office/drawing/2014/main" val="2527460358"/>
                  </a:ext>
                </a:extLst>
              </a:tr>
              <a:tr h="303750">
                <a:tc>
                  <a:txBody>
                    <a:bodyPr/>
                    <a:lstStyle/>
                    <a:p>
                      <a:r>
                        <a:rPr lang="en-US" dirty="0"/>
                        <a:t>Carpenter</a:t>
                      </a:r>
                    </a:p>
                  </a:txBody>
                  <a:tcPr/>
                </a:tc>
                <a:tc>
                  <a:txBody>
                    <a:bodyPr/>
                    <a:lstStyle/>
                    <a:p>
                      <a:r>
                        <a:rPr lang="en-US" dirty="0"/>
                        <a:t>Window Cleaning</a:t>
                      </a:r>
                    </a:p>
                  </a:txBody>
                  <a:tcPr/>
                </a:tc>
                <a:extLst>
                  <a:ext uri="{0D108BD9-81ED-4DB2-BD59-A6C34878D82A}">
                    <a16:rowId xmlns:a16="http://schemas.microsoft.com/office/drawing/2014/main" val="75347181"/>
                  </a:ext>
                </a:extLst>
              </a:tr>
              <a:tr h="365760">
                <a:tc>
                  <a:txBody>
                    <a:bodyPr/>
                    <a:lstStyle/>
                    <a:p>
                      <a:r>
                        <a:rPr lang="en-US" dirty="0"/>
                        <a:t>Insulator</a:t>
                      </a:r>
                    </a:p>
                  </a:txBody>
                  <a:tcPr/>
                </a:tc>
                <a:tc>
                  <a:txBody>
                    <a:bodyPr/>
                    <a:lstStyle/>
                    <a:p>
                      <a:r>
                        <a:rPr lang="en-US" dirty="0"/>
                        <a:t>Early Child Educator</a:t>
                      </a:r>
                    </a:p>
                  </a:txBody>
                  <a:tcPr/>
                </a:tc>
                <a:extLst>
                  <a:ext uri="{0D108BD9-81ED-4DB2-BD59-A6C34878D82A}">
                    <a16:rowId xmlns:a16="http://schemas.microsoft.com/office/drawing/2014/main" val="3361691357"/>
                  </a:ext>
                </a:extLst>
              </a:tr>
              <a:tr h="303750">
                <a:tc>
                  <a:txBody>
                    <a:bodyPr/>
                    <a:lstStyle/>
                    <a:p>
                      <a:r>
                        <a:rPr lang="en-US" dirty="0"/>
                        <a:t>Painter</a:t>
                      </a:r>
                    </a:p>
                  </a:txBody>
                  <a:tcPr/>
                </a:tc>
                <a:tc>
                  <a:txBody>
                    <a:bodyPr/>
                    <a:lstStyle/>
                    <a:p>
                      <a:r>
                        <a:rPr lang="en-US" dirty="0"/>
                        <a:t>Industrial Manufacturing Technician</a:t>
                      </a:r>
                    </a:p>
                  </a:txBody>
                  <a:tcPr/>
                </a:tc>
                <a:extLst>
                  <a:ext uri="{0D108BD9-81ED-4DB2-BD59-A6C34878D82A}">
                    <a16:rowId xmlns:a16="http://schemas.microsoft.com/office/drawing/2014/main" val="4102272943"/>
                  </a:ext>
                </a:extLst>
              </a:tr>
              <a:tr h="303750">
                <a:tc>
                  <a:txBody>
                    <a:bodyPr/>
                    <a:lstStyle/>
                    <a:p>
                      <a:r>
                        <a:rPr lang="en-US" dirty="0"/>
                        <a:t>Boilermaker</a:t>
                      </a:r>
                    </a:p>
                  </a:txBody>
                  <a:tcPr/>
                </a:tc>
                <a:tc>
                  <a:txBody>
                    <a:bodyPr/>
                    <a:lstStyle/>
                    <a:p>
                      <a:r>
                        <a:rPr lang="en-US" dirty="0"/>
                        <a:t>CNC Operator</a:t>
                      </a:r>
                    </a:p>
                  </a:txBody>
                  <a:tcPr/>
                </a:tc>
                <a:extLst>
                  <a:ext uri="{0D108BD9-81ED-4DB2-BD59-A6C34878D82A}">
                    <a16:rowId xmlns:a16="http://schemas.microsoft.com/office/drawing/2014/main" val="4021511018"/>
                  </a:ext>
                </a:extLst>
              </a:tr>
              <a:tr h="303750">
                <a:tc>
                  <a:txBody>
                    <a:bodyPr/>
                    <a:lstStyle/>
                    <a:p>
                      <a:r>
                        <a:rPr lang="en-US" dirty="0"/>
                        <a:t>Cement Mason</a:t>
                      </a:r>
                    </a:p>
                  </a:txBody>
                  <a:tcPr/>
                </a:tc>
                <a:tc>
                  <a:txBody>
                    <a:bodyPr/>
                    <a:lstStyle/>
                    <a:p>
                      <a:r>
                        <a:rPr lang="en-US" dirty="0"/>
                        <a:t>Software Developer</a:t>
                      </a:r>
                    </a:p>
                  </a:txBody>
                  <a:tcPr/>
                </a:tc>
                <a:extLst>
                  <a:ext uri="{0D108BD9-81ED-4DB2-BD59-A6C34878D82A}">
                    <a16:rowId xmlns:a16="http://schemas.microsoft.com/office/drawing/2014/main" val="1961976147"/>
                  </a:ext>
                </a:extLst>
              </a:tr>
            </a:tbl>
          </a:graphicData>
        </a:graphic>
      </p:graphicFrame>
    </p:spTree>
    <p:extLst>
      <p:ext uri="{BB962C8B-B14F-4D97-AF65-F5344CB8AC3E}">
        <p14:creationId xmlns:p14="http://schemas.microsoft.com/office/powerpoint/2010/main" val="383708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ACD4-3AEB-C694-E51C-4FD271F00802}"/>
              </a:ext>
            </a:extLst>
          </p:cNvPr>
          <p:cNvSpPr>
            <a:spLocks noGrp="1"/>
          </p:cNvSpPr>
          <p:nvPr>
            <p:ph type="title"/>
          </p:nvPr>
        </p:nvSpPr>
        <p:spPr>
          <a:xfrm>
            <a:off x="838200" y="164649"/>
            <a:ext cx="10842912" cy="1325563"/>
          </a:xfrm>
        </p:spPr>
        <p:txBody>
          <a:bodyPr/>
          <a:lstStyle/>
          <a:p>
            <a:r>
              <a:rPr lang="en-US" sz="3600" b="1" dirty="0">
                <a:solidFill>
                  <a:srgbClr val="60BB46"/>
                </a:solidFill>
                <a:latin typeface="Calibri"/>
                <a:cs typeface="Calibri"/>
              </a:rPr>
              <a:t>|</a:t>
            </a:r>
            <a:r>
              <a:rPr lang="en-US" sz="3600" b="1" spc="-10" dirty="0" err="1">
                <a:solidFill>
                  <a:srgbClr val="00355F"/>
                </a:solidFill>
                <a:latin typeface="Calibri"/>
                <a:ea typeface="+mn-ea"/>
                <a:cs typeface="Calibri"/>
              </a:rPr>
              <a:t>Apprenticeable</a:t>
            </a:r>
            <a:r>
              <a:rPr lang="en-US" sz="3600" b="1" spc="-10" dirty="0">
                <a:solidFill>
                  <a:srgbClr val="00355F"/>
                </a:solidFill>
                <a:latin typeface="Calibri"/>
                <a:ea typeface="+mn-ea"/>
                <a:cs typeface="Calibri"/>
              </a:rPr>
              <a:t> Occupations</a:t>
            </a:r>
          </a:p>
        </p:txBody>
      </p:sp>
      <p:sp>
        <p:nvSpPr>
          <p:cNvPr id="6" name="TextBox 5">
            <a:extLst>
              <a:ext uri="{FF2B5EF4-FFF2-40B4-BE49-F238E27FC236}">
                <a16:creationId xmlns:a16="http://schemas.microsoft.com/office/drawing/2014/main" id="{473D6BF4-38C1-94B6-9E5E-A8C64C598E27}"/>
              </a:ext>
            </a:extLst>
          </p:cNvPr>
          <p:cNvSpPr txBox="1"/>
          <p:nvPr/>
        </p:nvSpPr>
        <p:spPr>
          <a:xfrm>
            <a:off x="1340424" y="1234201"/>
            <a:ext cx="1066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Visit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https://www.apprenticeship.gov/apprenticeship-occupations/industry-listings?industryCode=54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BF136426-9987-04CF-62B9-AAF7ADC48F57}"/>
              </a:ext>
            </a:extLst>
          </p:cNvPr>
          <p:cNvPicPr>
            <a:picLocks noChangeAspect="1"/>
          </p:cNvPicPr>
          <p:nvPr/>
        </p:nvPicPr>
        <p:blipFill>
          <a:blip r:embed="rId3"/>
          <a:stretch>
            <a:fillRect/>
          </a:stretch>
        </p:blipFill>
        <p:spPr>
          <a:xfrm>
            <a:off x="372979" y="1870248"/>
            <a:ext cx="8650705" cy="4683683"/>
          </a:xfrm>
          <a:prstGeom prst="rect">
            <a:avLst/>
          </a:prstGeom>
        </p:spPr>
      </p:pic>
      <p:pic>
        <p:nvPicPr>
          <p:cNvPr id="9" name="Content Placeholder 8" descr="Qr code&#10;&#10;Description automatically generated">
            <a:extLst>
              <a:ext uri="{FF2B5EF4-FFF2-40B4-BE49-F238E27FC236}">
                <a16:creationId xmlns:a16="http://schemas.microsoft.com/office/drawing/2014/main" id="{B49E27AC-4E9A-C7F1-39B1-4C867279CDC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62909" y="2884033"/>
            <a:ext cx="2656112" cy="2656112"/>
          </a:xfrm>
        </p:spPr>
      </p:pic>
    </p:spTree>
    <p:extLst>
      <p:ext uri="{BB962C8B-B14F-4D97-AF65-F5344CB8AC3E}">
        <p14:creationId xmlns:p14="http://schemas.microsoft.com/office/powerpoint/2010/main" val="3049072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A253-23AE-4951-99BD-185C73595A87}"/>
              </a:ext>
            </a:extLst>
          </p:cNvPr>
          <p:cNvSpPr>
            <a:spLocks noGrp="1"/>
          </p:cNvSpPr>
          <p:nvPr>
            <p:ph type="title"/>
          </p:nvPr>
        </p:nvSpPr>
        <p:spPr/>
        <p:txBody>
          <a:bodyPr>
            <a:normAutofit/>
          </a:bodyPr>
          <a:lstStyle/>
          <a:p>
            <a:r>
              <a:rPr lang="en-US" dirty="0"/>
              <a:t>Early Childhood Education Apprenticeships</a:t>
            </a:r>
          </a:p>
        </p:txBody>
      </p:sp>
      <p:sp>
        <p:nvSpPr>
          <p:cNvPr id="3" name="Content Placeholder 2">
            <a:extLst>
              <a:ext uri="{FF2B5EF4-FFF2-40B4-BE49-F238E27FC236}">
                <a16:creationId xmlns:a16="http://schemas.microsoft.com/office/drawing/2014/main" id="{F2FC1656-E186-44A8-B8FC-0CDB79E2B97A}"/>
              </a:ext>
            </a:extLst>
          </p:cNvPr>
          <p:cNvSpPr>
            <a:spLocks noGrp="1"/>
          </p:cNvSpPr>
          <p:nvPr>
            <p:ph idx="1"/>
          </p:nvPr>
        </p:nvSpPr>
        <p:spPr>
          <a:xfrm>
            <a:off x="838200" y="1595846"/>
            <a:ext cx="10515600" cy="4592003"/>
          </a:xfrm>
        </p:spPr>
        <p:txBody>
          <a:bodyPr>
            <a:noAutofit/>
          </a:bodyPr>
          <a:lstStyle/>
          <a:p>
            <a:pPr defTabSz="914377">
              <a:lnSpc>
                <a:spcPct val="80000"/>
              </a:lnSpc>
              <a:spcBef>
                <a:spcPts val="100"/>
              </a:spcBef>
              <a:spcAft>
                <a:spcPts val="0"/>
              </a:spcAft>
              <a:buClrTx/>
            </a:pPr>
            <a:r>
              <a:rPr lang="en-US" dirty="0"/>
              <a:t>Partnership with Child Care Aware of Minnesota</a:t>
            </a:r>
          </a:p>
          <a:p>
            <a:pPr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Registered apprenticeship program launched in August 2023</a:t>
            </a:r>
          </a:p>
          <a:p>
            <a:pPr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18 apprentices enrolled in 7 childcare centers across the state</a:t>
            </a:r>
          </a:p>
          <a:p>
            <a:pPr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Child Care Aware of Minnesota is coordinating a work group to identify how to implement registered apprenticeship in a family childcare provider setting </a:t>
            </a:r>
          </a:p>
          <a:p>
            <a:pPr marL="457200" lvl="1" indent="0" defTabSz="914377">
              <a:lnSpc>
                <a:spcPct val="80000"/>
              </a:lnSpc>
              <a:spcBef>
                <a:spcPts val="100"/>
              </a:spcBef>
              <a:spcAft>
                <a:spcPts val="0"/>
              </a:spcAft>
              <a:buClrTx/>
              <a:buNone/>
            </a:pPr>
            <a:endParaRPr lang="en-US" dirty="0"/>
          </a:p>
          <a:p>
            <a:pPr marL="914400" lvl="2" indent="0" defTabSz="914377">
              <a:lnSpc>
                <a:spcPct val="80000"/>
              </a:lnSpc>
              <a:spcBef>
                <a:spcPts val="100"/>
              </a:spcBef>
              <a:spcAft>
                <a:spcPts val="0"/>
              </a:spcAft>
              <a:buClrTx/>
              <a:buNone/>
            </a:pPr>
            <a:endParaRPr lang="en-US" dirty="0"/>
          </a:p>
          <a:p>
            <a:pPr marR="156845">
              <a:spcBef>
                <a:spcPts val="700"/>
              </a:spcBef>
              <a:spcAft>
                <a:spcPts val="0"/>
              </a:spcAft>
            </a:pPr>
            <a:endParaRPr lang="en-US" dirty="0"/>
          </a:p>
        </p:txBody>
      </p:sp>
      <p:sp>
        <p:nvSpPr>
          <p:cNvPr id="7" name="Footer Placeholder 2">
            <a:extLst>
              <a:ext uri="{FF2B5EF4-FFF2-40B4-BE49-F238E27FC236}">
                <a16:creationId xmlns:a16="http://schemas.microsoft.com/office/drawing/2014/main" id="{BD86CC66-78A7-525C-4BBD-BEF277ACAA50}"/>
              </a:ext>
            </a:extLst>
          </p:cNvPr>
          <p:cNvSpPr txBox="1">
            <a:spLocks/>
          </p:cNvSpPr>
          <p:nvPr/>
        </p:nvSpPr>
        <p:spPr bwMode="black">
          <a:xfrm>
            <a:off x="3454577" y="6420261"/>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Apprenticeship Minnesota | apprenticeship.mn.gov</a:t>
            </a:r>
          </a:p>
        </p:txBody>
      </p:sp>
    </p:spTree>
    <p:extLst>
      <p:ext uri="{BB962C8B-B14F-4D97-AF65-F5344CB8AC3E}">
        <p14:creationId xmlns:p14="http://schemas.microsoft.com/office/powerpoint/2010/main" val="382186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A253-23AE-4951-99BD-185C73595A87}"/>
              </a:ext>
            </a:extLst>
          </p:cNvPr>
          <p:cNvSpPr>
            <a:spLocks noGrp="1"/>
          </p:cNvSpPr>
          <p:nvPr>
            <p:ph type="title"/>
          </p:nvPr>
        </p:nvSpPr>
        <p:spPr/>
        <p:txBody>
          <a:bodyPr>
            <a:normAutofit/>
          </a:bodyPr>
          <a:lstStyle/>
          <a:p>
            <a:r>
              <a:rPr lang="en-US" dirty="0"/>
              <a:t>K-12 Teacher Apprenticeships</a:t>
            </a:r>
          </a:p>
        </p:txBody>
      </p:sp>
      <p:sp>
        <p:nvSpPr>
          <p:cNvPr id="3" name="Content Placeholder 2">
            <a:extLst>
              <a:ext uri="{FF2B5EF4-FFF2-40B4-BE49-F238E27FC236}">
                <a16:creationId xmlns:a16="http://schemas.microsoft.com/office/drawing/2014/main" id="{F2FC1656-E186-44A8-B8FC-0CDB79E2B97A}"/>
              </a:ext>
            </a:extLst>
          </p:cNvPr>
          <p:cNvSpPr>
            <a:spLocks noGrp="1"/>
          </p:cNvSpPr>
          <p:nvPr>
            <p:ph idx="1"/>
          </p:nvPr>
        </p:nvSpPr>
        <p:spPr>
          <a:xfrm>
            <a:off x="838200" y="1595846"/>
            <a:ext cx="10515600" cy="4592003"/>
          </a:xfrm>
        </p:spPr>
        <p:txBody>
          <a:bodyPr>
            <a:noAutofit/>
          </a:bodyPr>
          <a:lstStyle/>
          <a:p>
            <a:pPr defTabSz="914377">
              <a:lnSpc>
                <a:spcPct val="80000"/>
              </a:lnSpc>
              <a:spcBef>
                <a:spcPts val="100"/>
              </a:spcBef>
              <a:spcAft>
                <a:spcPts val="0"/>
              </a:spcAft>
              <a:buClrTx/>
            </a:pPr>
            <a:r>
              <a:rPr lang="en-US" dirty="0"/>
              <a:t>Statewide Partnerships</a:t>
            </a:r>
          </a:p>
          <a:p>
            <a:pPr lvl="1" defTabSz="914377">
              <a:lnSpc>
                <a:spcPct val="80000"/>
              </a:lnSpc>
              <a:spcBef>
                <a:spcPts val="100"/>
              </a:spcBef>
              <a:spcAft>
                <a:spcPts val="0"/>
              </a:spcAft>
              <a:buClrTx/>
            </a:pPr>
            <a:r>
              <a:rPr lang="en-US" dirty="0"/>
              <a:t>Minnesota Department of Education</a:t>
            </a:r>
          </a:p>
          <a:p>
            <a:pPr lvl="1" defTabSz="914377">
              <a:lnSpc>
                <a:spcPct val="80000"/>
              </a:lnSpc>
              <a:spcBef>
                <a:spcPts val="100"/>
              </a:spcBef>
              <a:spcAft>
                <a:spcPts val="0"/>
              </a:spcAft>
              <a:buClrTx/>
            </a:pPr>
            <a:r>
              <a:rPr lang="en-US" dirty="0"/>
              <a:t>Professional Educator Licensing and Standards Board</a:t>
            </a:r>
          </a:p>
          <a:p>
            <a:pPr lvl="1" defTabSz="914377">
              <a:lnSpc>
                <a:spcPct val="80000"/>
              </a:lnSpc>
              <a:spcBef>
                <a:spcPts val="100"/>
              </a:spcBef>
              <a:spcAft>
                <a:spcPts val="0"/>
              </a:spcAft>
              <a:buClrTx/>
            </a:pPr>
            <a:r>
              <a:rPr lang="en-US" dirty="0"/>
              <a:t>Education MN</a:t>
            </a:r>
          </a:p>
          <a:p>
            <a:pPr lvl="1"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Developed statewide model standard for teacher registered apprenticeship programs</a:t>
            </a:r>
          </a:p>
          <a:p>
            <a:pPr lvl="1" defTabSz="914377">
              <a:lnSpc>
                <a:spcPct val="80000"/>
              </a:lnSpc>
              <a:spcBef>
                <a:spcPts val="100"/>
              </a:spcBef>
              <a:spcAft>
                <a:spcPts val="0"/>
              </a:spcAft>
              <a:buClrTx/>
            </a:pPr>
            <a:r>
              <a:rPr lang="en-US" dirty="0"/>
              <a:t>Elementary Education and Special Education Licensure </a:t>
            </a:r>
          </a:p>
          <a:p>
            <a:pPr lvl="1"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Fall 2024 Launch </a:t>
            </a:r>
          </a:p>
          <a:p>
            <a:pPr lvl="1" defTabSz="914377">
              <a:lnSpc>
                <a:spcPct val="80000"/>
              </a:lnSpc>
              <a:spcBef>
                <a:spcPts val="100"/>
              </a:spcBef>
              <a:spcAft>
                <a:spcPts val="0"/>
              </a:spcAft>
              <a:buClrTx/>
            </a:pPr>
            <a:r>
              <a:rPr lang="en-US" dirty="0"/>
              <a:t>Minneapolis &amp; Owatonna</a:t>
            </a:r>
          </a:p>
          <a:p>
            <a:pPr lvl="1" defTabSz="914377">
              <a:lnSpc>
                <a:spcPct val="80000"/>
              </a:lnSpc>
              <a:spcBef>
                <a:spcPts val="100"/>
              </a:spcBef>
              <a:spcAft>
                <a:spcPts val="0"/>
              </a:spcAft>
              <a:buClrTx/>
            </a:pPr>
            <a:r>
              <a:rPr lang="en-US" dirty="0"/>
              <a:t>Intermediate District 916, 917, 287,288</a:t>
            </a:r>
          </a:p>
          <a:p>
            <a:pPr defTabSz="914377">
              <a:lnSpc>
                <a:spcPct val="80000"/>
              </a:lnSpc>
              <a:spcBef>
                <a:spcPts val="100"/>
              </a:spcBef>
              <a:spcAft>
                <a:spcPts val="0"/>
              </a:spcAft>
              <a:buClrTx/>
            </a:pPr>
            <a:endParaRPr lang="en-US" dirty="0"/>
          </a:p>
          <a:p>
            <a:pPr defTabSz="914377">
              <a:lnSpc>
                <a:spcPct val="80000"/>
              </a:lnSpc>
              <a:spcBef>
                <a:spcPts val="100"/>
              </a:spcBef>
              <a:spcAft>
                <a:spcPts val="0"/>
              </a:spcAft>
              <a:buClrTx/>
            </a:pPr>
            <a:r>
              <a:rPr lang="en-US" dirty="0"/>
              <a:t>Fall 2025 Launch</a:t>
            </a:r>
          </a:p>
          <a:p>
            <a:pPr lvl="1" defTabSz="914377">
              <a:lnSpc>
                <a:spcPct val="80000"/>
              </a:lnSpc>
              <a:spcBef>
                <a:spcPts val="100"/>
              </a:spcBef>
              <a:spcAft>
                <a:spcPts val="0"/>
              </a:spcAft>
              <a:buClrTx/>
            </a:pPr>
            <a:r>
              <a:rPr lang="en-US" dirty="0"/>
              <a:t>Four other districts exploring options for different licensure areas </a:t>
            </a:r>
          </a:p>
          <a:p>
            <a:pPr lvl="1" defTabSz="914377">
              <a:lnSpc>
                <a:spcPct val="80000"/>
              </a:lnSpc>
              <a:spcBef>
                <a:spcPts val="100"/>
              </a:spcBef>
              <a:spcAft>
                <a:spcPts val="0"/>
              </a:spcAft>
              <a:buClrTx/>
            </a:pPr>
            <a:endParaRPr lang="en-US" dirty="0"/>
          </a:p>
          <a:p>
            <a:pPr marR="156845">
              <a:spcBef>
                <a:spcPts val="700"/>
              </a:spcBef>
              <a:spcAft>
                <a:spcPts val="0"/>
              </a:spcAft>
            </a:pPr>
            <a:endParaRPr lang="en-US" dirty="0"/>
          </a:p>
        </p:txBody>
      </p:sp>
      <p:sp>
        <p:nvSpPr>
          <p:cNvPr id="7" name="Footer Placeholder 2">
            <a:extLst>
              <a:ext uri="{FF2B5EF4-FFF2-40B4-BE49-F238E27FC236}">
                <a16:creationId xmlns:a16="http://schemas.microsoft.com/office/drawing/2014/main" id="{BD86CC66-78A7-525C-4BBD-BEF277ACAA50}"/>
              </a:ext>
            </a:extLst>
          </p:cNvPr>
          <p:cNvSpPr txBox="1">
            <a:spLocks/>
          </p:cNvSpPr>
          <p:nvPr/>
        </p:nvSpPr>
        <p:spPr bwMode="black">
          <a:xfrm>
            <a:off x="3454577" y="6420261"/>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Apprenticeship Minnesota | apprenticeship.mn.gov</a:t>
            </a:r>
          </a:p>
        </p:txBody>
      </p:sp>
    </p:spTree>
    <p:extLst>
      <p:ext uri="{BB962C8B-B14F-4D97-AF65-F5344CB8AC3E}">
        <p14:creationId xmlns:p14="http://schemas.microsoft.com/office/powerpoint/2010/main" val="614655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B254-0929-5903-B022-E1450C01DB7C}"/>
              </a:ext>
            </a:extLst>
          </p:cNvPr>
          <p:cNvSpPr>
            <a:spLocks noGrp="1"/>
          </p:cNvSpPr>
          <p:nvPr>
            <p:ph type="title"/>
          </p:nvPr>
        </p:nvSpPr>
        <p:spPr/>
        <p:txBody>
          <a:bodyPr/>
          <a:lstStyle/>
          <a:p>
            <a:r>
              <a:rPr lang="en-US" dirty="0"/>
              <a:t>Semiconductor Industry Apprenticeships</a:t>
            </a:r>
          </a:p>
        </p:txBody>
      </p:sp>
      <p:sp>
        <p:nvSpPr>
          <p:cNvPr id="3" name="Content Placeholder 2">
            <a:extLst>
              <a:ext uri="{FF2B5EF4-FFF2-40B4-BE49-F238E27FC236}">
                <a16:creationId xmlns:a16="http://schemas.microsoft.com/office/drawing/2014/main" id="{2A336511-6D18-44C6-4772-E0F4419991F7}"/>
              </a:ext>
            </a:extLst>
          </p:cNvPr>
          <p:cNvSpPr>
            <a:spLocks noGrp="1"/>
          </p:cNvSpPr>
          <p:nvPr>
            <p:ph idx="1"/>
          </p:nvPr>
        </p:nvSpPr>
        <p:spPr/>
        <p:txBody>
          <a:bodyPr/>
          <a:lstStyle/>
          <a:p>
            <a:r>
              <a:rPr lang="en-US" dirty="0"/>
              <a:t>Partnership with DEED</a:t>
            </a:r>
          </a:p>
          <a:p>
            <a:r>
              <a:rPr lang="en-US" dirty="0"/>
              <a:t>Currently one program registered</a:t>
            </a:r>
          </a:p>
          <a:p>
            <a:pPr lvl="1"/>
            <a:r>
              <a:rPr lang="en-US" dirty="0"/>
              <a:t>Skywater Technology</a:t>
            </a:r>
          </a:p>
          <a:p>
            <a:pPr lvl="1"/>
            <a:r>
              <a:rPr lang="en-US" dirty="0"/>
              <a:t>Equipment Maintenance Technician</a:t>
            </a:r>
          </a:p>
          <a:p>
            <a:pPr lvl="1"/>
            <a:r>
              <a:rPr lang="en-US" dirty="0"/>
              <a:t>Five registered apprentices </a:t>
            </a:r>
          </a:p>
          <a:p>
            <a:r>
              <a:rPr lang="en-US" dirty="0"/>
              <a:t>Three other companies developing programs </a:t>
            </a:r>
          </a:p>
        </p:txBody>
      </p:sp>
      <p:sp>
        <p:nvSpPr>
          <p:cNvPr id="4" name="Date Placeholder 3">
            <a:extLst>
              <a:ext uri="{FF2B5EF4-FFF2-40B4-BE49-F238E27FC236}">
                <a16:creationId xmlns:a16="http://schemas.microsoft.com/office/drawing/2014/main" id="{A451D76A-C561-D801-EEC9-3963A9CAB9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C19639B-34A7-96FA-3B27-B0565F8AA3E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www.dli.mn.gov</a:t>
            </a:r>
          </a:p>
        </p:txBody>
      </p:sp>
      <p:sp>
        <p:nvSpPr>
          <p:cNvPr id="6" name="Slide Number Placeholder 5">
            <a:extLst>
              <a:ext uri="{FF2B5EF4-FFF2-40B4-BE49-F238E27FC236}">
                <a16:creationId xmlns:a16="http://schemas.microsoft.com/office/drawing/2014/main" id="{F48F82F7-3028-9240-20FD-2A7834757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16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8637-F2B4-4103-BEED-CA499D0D90CC}"/>
              </a:ext>
            </a:extLst>
          </p:cNvPr>
          <p:cNvSpPr>
            <a:spLocks noGrp="1"/>
          </p:cNvSpPr>
          <p:nvPr>
            <p:ph type="title"/>
          </p:nvPr>
        </p:nvSpPr>
        <p:spPr/>
        <p:txBody>
          <a:bodyPr/>
          <a:lstStyle/>
          <a:p>
            <a:r>
              <a:rPr lang="en-US" dirty="0"/>
              <a:t>Apprenticeship Funding </a:t>
            </a:r>
          </a:p>
        </p:txBody>
      </p:sp>
      <p:sp>
        <p:nvSpPr>
          <p:cNvPr id="3" name="Content Placeholder 2">
            <a:extLst>
              <a:ext uri="{FF2B5EF4-FFF2-40B4-BE49-F238E27FC236}">
                <a16:creationId xmlns:a16="http://schemas.microsoft.com/office/drawing/2014/main" id="{407A1D1B-E5F8-4A1A-BC9F-3F4838453ABB}"/>
              </a:ext>
            </a:extLst>
          </p:cNvPr>
          <p:cNvSpPr>
            <a:spLocks noGrp="1"/>
          </p:cNvSpPr>
          <p:nvPr>
            <p:ph idx="1"/>
          </p:nvPr>
        </p:nvSpPr>
        <p:spPr/>
        <p:txBody>
          <a:bodyPr>
            <a:normAutofit fontScale="25000" lnSpcReduction="20000"/>
          </a:bodyPr>
          <a:lstStyle/>
          <a:p>
            <a:pPr marL="0" indent="0" defTabSz="914377">
              <a:spcBef>
                <a:spcPts val="100"/>
              </a:spcBef>
              <a:spcAft>
                <a:spcPts val="0"/>
              </a:spcAft>
              <a:buClrTx/>
              <a:buNone/>
            </a:pPr>
            <a:r>
              <a:rPr lang="en-US" sz="6400" b="1" spc="-15" dirty="0">
                <a:solidFill>
                  <a:srgbClr val="002060"/>
                </a:solidFill>
                <a:cs typeface="Calibri"/>
              </a:rPr>
              <a:t>Labor Education Advancement Program (LEAP)</a:t>
            </a:r>
          </a:p>
          <a:p>
            <a:pPr defTabSz="914377">
              <a:spcBef>
                <a:spcPts val="100"/>
              </a:spcBef>
              <a:spcAft>
                <a:spcPts val="0"/>
              </a:spcAft>
              <a:buClrTx/>
            </a:pPr>
            <a:r>
              <a:rPr lang="en-US" sz="6400" spc="-15" dirty="0">
                <a:solidFill>
                  <a:srgbClr val="002060"/>
                </a:solidFill>
                <a:cs typeface="Calibri"/>
              </a:rPr>
              <a:t>Facilitate the recruitment and retention of people of color, Indigenous people and women in registered apprenticeship programs</a:t>
            </a:r>
          </a:p>
          <a:p>
            <a:pPr defTabSz="914377">
              <a:spcBef>
                <a:spcPts val="100"/>
              </a:spcBef>
              <a:spcAft>
                <a:spcPts val="0"/>
              </a:spcAft>
              <a:buClrTx/>
            </a:pPr>
            <a:endParaRPr lang="en-US" sz="6400" b="1" spc="-15" dirty="0">
              <a:solidFill>
                <a:srgbClr val="002060"/>
              </a:solidFill>
              <a:highlight>
                <a:srgbClr val="FFFF00"/>
              </a:highlight>
              <a:cs typeface="Calibri"/>
            </a:endParaRPr>
          </a:p>
          <a:p>
            <a:pPr defTabSz="914377">
              <a:spcBef>
                <a:spcPts val="100"/>
              </a:spcBef>
              <a:spcAft>
                <a:spcPts val="0"/>
              </a:spcAft>
              <a:buClrTx/>
            </a:pPr>
            <a:r>
              <a:rPr lang="en-US" sz="6400" spc="-15" dirty="0">
                <a:solidFill>
                  <a:srgbClr val="002060"/>
                </a:solidFill>
                <a:cs typeface="Calibri"/>
              </a:rPr>
              <a:t>Community-Based Organizations, Non-profits, and Tribal Governments</a:t>
            </a:r>
          </a:p>
          <a:p>
            <a:pPr marL="0" indent="0" defTabSz="914377">
              <a:spcBef>
                <a:spcPts val="100"/>
              </a:spcBef>
              <a:spcAft>
                <a:spcPts val="0"/>
              </a:spcAft>
              <a:buClrTx/>
              <a:buNone/>
            </a:pPr>
            <a:endParaRPr lang="en-US" sz="6400" b="1" spc="-15" dirty="0">
              <a:solidFill>
                <a:srgbClr val="002060"/>
              </a:solidFill>
              <a:cs typeface="Calibri"/>
            </a:endParaRPr>
          </a:p>
          <a:p>
            <a:pPr defTabSz="914377">
              <a:spcBef>
                <a:spcPts val="100"/>
              </a:spcBef>
              <a:spcAft>
                <a:spcPts val="0"/>
              </a:spcAft>
              <a:buClrTx/>
            </a:pPr>
            <a:r>
              <a:rPr lang="en-US" sz="6400" spc="-15" dirty="0">
                <a:solidFill>
                  <a:srgbClr val="002060"/>
                </a:solidFill>
                <a:cs typeface="Calibri"/>
              </a:rPr>
              <a:t>$1 million annually</a:t>
            </a:r>
          </a:p>
          <a:p>
            <a:pPr marL="0" indent="0" defTabSz="914377">
              <a:spcBef>
                <a:spcPts val="100"/>
              </a:spcBef>
              <a:spcAft>
                <a:spcPts val="0"/>
              </a:spcAft>
              <a:buClrTx/>
              <a:buNone/>
            </a:pPr>
            <a:endParaRPr lang="en-US" sz="6400" spc="-15" dirty="0">
              <a:solidFill>
                <a:srgbClr val="002060"/>
              </a:solidFill>
              <a:cs typeface="Calibri"/>
            </a:endParaRPr>
          </a:p>
          <a:p>
            <a:pPr marL="0" indent="0" defTabSz="914377">
              <a:spcBef>
                <a:spcPts val="100"/>
              </a:spcBef>
              <a:spcAft>
                <a:spcPts val="0"/>
              </a:spcAft>
              <a:buClrTx/>
              <a:buNone/>
            </a:pPr>
            <a:r>
              <a:rPr lang="en-US" sz="6400" b="1" spc="-15" dirty="0">
                <a:solidFill>
                  <a:srgbClr val="002060"/>
                </a:solidFill>
                <a:cs typeface="Calibri"/>
              </a:rPr>
              <a:t>Clean Economy Occupations Grant</a:t>
            </a:r>
          </a:p>
          <a:p>
            <a:pPr defTabSz="914377">
              <a:spcBef>
                <a:spcPts val="100"/>
              </a:spcBef>
              <a:spcAft>
                <a:spcPts val="0"/>
              </a:spcAft>
              <a:buClrTx/>
            </a:pPr>
            <a:r>
              <a:rPr lang="en-US" sz="6400" spc="-15" dirty="0">
                <a:solidFill>
                  <a:srgbClr val="002060"/>
                </a:solidFill>
                <a:cs typeface="Calibri"/>
              </a:rPr>
              <a:t>Grow apprenticeship in clean economy occupations</a:t>
            </a:r>
          </a:p>
          <a:p>
            <a:pPr defTabSz="914377">
              <a:spcBef>
                <a:spcPts val="100"/>
              </a:spcBef>
              <a:spcAft>
                <a:spcPts val="0"/>
              </a:spcAft>
              <a:buClrTx/>
            </a:pPr>
            <a:endParaRPr lang="en-US" sz="6400" spc="-15" dirty="0">
              <a:solidFill>
                <a:srgbClr val="002060"/>
              </a:solidFill>
              <a:cs typeface="Calibri"/>
            </a:endParaRPr>
          </a:p>
          <a:p>
            <a:pPr defTabSz="914377">
              <a:spcBef>
                <a:spcPts val="100"/>
              </a:spcBef>
              <a:spcAft>
                <a:spcPts val="0"/>
              </a:spcAft>
              <a:buClrTx/>
            </a:pPr>
            <a:r>
              <a:rPr lang="en-US" sz="6400" spc="-15" dirty="0">
                <a:solidFill>
                  <a:srgbClr val="002060"/>
                </a:solidFill>
                <a:cs typeface="Calibri"/>
              </a:rPr>
              <a:t>Registered apprenticeship programs in Minnesota</a:t>
            </a:r>
          </a:p>
          <a:p>
            <a:pPr defTabSz="914377">
              <a:spcBef>
                <a:spcPts val="100"/>
              </a:spcBef>
              <a:spcAft>
                <a:spcPts val="0"/>
              </a:spcAft>
              <a:buClrTx/>
            </a:pPr>
            <a:endParaRPr lang="en-US" sz="6400" spc="-15" dirty="0">
              <a:solidFill>
                <a:srgbClr val="002060"/>
              </a:solidFill>
              <a:cs typeface="Calibri"/>
            </a:endParaRPr>
          </a:p>
          <a:p>
            <a:pPr defTabSz="914377">
              <a:spcBef>
                <a:spcPts val="100"/>
              </a:spcBef>
              <a:spcAft>
                <a:spcPts val="0"/>
              </a:spcAft>
              <a:buClrTx/>
            </a:pPr>
            <a:r>
              <a:rPr lang="en-US" sz="6400" spc="-15" dirty="0">
                <a:solidFill>
                  <a:srgbClr val="002060"/>
                </a:solidFill>
                <a:cs typeface="Calibri"/>
              </a:rPr>
              <a:t>$3 million in one time funding </a:t>
            </a:r>
          </a:p>
          <a:p>
            <a:pPr marL="0" indent="0" defTabSz="914377">
              <a:spcBef>
                <a:spcPts val="100"/>
              </a:spcBef>
              <a:spcAft>
                <a:spcPts val="0"/>
              </a:spcAft>
              <a:buClrTx/>
              <a:buNone/>
            </a:pPr>
            <a:endParaRPr lang="en-US" sz="6400" b="1" spc="-15" dirty="0">
              <a:solidFill>
                <a:srgbClr val="002060"/>
              </a:solidFill>
              <a:cs typeface="Calibri"/>
            </a:endParaRPr>
          </a:p>
          <a:p>
            <a:pPr marL="0" indent="0" defTabSz="914377">
              <a:spcBef>
                <a:spcPts val="100"/>
              </a:spcBef>
              <a:spcAft>
                <a:spcPts val="0"/>
              </a:spcAft>
              <a:buClrTx/>
              <a:buNone/>
            </a:pPr>
            <a:r>
              <a:rPr lang="en-US" sz="6400" b="1" spc="-15" dirty="0">
                <a:solidFill>
                  <a:srgbClr val="002060"/>
                </a:solidFill>
                <a:cs typeface="Calibri"/>
              </a:rPr>
              <a:t>Federal Funding</a:t>
            </a:r>
          </a:p>
          <a:p>
            <a:pPr defTabSz="914377">
              <a:spcBef>
                <a:spcPts val="100"/>
              </a:spcBef>
              <a:spcAft>
                <a:spcPts val="0"/>
              </a:spcAft>
              <a:buClrTx/>
            </a:pPr>
            <a:r>
              <a:rPr lang="en-US" sz="6400" spc="-15" dirty="0">
                <a:solidFill>
                  <a:srgbClr val="002060"/>
                </a:solidFill>
                <a:cs typeface="Calibri"/>
              </a:rPr>
              <a:t>Targeted funds for childcare, K-12 teachers, and semiconductors</a:t>
            </a:r>
          </a:p>
          <a:p>
            <a:pPr marL="0" indent="0" defTabSz="914377">
              <a:spcBef>
                <a:spcPts val="100"/>
              </a:spcBef>
              <a:spcAft>
                <a:spcPts val="0"/>
              </a:spcAft>
              <a:buClrTx/>
              <a:buNone/>
            </a:pPr>
            <a:endParaRPr lang="en-US" sz="6400" spc="-15" dirty="0">
              <a:solidFill>
                <a:srgbClr val="002060"/>
              </a:solidFill>
              <a:cs typeface="Calibri"/>
            </a:endParaRPr>
          </a:p>
          <a:p>
            <a:pPr defTabSz="914377">
              <a:spcBef>
                <a:spcPts val="100"/>
              </a:spcBef>
              <a:spcAft>
                <a:spcPts val="0"/>
              </a:spcAft>
              <a:buClrTx/>
            </a:pPr>
            <a:r>
              <a:rPr lang="en-US" sz="6400" spc="-15" dirty="0">
                <a:solidFill>
                  <a:srgbClr val="002060"/>
                </a:solidFill>
                <a:cs typeface="Calibri"/>
              </a:rPr>
              <a:t>Anticipate a larger competitive award which will broaden grant opportunities </a:t>
            </a:r>
          </a:p>
          <a:p>
            <a:pPr marL="0" indent="0" defTabSz="914377">
              <a:spcBef>
                <a:spcPts val="100"/>
              </a:spcBef>
              <a:spcAft>
                <a:spcPts val="0"/>
              </a:spcAft>
              <a:buClrTx/>
              <a:buNone/>
            </a:pPr>
            <a:endParaRPr lang="en-US" sz="6400" spc="-15" dirty="0">
              <a:solidFill>
                <a:srgbClr val="002060"/>
              </a:solidFill>
              <a:cs typeface="Calibri"/>
            </a:endParaRPr>
          </a:p>
          <a:p>
            <a:pPr marL="0" indent="0" defTabSz="914377">
              <a:spcBef>
                <a:spcPts val="100"/>
              </a:spcBef>
              <a:spcAft>
                <a:spcPts val="0"/>
              </a:spcAft>
              <a:buClrTx/>
              <a:buNone/>
            </a:pPr>
            <a:endParaRPr lang="en-US" sz="6400" b="1" spc="-15" dirty="0">
              <a:solidFill>
                <a:srgbClr val="002060"/>
              </a:solidFill>
              <a:cs typeface="Calibri"/>
            </a:endParaRPr>
          </a:p>
          <a:p>
            <a:endParaRPr lang="en-US" dirty="0"/>
          </a:p>
        </p:txBody>
      </p:sp>
      <p:sp>
        <p:nvSpPr>
          <p:cNvPr id="4" name="Date Placeholder 3">
            <a:extLst>
              <a:ext uri="{FF2B5EF4-FFF2-40B4-BE49-F238E27FC236}">
                <a16:creationId xmlns:a16="http://schemas.microsoft.com/office/drawing/2014/main" id="{FC0F14F8-C46E-457B-BC19-D7725CF1EA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A3B6DEC-3D44-4954-9A53-56EED5365115}"/>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www.dli.mn.gov</a:t>
            </a:r>
          </a:p>
        </p:txBody>
      </p:sp>
      <p:sp>
        <p:nvSpPr>
          <p:cNvPr id="6" name="Slide Number Placeholder 5">
            <a:extLst>
              <a:ext uri="{FF2B5EF4-FFF2-40B4-BE49-F238E27FC236}">
                <a16:creationId xmlns:a16="http://schemas.microsoft.com/office/drawing/2014/main" id="{EA120A32-88ED-4F87-8AB8-0AF13D0CAF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25311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FC7E0C-70FA-4B3A-AAF7-2B5FC1D9C212}"/>
              </a:ext>
            </a:extLst>
          </p:cNvPr>
          <p:cNvSpPr>
            <a:spLocks noGrp="1"/>
          </p:cNvSpPr>
          <p:nvPr>
            <p:ph type="title"/>
          </p:nvPr>
        </p:nvSpPr>
        <p:spPr/>
        <p:txBody>
          <a:bodyPr/>
          <a:lstStyle/>
          <a:p>
            <a:r>
              <a:rPr lang="en-US" dirty="0"/>
              <a:t>Publications</a:t>
            </a:r>
          </a:p>
        </p:txBody>
      </p:sp>
      <p:sp>
        <p:nvSpPr>
          <p:cNvPr id="11" name="Footer Placeholder 2">
            <a:extLst>
              <a:ext uri="{FF2B5EF4-FFF2-40B4-BE49-F238E27FC236}">
                <a16:creationId xmlns:a16="http://schemas.microsoft.com/office/drawing/2014/main" id="{7FE564EC-AC40-4179-9B0A-8D679CD0CF6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Apprenticeship Minnesota | apprenticeship.mn.gov</a:t>
            </a:r>
          </a:p>
        </p:txBody>
      </p:sp>
      <p:sp>
        <p:nvSpPr>
          <p:cNvPr id="8" name="Rectangle 7">
            <a:extLst>
              <a:ext uri="{FF2B5EF4-FFF2-40B4-BE49-F238E27FC236}">
                <a16:creationId xmlns:a16="http://schemas.microsoft.com/office/drawing/2014/main" id="{64149305-B3E9-4E5F-80DA-74F8DBF83C2A}"/>
              </a:ext>
            </a:extLst>
          </p:cNvPr>
          <p:cNvSpPr/>
          <p:nvPr/>
        </p:nvSpPr>
        <p:spPr>
          <a:xfrm>
            <a:off x="2697833" y="4213235"/>
            <a:ext cx="668355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panose="020F0502020204030204"/>
                <a:ea typeface="+mn-ea"/>
                <a:cs typeface="+mn-cs"/>
              </a:rPr>
              <a:t>Follow us on social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3865"/>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hlinkClick r:id="rId3"/>
              </a:rPr>
              <a:t>Facebook</a:t>
            </a:r>
            <a:endPar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hlinkClick r:id="rId4"/>
              </a:rPr>
              <a:t>LinkedIn</a:t>
            </a:r>
            <a:endPar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hlinkClick r:id="rId5"/>
              </a:rPr>
              <a:t>Instagram</a:t>
            </a:r>
            <a:endParaRPr kumimoji="0" lang="en-US" sz="1800" b="1" i="0" u="none" strike="noStrike" kern="1200" cap="none" spc="0" normalizeH="0" baseline="0" noProof="0" dirty="0">
              <a:ln>
                <a:noFill/>
              </a:ln>
              <a:solidFill>
                <a:srgbClr val="00386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865"/>
              </a:solidFill>
              <a:effectLst/>
              <a:uLnTx/>
              <a:uFillTx/>
              <a:latin typeface="Calibri" panose="020F0502020204030204"/>
              <a:ea typeface="+mn-ea"/>
              <a:cs typeface="+mn-cs"/>
            </a:endParaRPr>
          </a:p>
        </p:txBody>
      </p:sp>
      <p:pic>
        <p:nvPicPr>
          <p:cNvPr id="9" name="Picture 8" descr="Logo: Apprenticeship Minnesota at the Department of Labor and Industry">
            <a:extLst>
              <a:ext uri="{FF2B5EF4-FFF2-40B4-BE49-F238E27FC236}">
                <a16:creationId xmlns:a16="http://schemas.microsoft.com/office/drawing/2014/main" id="{1E18D61F-9493-4383-9558-1D5F9271AD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7482" y="2038145"/>
            <a:ext cx="4096049" cy="485242"/>
          </a:xfrm>
          <a:prstGeom prst="rect">
            <a:avLst/>
          </a:prstGeom>
        </p:spPr>
      </p:pic>
      <p:sp>
        <p:nvSpPr>
          <p:cNvPr id="10" name="Footer Placeholder 4">
            <a:extLst>
              <a:ext uri="{FF2B5EF4-FFF2-40B4-BE49-F238E27FC236}">
                <a16:creationId xmlns:a16="http://schemas.microsoft.com/office/drawing/2014/main" id="{15BAB839-9518-493D-93AB-E2EF56650FAE}"/>
              </a:ext>
            </a:extLst>
          </p:cNvPr>
          <p:cNvSpPr txBox="1">
            <a:spLocks/>
          </p:cNvSpPr>
          <p:nvPr/>
        </p:nvSpPr>
        <p:spPr bwMode="white">
          <a:xfrm>
            <a:off x="1364664" y="3409230"/>
            <a:ext cx="5586412"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ctr" defTabSz="914400" rtl="0" eaLnBrk="1" latinLnBrk="0" hangingPunct="1">
              <a:lnSpc>
                <a:spcPct val="90000"/>
              </a:lnSpc>
              <a:spcBef>
                <a:spcPct val="0"/>
              </a:spcBef>
              <a:buNone/>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www.apprenticeshipmn.com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News and events</a:t>
            </a:r>
          </a:p>
        </p:txBody>
      </p:sp>
      <p:pic>
        <p:nvPicPr>
          <p:cNvPr id="12" name="Graphic 11" descr="Right pointing backhand index">
            <a:extLst>
              <a:ext uri="{FF2B5EF4-FFF2-40B4-BE49-F238E27FC236}">
                <a16:creationId xmlns:a16="http://schemas.microsoft.com/office/drawing/2014/main" id="{22A9E34A-9F91-4903-B980-8C712F3FC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7464" y="2971800"/>
            <a:ext cx="914400" cy="914400"/>
          </a:xfrm>
          <a:prstGeom prst="rect">
            <a:avLst/>
          </a:prstGeom>
        </p:spPr>
      </p:pic>
      <p:pic>
        <p:nvPicPr>
          <p:cNvPr id="3" name="Picture 2">
            <a:extLst>
              <a:ext uri="{FF2B5EF4-FFF2-40B4-BE49-F238E27FC236}">
                <a16:creationId xmlns:a16="http://schemas.microsoft.com/office/drawing/2014/main" id="{21B061D3-1C0D-6D61-673E-4D36A7C722A1}"/>
              </a:ext>
            </a:extLst>
          </p:cNvPr>
          <p:cNvPicPr>
            <a:picLocks noChangeAspect="1"/>
          </p:cNvPicPr>
          <p:nvPr/>
        </p:nvPicPr>
        <p:blipFill>
          <a:blip r:embed="rId9"/>
          <a:stretch>
            <a:fillRect/>
          </a:stretch>
        </p:blipFill>
        <p:spPr>
          <a:xfrm>
            <a:off x="7655266" y="2038145"/>
            <a:ext cx="2987299" cy="3817951"/>
          </a:xfrm>
          <a:prstGeom prst="rect">
            <a:avLst/>
          </a:prstGeom>
        </p:spPr>
      </p:pic>
    </p:spTree>
    <p:extLst>
      <p:ext uri="{BB962C8B-B14F-4D97-AF65-F5344CB8AC3E}">
        <p14:creationId xmlns:p14="http://schemas.microsoft.com/office/powerpoint/2010/main" val="423046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590662" y="4267832"/>
            <a:ext cx="4805996" cy="1297115"/>
          </a:xfrm>
        </p:spPr>
        <p:txBody>
          <a:bodyPr vert="horz" lIns="91440" tIns="45720" rIns="91440" bIns="45720" rtlCol="0" anchor="t">
            <a:normAutofit/>
          </a:bodyPr>
          <a:lstStyle/>
          <a:p>
            <a:r>
              <a:rPr lang="en-US" sz="3600" b="1" spc="-10" dirty="0">
                <a:solidFill>
                  <a:srgbClr val="003865"/>
                </a:solidFill>
                <a:latin typeface="+mn-lt"/>
              </a:rPr>
              <a:t>Keep in touch!</a:t>
            </a:r>
          </a:p>
        </p:txBody>
      </p:sp>
      <p:sp>
        <p:nvSpPr>
          <p:cNvPr id="3" name="Text Placeholder 2"/>
          <p:cNvSpPr>
            <a:spLocks noGrp="1"/>
          </p:cNvSpPr>
          <p:nvPr>
            <p:ph type="body" idx="1"/>
          </p:nvPr>
        </p:nvSpPr>
        <p:spPr>
          <a:xfrm>
            <a:off x="6590966" y="3428999"/>
            <a:ext cx="4805691" cy="838831"/>
          </a:xfrm>
        </p:spPr>
        <p:txBody>
          <a:bodyPr vert="horz" lIns="91440" tIns="45720" rIns="91440" bIns="45720" rtlCol="0" anchor="b">
            <a:normAutofit/>
          </a:bodyPr>
          <a:lstStyle/>
          <a:p>
            <a:r>
              <a:rPr lang="en-US" sz="2000" kern="1200" dirty="0">
                <a:solidFill>
                  <a:schemeClr val="tx2"/>
                </a:solidFill>
                <a:latin typeface="+mn-lt"/>
                <a:ea typeface="+mn-ea"/>
                <a:cs typeface="+mn-cs"/>
              </a:rPr>
              <a:t>Erin Larsen | Apprenticeship Director </a:t>
            </a:r>
          </a:p>
          <a:p>
            <a:r>
              <a:rPr lang="en-US" sz="2000" kern="1200" dirty="0">
                <a:solidFill>
                  <a:schemeClr val="tx2"/>
                </a:solidFill>
                <a:latin typeface="+mn-lt"/>
                <a:ea typeface="+mn-ea"/>
                <a:cs typeface="+mn-cs"/>
              </a:rPr>
              <a:t>Erin.Larsen@state.mn.us</a:t>
            </a:r>
          </a:p>
        </p:txBody>
      </p:sp>
      <p:pic>
        <p:nvPicPr>
          <p:cNvPr id="24" name="Graphic 9" descr="Email">
            <a:extLst>
              <a:ext uri="{FF2B5EF4-FFF2-40B4-BE49-F238E27FC236}">
                <a16:creationId xmlns:a16="http://schemas.microsoft.com/office/drawing/2014/main" id="{B0F183CC-97A5-08C6-C6AF-1AF153F2AF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5"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6"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Date Placeholder 3"/>
          <p:cNvSpPr>
            <a:spLocks noGrp="1"/>
          </p:cNvSpPr>
          <p:nvPr>
            <p:ph type="dt" sz="half" idx="10"/>
          </p:nvPr>
        </p:nvSpPr>
        <p:spPr>
          <a:xfrm>
            <a:off x="804672"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66A75E6-E45B-4C5D-981E-7C8ED0C72F5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Optional Tagline Goes Here | mn.gov/websiteurl</a:t>
            </a:r>
          </a:p>
        </p:txBody>
      </p:sp>
      <p:sp>
        <p:nvSpPr>
          <p:cNvPr id="6" name="Slide Number Placeholder 5"/>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1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Department of Labor and Industry</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p:cNvSpPr txBox="1"/>
          <p:nvPr/>
        </p:nvSpPr>
        <p:spPr>
          <a:xfrm>
            <a:off x="815712" y="3717635"/>
            <a:ext cx="6337147"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3366"/>
                </a:solidFill>
                <a:effectLst/>
                <a:uLnTx/>
                <a:uFillTx/>
                <a:latin typeface="Calibri"/>
                <a:ea typeface="+mn-ea"/>
                <a:cs typeface="+mn-cs"/>
              </a:rPr>
              <a:t>DLI’s </a:t>
            </a:r>
            <a:r>
              <a:rPr kumimoji="0" lang="en-US" sz="2800" b="1" i="1" u="none" strike="noStrike" kern="1200" cap="none" spc="0" normalizeH="0" baseline="0" noProof="0" dirty="0">
                <a:ln>
                  <a:noFill/>
                </a:ln>
                <a:solidFill>
                  <a:srgbClr val="78BE21">
                    <a:lumMod val="75000"/>
                  </a:srgbClr>
                </a:solidFill>
                <a:effectLst/>
                <a:uLnTx/>
                <a:uFillTx/>
                <a:latin typeface="Calibri"/>
                <a:ea typeface="+mn-ea"/>
                <a:cs typeface="+mn-cs"/>
              </a:rPr>
              <a:t>MISSION </a:t>
            </a:r>
            <a:r>
              <a:rPr kumimoji="0" lang="en-US" sz="2800" b="1" i="1" u="none" strike="noStrike" kern="1200" cap="none" spc="0" normalizeH="0" baseline="0" noProof="0" dirty="0">
                <a:ln>
                  <a:noFill/>
                </a:ln>
                <a:solidFill>
                  <a:srgbClr val="003366"/>
                </a:solidFill>
                <a:effectLst/>
                <a:uLnTx/>
                <a:uFillTx/>
                <a:latin typeface="Calibri"/>
                <a:ea typeface="+mn-ea"/>
                <a:cs typeface="+mn-cs"/>
              </a:rPr>
              <a:t>is to ensure Minnesota’s work and living environments are equitable, healthy and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8" name="TextBox 7"/>
          <p:cNvSpPr txBox="1"/>
          <p:nvPr/>
        </p:nvSpPr>
        <p:spPr>
          <a:xfrm>
            <a:off x="-470452" y="2634681"/>
            <a:ext cx="705037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3366"/>
                </a:solidFill>
                <a:effectLst/>
                <a:uLnTx/>
                <a:uFillTx/>
                <a:latin typeface="Calibri"/>
                <a:ea typeface="+mn-ea"/>
                <a:cs typeface="+mn-cs"/>
              </a:rPr>
              <a:t>DLI’s </a:t>
            </a:r>
            <a:r>
              <a:rPr kumimoji="0" lang="en-US" sz="2800" b="1" i="1" u="none" strike="noStrike" kern="1200" cap="none" spc="0" normalizeH="0" baseline="0" noProof="0" dirty="0">
                <a:ln>
                  <a:noFill/>
                </a:ln>
                <a:solidFill>
                  <a:srgbClr val="78BE21">
                    <a:lumMod val="75000"/>
                  </a:srgbClr>
                </a:solidFill>
                <a:effectLst/>
                <a:uLnTx/>
                <a:uFillTx/>
                <a:latin typeface="Calibri"/>
                <a:ea typeface="+mn-ea"/>
                <a:cs typeface="+mn-cs"/>
              </a:rPr>
              <a:t>VISION </a:t>
            </a:r>
            <a:r>
              <a:rPr kumimoji="0" lang="en-US" sz="2800" b="1" i="1" u="none" strike="noStrike" kern="1200" cap="none" spc="0" normalizeH="0" baseline="0" noProof="0" dirty="0">
                <a:ln>
                  <a:noFill/>
                </a:ln>
                <a:solidFill>
                  <a:srgbClr val="003366"/>
                </a:solidFill>
                <a:effectLst/>
                <a:uLnTx/>
                <a:uFillTx/>
                <a:latin typeface="Calibri"/>
                <a:ea typeface="+mn-ea"/>
                <a:cs typeface="+mn-cs"/>
              </a:rPr>
              <a:t>is to be a trusted resource, service provider and impartial regulator. </a:t>
            </a:r>
          </a:p>
        </p:txBody>
      </p:sp>
      <p:sp>
        <p:nvSpPr>
          <p:cNvPr id="12" name="Rectangle 11"/>
          <p:cNvSpPr/>
          <p:nvPr/>
        </p:nvSpPr>
        <p:spPr>
          <a:xfrm>
            <a:off x="7152859" y="1421814"/>
            <a:ext cx="24265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78BE21">
                    <a:lumMod val="75000"/>
                  </a:srgbClr>
                </a:solidFill>
                <a:effectLst/>
                <a:uLnTx/>
                <a:uFillTx/>
                <a:latin typeface="Calibri"/>
                <a:ea typeface="+mn-ea"/>
                <a:cs typeface="+mn-cs"/>
              </a:rPr>
              <a:t>DLI Programs:</a:t>
            </a:r>
            <a:endParaRPr kumimoji="0" lang="en-US" sz="2800" b="1" i="0" u="none" strike="noStrike" kern="1200" cap="none" spc="0" normalizeH="0" baseline="0" noProof="0" dirty="0">
              <a:ln>
                <a:noFill/>
              </a:ln>
              <a:solidFill>
                <a:srgbClr val="003865"/>
              </a:solidFill>
              <a:effectLst/>
              <a:uLnTx/>
              <a:uFillTx/>
              <a:latin typeface="Calibri"/>
              <a:ea typeface="+mn-ea"/>
              <a:cs typeface="+mn-cs"/>
            </a:endParaRPr>
          </a:p>
        </p:txBody>
      </p:sp>
      <p:sp>
        <p:nvSpPr>
          <p:cNvPr id="13" name="Content Placeholder 10"/>
          <p:cNvSpPr>
            <a:spLocks noGrp="1"/>
          </p:cNvSpPr>
          <p:nvPr>
            <p:ph idx="1"/>
          </p:nvPr>
        </p:nvSpPr>
        <p:spPr>
          <a:xfrm>
            <a:off x="6808525" y="1532722"/>
            <a:ext cx="5197946" cy="4333379"/>
          </a:xfrm>
          <a:noFill/>
          <a:ln w="38100">
            <a:noFill/>
          </a:ln>
        </p:spPr>
        <p:txBody>
          <a:bodyPr numCol="2">
            <a:noAutofit/>
          </a:bodyPr>
          <a:lstStyle/>
          <a:p>
            <a:pPr>
              <a:spcBef>
                <a:spcPts val="600"/>
              </a:spcBef>
              <a:spcAft>
                <a:spcPts val="600"/>
              </a:spcAft>
              <a:buSzPct val="110000"/>
              <a:buFont typeface="Wingdings" panose="05000000000000000000" pitchFamily="2" charset="2"/>
              <a:buChar char="§"/>
            </a:pPr>
            <a:r>
              <a:rPr lang="en-US" sz="1800" b="1" dirty="0">
                <a:solidFill>
                  <a:srgbClr val="003865"/>
                </a:solidFill>
              </a:rPr>
              <a:t>Registered Apprenticeship</a:t>
            </a:r>
          </a:p>
          <a:p>
            <a:pPr>
              <a:spcBef>
                <a:spcPts val="600"/>
              </a:spcBef>
              <a:spcAft>
                <a:spcPts val="600"/>
              </a:spcAft>
              <a:buSzPct val="110000"/>
              <a:buFont typeface="Wingdings" panose="05000000000000000000" pitchFamily="2" charset="2"/>
              <a:buChar char="§"/>
            </a:pPr>
            <a:r>
              <a:rPr lang="en-US" sz="1800" b="1" dirty="0">
                <a:solidFill>
                  <a:srgbClr val="003865"/>
                </a:solidFill>
              </a:rPr>
              <a:t>Minnesota Dual-Training Pipeline</a:t>
            </a:r>
          </a:p>
          <a:p>
            <a:pPr>
              <a:spcBef>
                <a:spcPts val="600"/>
              </a:spcBef>
              <a:spcAft>
                <a:spcPts val="600"/>
              </a:spcAft>
              <a:buSzPct val="110000"/>
              <a:buFont typeface="Wingdings" panose="05000000000000000000" pitchFamily="2" charset="2"/>
              <a:buChar char="§"/>
            </a:pPr>
            <a:r>
              <a:rPr lang="en-US" sz="1800" b="1" dirty="0">
                <a:solidFill>
                  <a:srgbClr val="003865"/>
                </a:solidFill>
              </a:rPr>
              <a:t>Youth Skills Training Program</a:t>
            </a:r>
          </a:p>
          <a:p>
            <a:pPr>
              <a:spcBef>
                <a:spcPts val="600"/>
              </a:spcBef>
              <a:spcAft>
                <a:spcPts val="600"/>
              </a:spcAft>
              <a:buSzPct val="110000"/>
              <a:buFont typeface="Wingdings" panose="05000000000000000000" pitchFamily="2" charset="2"/>
              <a:buChar char="§"/>
            </a:pPr>
            <a:r>
              <a:rPr lang="en-US" sz="1800" b="1" dirty="0">
                <a:solidFill>
                  <a:srgbClr val="003865"/>
                </a:solidFill>
              </a:rPr>
              <a:t>Child Labor Outreach and Compliance</a:t>
            </a:r>
          </a:p>
          <a:p>
            <a:pPr>
              <a:spcBef>
                <a:spcPts val="600"/>
              </a:spcBef>
              <a:spcAft>
                <a:spcPts val="600"/>
              </a:spcAft>
              <a:buSzPct val="110000"/>
              <a:buFont typeface="Wingdings" panose="05000000000000000000" pitchFamily="2" charset="2"/>
              <a:buChar char="§"/>
            </a:pPr>
            <a:r>
              <a:rPr lang="en-US" sz="1800" b="1" dirty="0">
                <a:solidFill>
                  <a:srgbClr val="003865"/>
                </a:solidFill>
              </a:rPr>
              <a:t>Workplace Safety Consultation</a:t>
            </a:r>
          </a:p>
          <a:p>
            <a:pPr>
              <a:spcBef>
                <a:spcPts val="600"/>
              </a:spcBef>
              <a:spcAft>
                <a:spcPts val="600"/>
              </a:spcAft>
              <a:buSzPct val="110000"/>
              <a:buFont typeface="Wingdings" panose="05000000000000000000" pitchFamily="2" charset="2"/>
              <a:buChar char="§"/>
            </a:pPr>
            <a:r>
              <a:rPr lang="en-US" sz="1800" b="1" dirty="0">
                <a:solidFill>
                  <a:srgbClr val="003865"/>
                </a:solidFill>
              </a:rPr>
              <a:t>Worker’s Compensation Administration</a:t>
            </a:r>
          </a:p>
          <a:p>
            <a:pPr>
              <a:spcBef>
                <a:spcPts val="600"/>
              </a:spcBef>
              <a:spcAft>
                <a:spcPts val="600"/>
              </a:spcAft>
              <a:buSzPct val="110000"/>
              <a:buFont typeface="Wingdings" panose="05000000000000000000" pitchFamily="2" charset="2"/>
              <a:buChar char="§"/>
            </a:pPr>
            <a:r>
              <a:rPr lang="en-US" sz="1800" b="1" dirty="0">
                <a:solidFill>
                  <a:srgbClr val="003865"/>
                </a:solidFill>
              </a:rPr>
              <a:t>OSHA Compliance</a:t>
            </a:r>
          </a:p>
          <a:p>
            <a:pPr>
              <a:spcBef>
                <a:spcPts val="600"/>
              </a:spcBef>
              <a:spcAft>
                <a:spcPts val="600"/>
              </a:spcAft>
              <a:buSzPct val="110000"/>
              <a:buFont typeface="Wingdings" panose="05000000000000000000" pitchFamily="2" charset="2"/>
              <a:buChar char="§"/>
            </a:pPr>
            <a:r>
              <a:rPr lang="en-US" sz="1800" b="1" dirty="0">
                <a:solidFill>
                  <a:srgbClr val="003865"/>
                </a:solidFill>
              </a:rPr>
              <a:t>Wage and Hour Compliance</a:t>
            </a:r>
          </a:p>
          <a:p>
            <a:pPr>
              <a:spcBef>
                <a:spcPts val="600"/>
              </a:spcBef>
              <a:spcAft>
                <a:spcPts val="600"/>
              </a:spcAft>
              <a:buSzPct val="110000"/>
              <a:buFont typeface="Wingdings" panose="05000000000000000000" pitchFamily="2" charset="2"/>
              <a:buChar char="§"/>
            </a:pPr>
            <a:r>
              <a:rPr lang="en-US" sz="1800" b="1" dirty="0">
                <a:solidFill>
                  <a:srgbClr val="003865"/>
                </a:solidFill>
              </a:rPr>
              <a:t>Construction Codes and Licensing </a:t>
            </a:r>
          </a:p>
          <a:p>
            <a:pPr>
              <a:spcBef>
                <a:spcPts val="600"/>
              </a:spcBef>
              <a:spcAft>
                <a:spcPts val="600"/>
              </a:spcAft>
              <a:buSzPct val="110000"/>
              <a:buFont typeface="Wingdings" panose="05000000000000000000" pitchFamily="2" charset="2"/>
              <a:buChar char="§"/>
            </a:pPr>
            <a:r>
              <a:rPr lang="en-US" sz="1800" b="1" dirty="0">
                <a:solidFill>
                  <a:srgbClr val="003865"/>
                </a:solidFill>
              </a:rPr>
              <a:t>Office of Combative Sports</a:t>
            </a:r>
            <a:endParaRPr lang="en-US" sz="1600" b="1" dirty="0">
              <a:solidFill>
                <a:srgbClr val="003865"/>
              </a:solidFill>
            </a:endParaRPr>
          </a:p>
        </p:txBody>
      </p:sp>
      <p:pic>
        <p:nvPicPr>
          <p:cNvPr id="14" name="Picture 13" descr="Minnesota department of labor and industry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405" y="5866101"/>
            <a:ext cx="4981903" cy="1215584"/>
          </a:xfrm>
          <a:prstGeom prst="rect">
            <a:avLst/>
          </a:prstGeom>
        </p:spPr>
      </p:pic>
    </p:spTree>
    <p:extLst>
      <p:ext uri="{BB962C8B-B14F-4D97-AF65-F5344CB8AC3E}">
        <p14:creationId xmlns:p14="http://schemas.microsoft.com/office/powerpoint/2010/main" val="149284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Minnesota Dual-Training Pipeline?</a:t>
            </a:r>
          </a:p>
        </p:txBody>
      </p:sp>
      <p:sp>
        <p:nvSpPr>
          <p:cNvPr id="9" name="Content Placeholder 8"/>
          <p:cNvSpPr>
            <a:spLocks noGrp="1"/>
          </p:cNvSpPr>
          <p:nvPr>
            <p:ph idx="1"/>
          </p:nvPr>
        </p:nvSpPr>
        <p:spPr>
          <a:xfrm>
            <a:off x="314543" y="2125703"/>
            <a:ext cx="11562914" cy="4342313"/>
          </a:xfrm>
          <a:noFill/>
        </p:spPr>
        <p:txBody>
          <a:bodyPr>
            <a:normAutofit/>
          </a:bodyPr>
          <a:lstStyle/>
          <a:p>
            <a:pPr marL="358775" defTabSz="457200" eaLnBrk="0" fontAlgn="base" hangingPunct="0">
              <a:spcAft>
                <a:spcPts val="1200"/>
              </a:spcAft>
              <a:buClr>
                <a:srgbClr val="1F497D">
                  <a:lumMod val="75000"/>
                </a:srgbClr>
              </a:buClr>
              <a:buFont typeface="Wingdings" panose="05000000000000000000" pitchFamily="2" charset="2"/>
              <a:buChar char="§"/>
            </a:pPr>
            <a:r>
              <a:rPr lang="en-US" sz="2800" dirty="0">
                <a:solidFill>
                  <a:srgbClr val="1F497D"/>
                </a:solidFill>
                <a:ea typeface="MS PGothic" pitchFamily="34" charset="-128"/>
              </a:rPr>
              <a:t>Source of support to employers to develop their own employment-based, dual-training programs</a:t>
            </a:r>
          </a:p>
          <a:p>
            <a:pPr marL="358775" defTabSz="457200" eaLnBrk="0" fontAlgn="base" hangingPunct="0">
              <a:spcAft>
                <a:spcPts val="1200"/>
              </a:spcAft>
              <a:buClr>
                <a:srgbClr val="1F497D">
                  <a:lumMod val="75000"/>
                </a:srgbClr>
              </a:buClr>
              <a:buFont typeface="Wingdings" panose="05000000000000000000" pitchFamily="2" charset="2"/>
              <a:buChar char="§"/>
            </a:pPr>
            <a:r>
              <a:rPr lang="en-US" sz="2800" dirty="0">
                <a:solidFill>
                  <a:srgbClr val="1F497D"/>
                </a:solidFill>
                <a:ea typeface="MS PGothic" pitchFamily="34" charset="-128"/>
              </a:rPr>
              <a:t>An innovative approach to address current and future workforce needs in the key industries of </a:t>
            </a:r>
            <a:r>
              <a:rPr lang="en-US" sz="2800" b="1" dirty="0">
                <a:solidFill>
                  <a:srgbClr val="1F497D"/>
                </a:solidFill>
                <a:ea typeface="MS PGothic" pitchFamily="34" charset="-128"/>
              </a:rPr>
              <a:t>advanced manufacturing, agriculture, health care services, information technology, transportation</a:t>
            </a:r>
            <a:r>
              <a:rPr lang="en-US" sz="2800" b="1">
                <a:solidFill>
                  <a:srgbClr val="1F497D"/>
                </a:solidFill>
                <a:ea typeface="MS PGothic" pitchFamily="34" charset="-128"/>
              </a:rPr>
              <a:t>, childcare</a:t>
            </a:r>
            <a:r>
              <a:rPr lang="en-US" sz="2800" b="1" dirty="0">
                <a:solidFill>
                  <a:srgbClr val="1F497D"/>
                </a:solidFill>
                <a:ea typeface="MS PGothic" pitchFamily="34" charset="-128"/>
              </a:rPr>
              <a:t>, and legal cannabis</a:t>
            </a:r>
          </a:p>
          <a:p>
            <a:pPr marL="358775" defTabSz="457200" eaLnBrk="0" fontAlgn="base" hangingPunct="0">
              <a:spcAft>
                <a:spcPts val="1200"/>
              </a:spcAft>
              <a:buClr>
                <a:srgbClr val="1F497D">
                  <a:lumMod val="75000"/>
                </a:srgbClr>
              </a:buClr>
              <a:buFont typeface="Wingdings" panose="05000000000000000000" pitchFamily="2" charset="2"/>
              <a:buChar char="§"/>
            </a:pPr>
            <a:r>
              <a:rPr lang="en-US" sz="2800" dirty="0">
                <a:solidFill>
                  <a:srgbClr val="1F497D"/>
                </a:solidFill>
                <a:ea typeface="MS PGothic" pitchFamily="34" charset="-128"/>
              </a:rPr>
              <a:t>Private Investment, Public Education, Labor and Industry Experience</a:t>
            </a:r>
          </a:p>
          <a:p>
            <a:pPr marL="358775" defTabSz="457200" eaLnBrk="0" fontAlgn="base" hangingPunct="0">
              <a:spcAft>
                <a:spcPts val="1200"/>
              </a:spcAft>
              <a:buClr>
                <a:srgbClr val="1F497D">
                  <a:lumMod val="75000"/>
                </a:srgbClr>
              </a:buClr>
              <a:buFont typeface="Wingdings" panose="05000000000000000000" pitchFamily="2" charset="2"/>
              <a:buChar char="§"/>
            </a:pPr>
            <a:endParaRPr lang="en-US" sz="2800" dirty="0">
              <a:solidFill>
                <a:srgbClr val="1F497D"/>
              </a:solidFill>
              <a:ea typeface="MS PGothic" pitchFamily="34" charset="-128"/>
            </a:endParaRPr>
          </a:p>
        </p:txBody>
      </p:sp>
      <p:pic>
        <p:nvPicPr>
          <p:cNvPr id="6" name="Picture 5" descr="Minnesota dual training Pipeline logo.">
            <a:extLst>
              <a:ext uri="{FF2B5EF4-FFF2-40B4-BE49-F238E27FC236}">
                <a16:creationId xmlns:a16="http://schemas.microsoft.com/office/drawing/2014/main" id="{0C440839-172C-4B2A-970B-C8D658A04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042" y="1684434"/>
            <a:ext cx="6779134" cy="882537"/>
          </a:xfrm>
          <a:prstGeom prst="rect">
            <a:avLst/>
          </a:prstGeom>
        </p:spPr>
      </p:pic>
    </p:spTree>
    <p:extLst>
      <p:ext uri="{BB962C8B-B14F-4D97-AF65-F5344CB8AC3E}">
        <p14:creationId xmlns:p14="http://schemas.microsoft.com/office/powerpoint/2010/main" val="414215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Employment-Based Training</a:t>
            </a:r>
          </a:p>
        </p:txBody>
      </p:sp>
      <p:graphicFrame>
        <p:nvGraphicFramePr>
          <p:cNvPr id="5" name="Diagram 4" descr="On-the-job-training intersecting with related instruction."/>
          <p:cNvGraphicFramePr/>
          <p:nvPr>
            <p:extLst>
              <p:ext uri="{D42A27DB-BD31-4B8C-83A1-F6EECF244321}">
                <p14:modId xmlns:p14="http://schemas.microsoft.com/office/powerpoint/2010/main" val="3858650580"/>
              </p:ext>
            </p:extLst>
          </p:nvPr>
        </p:nvGraphicFramePr>
        <p:xfrm>
          <a:off x="2032000" y="10552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5348990" y="2790857"/>
            <a:ext cx="1317072" cy="2308324"/>
          </a:xfrm>
          <a:prstGeom prst="rect">
            <a:avLst/>
          </a:prstGeom>
          <a:noFill/>
        </p:spPr>
        <p:txBody>
          <a:bodyPr wrap="square" rtlCol="0">
            <a:spAutoFit/>
          </a:bodyPr>
          <a:lstStyle/>
          <a:p>
            <a:pPr algn="ctr"/>
            <a:r>
              <a:rPr lang="en-US" b="1" dirty="0"/>
              <a:t>Powerful learning</a:t>
            </a:r>
          </a:p>
          <a:p>
            <a:pPr algn="ctr"/>
            <a:endParaRPr lang="en-US" b="1" dirty="0"/>
          </a:p>
          <a:p>
            <a:pPr algn="ctr"/>
            <a:r>
              <a:rPr lang="en-US" b="1" dirty="0"/>
              <a:t>Engaged employee</a:t>
            </a:r>
          </a:p>
          <a:p>
            <a:pPr algn="ctr"/>
            <a:endParaRPr lang="en-US" b="1" dirty="0"/>
          </a:p>
          <a:p>
            <a:pPr algn="ctr"/>
            <a:r>
              <a:rPr lang="en-US" b="1" dirty="0"/>
              <a:t>Benefit </a:t>
            </a:r>
          </a:p>
          <a:p>
            <a:pPr algn="ctr"/>
            <a:r>
              <a:rPr lang="en-US" b="1" dirty="0"/>
              <a:t>to all</a:t>
            </a:r>
          </a:p>
        </p:txBody>
      </p:sp>
      <p:pic>
        <p:nvPicPr>
          <p:cNvPr id="8" name="Picture 7" descr="Minnesota department of labor and industry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4405" y="5866101"/>
            <a:ext cx="4981903" cy="1215584"/>
          </a:xfrm>
          <a:prstGeom prst="rect">
            <a:avLst/>
          </a:prstGeom>
        </p:spPr>
      </p:pic>
    </p:spTree>
    <p:extLst>
      <p:ext uri="{BB962C8B-B14F-4D97-AF65-F5344CB8AC3E}">
        <p14:creationId xmlns:p14="http://schemas.microsoft.com/office/powerpoint/2010/main" val="36974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80EB4DDE-8C9F-45C8-A278-997595C9DBCA}"/>
                                            </p:graphicEl>
                                          </p:spTgt>
                                        </p:tgtEl>
                                        <p:attrNameLst>
                                          <p:attrName>style.visibility</p:attrName>
                                        </p:attrNameLst>
                                      </p:cBhvr>
                                      <p:to>
                                        <p:strVal val="visible"/>
                                      </p:to>
                                    </p:set>
                                    <p:animEffect transition="in" filter="circle(in)">
                                      <p:cBhvr>
                                        <p:cTn id="7" dur="2000"/>
                                        <p:tgtEl>
                                          <p:spTgt spid="5">
                                            <p:graphicEl>
                                              <a:dgm id="{80EB4DDE-8C9F-45C8-A278-997595C9DBC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AD05C9A3-A7DA-493A-821B-828726CE388F}"/>
                                            </p:graphicEl>
                                          </p:spTgt>
                                        </p:tgtEl>
                                        <p:attrNameLst>
                                          <p:attrName>style.visibility</p:attrName>
                                        </p:attrNameLst>
                                      </p:cBhvr>
                                      <p:to>
                                        <p:strVal val="visible"/>
                                      </p:to>
                                    </p:set>
                                    <p:animEffect transition="in" filter="circle(in)">
                                      <p:cBhvr>
                                        <p:cTn id="12" dur="2000"/>
                                        <p:tgtEl>
                                          <p:spTgt spid="5">
                                            <p:graphicEl>
                                              <a:dgm id="{AD05C9A3-A7DA-493A-821B-828726CE388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819"/>
            <a:ext cx="12192000" cy="1327019"/>
          </a:xfrm>
        </p:spPr>
        <p:txBody>
          <a:bodyPr/>
          <a:lstStyle/>
          <a:p>
            <a:r>
              <a:rPr lang="en-US" dirty="0"/>
              <a:t>Minnesota Dual-Training Pipeline Competency Pyramid</a:t>
            </a:r>
          </a:p>
        </p:txBody>
      </p:sp>
      <p:pic>
        <p:nvPicPr>
          <p:cNvPr id="3" name="Picture 2" descr="Minnesota Dual-Training Pipeline competency model for Registered Nurse. Occupation-specific competencies are medication administration, problem identification and solving, care coordination and patient education, comprehensive assessment of health status of patient, evidence-based practice while using active listening skills, provide health promotion and patient safety, develop nursing interventions, implementation of care plan, quality improvement, resource utilization and advocating for patient care, accountability for the quality of care delivered, interdisciplinary teamwork and collaboration, patient and family-centered care and nursing task delegation. Employer requirements are intentionally left blank so the employer may add specific unique competencies if they choose to. Industry-sector competencies are anatomy and physiology, diagnostic procedures, nursing interventions, pharmacology and holistic care, nursing process, strong oral and written communications, nursing approaches to mental health, scope of practice, medical ethics and informatics. Industry-wide competencies are health care delivery, disease progression, medical terminology, health information, health industry ethics, laws and regulations, safety systems, care of chronic conditions, statistics and psychology. Workplace competencies are customer focus, teamwork, workplace fundamentals, planning and organizing, working with tools and technology, attention to detail, checking, examining and recording and problem solving and decision making.  Academic competencies are reading and writing, information literacy, math, science and technology, communication: listening and speaking, critical and analytic thinking and basic computer skills. Personal effectiveness competencies are interpersonal skills, integrity, professionalism, career passion, initiative, dependability and reliability, adaptability and flexibility, lifelong learning, compassion and empathy and cultural humility.&#10;Based on Health: Allied Health Competency Model Employment and Training Administration, United States Department of Labor, December 2011.&#10;*Pipeline recommends the Industry-Sector Technical Competencies as formal training opportunities (provided through related instruction) and the Occupation-Specific Competencies as on-the-job training opportunities.">
            <a:extLst>
              <a:ext uri="{FF2B5EF4-FFF2-40B4-BE49-F238E27FC236}">
                <a16:creationId xmlns:a16="http://schemas.microsoft.com/office/drawing/2014/main" id="{A252C5F6-C09D-0B5B-BBD4-42DF849564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245" y="1336541"/>
            <a:ext cx="5886449" cy="5521459"/>
          </a:xfrm>
          <a:prstGeom prst="rect">
            <a:avLst/>
          </a:prstGeom>
          <a:noFill/>
          <a:ln>
            <a:noFill/>
          </a:ln>
        </p:spPr>
      </p:pic>
      <p:sp>
        <p:nvSpPr>
          <p:cNvPr id="8" name="TextBox 7">
            <a:extLst>
              <a:ext uri="{FF2B5EF4-FFF2-40B4-BE49-F238E27FC236}">
                <a16:creationId xmlns:a16="http://schemas.microsoft.com/office/drawing/2014/main" id="{64838D18-089C-5F68-8993-A34D394D12B5}"/>
              </a:ext>
            </a:extLst>
          </p:cNvPr>
          <p:cNvSpPr txBox="1"/>
          <p:nvPr/>
        </p:nvSpPr>
        <p:spPr>
          <a:xfrm>
            <a:off x="8450407" y="3635605"/>
            <a:ext cx="3000375" cy="923330"/>
          </a:xfrm>
          <a:prstGeom prst="rect">
            <a:avLst/>
          </a:prstGeom>
          <a:noFill/>
        </p:spPr>
        <p:txBody>
          <a:bodyPr wrap="square">
            <a:spAutoFit/>
          </a:bodyPr>
          <a:lstStyle/>
          <a:p>
            <a:r>
              <a:rPr lang="en-US" dirty="0">
                <a:hlinkClick r:id="rId3"/>
              </a:rPr>
              <a:t>https://www.dli.mn.gov/sites/default/files/pdf/Health-RN.pdf</a:t>
            </a:r>
            <a:r>
              <a:rPr lang="en-US" dirty="0"/>
              <a:t> </a:t>
            </a:r>
          </a:p>
        </p:txBody>
      </p:sp>
    </p:spTree>
    <p:extLst>
      <p:ext uri="{BB962C8B-B14F-4D97-AF65-F5344CB8AC3E}">
        <p14:creationId xmlns:p14="http://schemas.microsoft.com/office/powerpoint/2010/main" val="194329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Employment-Based Training</a:t>
            </a:r>
          </a:p>
        </p:txBody>
      </p:sp>
      <p:sp>
        <p:nvSpPr>
          <p:cNvPr id="8" name="Content Placeholder 8"/>
          <p:cNvSpPr>
            <a:spLocks noGrp="1"/>
          </p:cNvSpPr>
          <p:nvPr>
            <p:ph idx="1"/>
          </p:nvPr>
        </p:nvSpPr>
        <p:spPr>
          <a:xfrm>
            <a:off x="-250530" y="898836"/>
            <a:ext cx="6347821" cy="4685699"/>
          </a:xfrm>
          <a:noFill/>
        </p:spPr>
        <p:txBody>
          <a:bodyPr>
            <a:normAutofit/>
          </a:bodyPr>
          <a:lstStyle/>
          <a:p>
            <a:pPr marL="358775" indent="0" defTabSz="457200" eaLnBrk="0" fontAlgn="base" hangingPunct="0">
              <a:spcAft>
                <a:spcPts val="600"/>
              </a:spcAft>
              <a:buClr>
                <a:srgbClr val="1F497D">
                  <a:lumMod val="75000"/>
                </a:srgbClr>
              </a:buClr>
              <a:buFont typeface="Wingdings" panose="05000000000000000000" pitchFamily="2" charset="2"/>
              <a:buChar char="§"/>
            </a:pPr>
            <a:r>
              <a:rPr lang="en-US" sz="2600" b="1" dirty="0">
                <a:solidFill>
                  <a:srgbClr val="1F497D"/>
                </a:solidFill>
                <a:ea typeface="MS PGothic" pitchFamily="34" charset="-128"/>
              </a:rPr>
              <a:t> Employers</a:t>
            </a:r>
            <a:r>
              <a:rPr lang="en-US" sz="2600" dirty="0">
                <a:solidFill>
                  <a:srgbClr val="1F497D"/>
                </a:solidFill>
                <a:ea typeface="MS PGothic" pitchFamily="34" charset="-128"/>
              </a:rPr>
              <a:t>:</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Build and shape their own workforce</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Creates new skilled worker pipeline</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Workers produce as they train</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Improve productivity overall</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Reduce employee turnover</a:t>
            </a:r>
          </a:p>
        </p:txBody>
      </p:sp>
      <p:sp>
        <p:nvSpPr>
          <p:cNvPr id="9" name="Content Placeholder 8"/>
          <p:cNvSpPr txBox="1">
            <a:spLocks/>
          </p:cNvSpPr>
          <p:nvPr/>
        </p:nvSpPr>
        <p:spPr bwMode="auto">
          <a:xfrm>
            <a:off x="4336013" y="2421893"/>
            <a:ext cx="6534082" cy="3828315"/>
          </a:xfrm>
          <a:prstGeom prst="rect">
            <a:avLst/>
          </a:prstGeom>
          <a:noFill/>
        </p:spPr>
        <p:txBody>
          <a:bodyPr vert="horz" lIns="228600" tIns="548640" rIns="274320" bIns="45720" rtlCol="0">
            <a:normAutofit/>
          </a:bodyPr>
          <a:lstStyle>
            <a:lvl1pPr marL="342900" indent="-3429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200150" indent="-28575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0" defTabSz="457200" eaLnBrk="0" fontAlgn="base" hangingPunct="0">
              <a:spcAft>
                <a:spcPts val="600"/>
              </a:spcAft>
              <a:buClr>
                <a:srgbClr val="1F497D">
                  <a:lumMod val="75000"/>
                </a:srgbClr>
              </a:buClr>
              <a:buFont typeface="Wingdings" panose="05000000000000000000" pitchFamily="2" charset="2"/>
              <a:buChar char="§"/>
            </a:pPr>
            <a:r>
              <a:rPr lang="en-US" sz="2600" b="1" dirty="0">
                <a:solidFill>
                  <a:srgbClr val="1F497D"/>
                </a:solidFill>
                <a:ea typeface="MS PGothic" pitchFamily="34" charset="-128"/>
              </a:rPr>
              <a:t> Workers</a:t>
            </a:r>
            <a:r>
              <a:rPr lang="en-US" sz="2600" dirty="0">
                <a:solidFill>
                  <a:srgbClr val="1F497D"/>
                </a:solidFill>
                <a:ea typeface="MS PGothic" pitchFamily="34" charset="-128"/>
              </a:rPr>
              <a:t>:</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Employment</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Job Training</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Wages increase with progress</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Master in-demand skills</a:t>
            </a:r>
          </a:p>
          <a:p>
            <a:pPr marL="815975" lvl="1" indent="0" defTabSz="457200" eaLnBrk="0" fontAlgn="base" hangingPunct="0">
              <a:spcAft>
                <a:spcPts val="600"/>
              </a:spcAft>
              <a:buClr>
                <a:srgbClr val="1F497D">
                  <a:lumMod val="75000"/>
                </a:srgbClr>
              </a:buClr>
              <a:buFont typeface="Wingdings" panose="05000000000000000000" pitchFamily="2" charset="2"/>
              <a:buChar char="§"/>
            </a:pPr>
            <a:r>
              <a:rPr lang="en-US" sz="2200" dirty="0">
                <a:solidFill>
                  <a:srgbClr val="1F497D"/>
                </a:solidFill>
                <a:ea typeface="MS PGothic" pitchFamily="34" charset="-128"/>
              </a:rPr>
              <a:t> Credentials</a:t>
            </a:r>
          </a:p>
        </p:txBody>
      </p:sp>
      <p:pic>
        <p:nvPicPr>
          <p:cNvPr id="11" name="Picture 10" descr="Minnesota department of labor and industry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097" y="5642416"/>
            <a:ext cx="4981903" cy="1215584"/>
          </a:xfrm>
          <a:prstGeom prst="rect">
            <a:avLst/>
          </a:prstGeom>
        </p:spPr>
      </p:pic>
      <p:pic>
        <p:nvPicPr>
          <p:cNvPr id="3" name="Picture 2" descr="Photo of agriculture work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059" y="1693205"/>
            <a:ext cx="3504681" cy="2338950"/>
          </a:xfrm>
          <a:prstGeom prst="rect">
            <a:avLst/>
          </a:prstGeom>
        </p:spPr>
      </p:pic>
    </p:spTree>
    <p:extLst>
      <p:ext uri="{BB962C8B-B14F-4D97-AF65-F5344CB8AC3E}">
        <p14:creationId xmlns:p14="http://schemas.microsoft.com/office/powerpoint/2010/main" val="150644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Minnesota Dual-Training Pipeline Strategies</a:t>
            </a:r>
          </a:p>
        </p:txBody>
      </p:sp>
      <p:sp>
        <p:nvSpPr>
          <p:cNvPr id="9" name="Content Placeholder 8"/>
          <p:cNvSpPr>
            <a:spLocks noGrp="1"/>
          </p:cNvSpPr>
          <p:nvPr>
            <p:ph idx="1"/>
          </p:nvPr>
        </p:nvSpPr>
        <p:spPr>
          <a:xfrm>
            <a:off x="263508" y="1116620"/>
            <a:ext cx="11468321" cy="4392189"/>
          </a:xfrm>
          <a:noFill/>
        </p:spPr>
        <p:txBody>
          <a:bodyPr>
            <a:noAutofit/>
          </a:bodyPr>
          <a:lstStyle/>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800" b="1" dirty="0">
                <a:solidFill>
                  <a:srgbClr val="1F497D"/>
                </a:solidFill>
                <a:ea typeface="MS PGothic" pitchFamily="34" charset="-128"/>
              </a:rPr>
              <a:t>Industry Forums: </a:t>
            </a:r>
            <a:r>
              <a:rPr lang="en-US" sz="2800" i="1" dirty="0">
                <a:solidFill>
                  <a:srgbClr val="1F497D"/>
                </a:solidFill>
                <a:ea typeface="MS PGothic" pitchFamily="34" charset="-128"/>
              </a:rPr>
              <a:t>Inform</a:t>
            </a:r>
            <a:r>
              <a:rPr lang="en-US" sz="2800" dirty="0">
                <a:solidFill>
                  <a:srgbClr val="1F497D"/>
                </a:solidFill>
                <a:ea typeface="MS PGothic" pitchFamily="34" charset="-128"/>
              </a:rPr>
              <a:t> and </a:t>
            </a:r>
            <a:r>
              <a:rPr lang="en-US" sz="2800" i="1" dirty="0">
                <a:solidFill>
                  <a:srgbClr val="1F497D"/>
                </a:solidFill>
                <a:ea typeface="MS PGothic" pitchFamily="34" charset="-128"/>
              </a:rPr>
              <a:t>direct</a:t>
            </a:r>
            <a:r>
              <a:rPr lang="en-US" sz="2800" dirty="0">
                <a:solidFill>
                  <a:srgbClr val="1F497D"/>
                </a:solidFill>
                <a:ea typeface="MS PGothic" pitchFamily="34" charset="-128"/>
              </a:rPr>
              <a:t> Minnesota Dual-Training Pipeline on industry trends and needs through discussion and strategic planning aimed to expand dual training.</a:t>
            </a:r>
          </a:p>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800" b="1" dirty="0">
                <a:solidFill>
                  <a:srgbClr val="1F497D"/>
                </a:solidFill>
                <a:ea typeface="MS PGothic" pitchFamily="34" charset="-128"/>
              </a:rPr>
              <a:t>Competency Councils: </a:t>
            </a:r>
            <a:r>
              <a:rPr lang="en-US" sz="2800" i="1" dirty="0">
                <a:solidFill>
                  <a:srgbClr val="1F497D"/>
                </a:solidFill>
                <a:ea typeface="MS PGothic" pitchFamily="34" charset="-128"/>
              </a:rPr>
              <a:t>Define</a:t>
            </a:r>
            <a:r>
              <a:rPr lang="en-US" sz="2800" dirty="0">
                <a:solidFill>
                  <a:srgbClr val="1F497D"/>
                </a:solidFill>
                <a:ea typeface="MS PGothic" pitchFamily="34" charset="-128"/>
              </a:rPr>
              <a:t> and </a:t>
            </a:r>
            <a:r>
              <a:rPr lang="en-US" sz="2800" i="1" dirty="0">
                <a:solidFill>
                  <a:srgbClr val="1F497D"/>
                </a:solidFill>
                <a:ea typeface="MS PGothic" pitchFamily="34" charset="-128"/>
              </a:rPr>
              <a:t>identify</a:t>
            </a:r>
            <a:r>
              <a:rPr lang="en-US" sz="2800" dirty="0">
                <a:solidFill>
                  <a:srgbClr val="1F497D"/>
                </a:solidFill>
                <a:ea typeface="MS PGothic" pitchFamily="34" charset="-128"/>
              </a:rPr>
              <a:t> specific occupational competencies for the four key industries.</a:t>
            </a:r>
          </a:p>
          <a:p>
            <a:pPr marL="473075" indent="-457200" defTabSz="457200" eaLnBrk="0" fontAlgn="base" hangingPunct="0">
              <a:spcAft>
                <a:spcPts val="1200"/>
              </a:spcAft>
              <a:buClr>
                <a:srgbClr val="1F497D">
                  <a:lumMod val="75000"/>
                </a:srgbClr>
              </a:buClr>
              <a:buFont typeface="Wingdings" panose="05000000000000000000" pitchFamily="2" charset="2"/>
              <a:buChar char="§"/>
            </a:pPr>
            <a:r>
              <a:rPr lang="en-US" sz="2800" b="1" dirty="0">
                <a:solidFill>
                  <a:srgbClr val="1F497D"/>
                </a:solidFill>
                <a:ea typeface="MS PGothic" pitchFamily="34" charset="-128"/>
              </a:rPr>
              <a:t>Dual-Training Consulting: </a:t>
            </a:r>
            <a:r>
              <a:rPr lang="en-US" sz="2800" i="1" dirty="0">
                <a:solidFill>
                  <a:srgbClr val="1F497D"/>
                </a:solidFill>
                <a:ea typeface="MS PGothic" pitchFamily="34" charset="-128"/>
              </a:rPr>
              <a:t>Create</a:t>
            </a:r>
            <a:r>
              <a:rPr lang="en-US" sz="2800" dirty="0">
                <a:solidFill>
                  <a:srgbClr val="1F497D"/>
                </a:solidFill>
                <a:ea typeface="MS PGothic" pitchFamily="34" charset="-128"/>
              </a:rPr>
              <a:t> and </a:t>
            </a:r>
            <a:r>
              <a:rPr lang="en-US" sz="2800" i="1" dirty="0">
                <a:solidFill>
                  <a:srgbClr val="1F497D"/>
                </a:solidFill>
                <a:ea typeface="MS PGothic" pitchFamily="34" charset="-128"/>
              </a:rPr>
              <a:t>disseminate</a:t>
            </a:r>
            <a:r>
              <a:rPr lang="en-US" sz="2800" dirty="0">
                <a:solidFill>
                  <a:srgbClr val="1F497D"/>
                </a:solidFill>
                <a:ea typeface="MS PGothic" pitchFamily="34" charset="-128"/>
              </a:rPr>
              <a:t> dual training resources for employers, employees and dual trainees: toolbox, grants, and expanding mentorship networks to set up dual training.</a:t>
            </a:r>
          </a:p>
        </p:txBody>
      </p:sp>
      <p:pic>
        <p:nvPicPr>
          <p:cNvPr id="7" name="Picture 6" descr="Minnesota department of labor and industry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097" y="5667511"/>
            <a:ext cx="4981903" cy="1215584"/>
          </a:xfrm>
          <a:prstGeom prst="rect">
            <a:avLst/>
          </a:prstGeom>
        </p:spPr>
      </p:pic>
    </p:spTree>
    <p:extLst>
      <p:ext uri="{BB962C8B-B14F-4D97-AF65-F5344CB8AC3E}">
        <p14:creationId xmlns:p14="http://schemas.microsoft.com/office/powerpoint/2010/main" val="224089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Training Grant</a:t>
            </a:r>
          </a:p>
        </p:txBody>
      </p:sp>
      <p:pic>
        <p:nvPicPr>
          <p:cNvPr id="8" name="Picture 7" descr="OHE logo"/>
          <p:cNvPicPr>
            <a:picLocks noChangeAspect="1"/>
          </p:cNvPicPr>
          <p:nvPr/>
        </p:nvPicPr>
        <p:blipFill>
          <a:blip r:embed="rId2"/>
          <a:stretch>
            <a:fillRect/>
          </a:stretch>
        </p:blipFill>
        <p:spPr>
          <a:xfrm>
            <a:off x="406400" y="5280749"/>
            <a:ext cx="5049520" cy="1311124"/>
          </a:xfrm>
          <a:prstGeom prst="rect">
            <a:avLst/>
          </a:prstGeom>
          <a:solidFill>
            <a:schemeClr val="bg2"/>
          </a:solidFill>
        </p:spPr>
      </p:pic>
      <p:sp>
        <p:nvSpPr>
          <p:cNvPr id="4" name="TextBox 3">
            <a:extLst>
              <a:ext uri="{FF2B5EF4-FFF2-40B4-BE49-F238E27FC236}">
                <a16:creationId xmlns:a16="http://schemas.microsoft.com/office/drawing/2014/main" id="{695CF7CE-9CF2-44DE-8FD8-58284C43C46B}"/>
              </a:ext>
            </a:extLst>
          </p:cNvPr>
          <p:cNvSpPr txBox="1"/>
          <p:nvPr/>
        </p:nvSpPr>
        <p:spPr>
          <a:xfrm>
            <a:off x="683582" y="1544715"/>
            <a:ext cx="10591060" cy="3600986"/>
          </a:xfrm>
          <a:prstGeom prst="rect">
            <a:avLst/>
          </a:prstGeom>
          <a:noFill/>
        </p:spPr>
        <p:txBody>
          <a:bodyPr wrap="square" rtlCol="0">
            <a:spAutoFit/>
          </a:bodyPr>
          <a:lstStyle/>
          <a:p>
            <a:r>
              <a:rPr lang="en-US" sz="2400" dirty="0"/>
              <a:t>An eligible DTG applicant must meet all of the following:</a:t>
            </a:r>
          </a:p>
          <a:p>
            <a:endParaRPr lang="en-US" sz="1200" dirty="0"/>
          </a:p>
          <a:p>
            <a:pPr marL="285750" indent="-285750">
              <a:buFont typeface="Arial" panose="020B0604020202020204" pitchFamily="34" charset="0"/>
              <a:buChar char="•"/>
            </a:pPr>
            <a:r>
              <a:rPr lang="en-US" sz="2000" dirty="0"/>
              <a:t>Be an employer or organization of employers</a:t>
            </a:r>
          </a:p>
          <a:p>
            <a:pPr marL="285750" indent="-285750">
              <a:buFont typeface="Arial" panose="020B0604020202020204" pitchFamily="34" charset="0"/>
              <a:buChar char="•"/>
            </a:pPr>
            <a:r>
              <a:rPr lang="en-US" sz="2000" dirty="0"/>
              <a:t>Have or will have a dual-training program</a:t>
            </a:r>
          </a:p>
          <a:p>
            <a:pPr marL="285750" indent="-285750">
              <a:buFont typeface="Arial" panose="020B0604020202020204" pitchFamily="34" charset="0"/>
              <a:buChar char="•"/>
            </a:pPr>
            <a:r>
              <a:rPr lang="en-US" sz="2000" dirty="0"/>
              <a:t>Employ or will employ an eligible dual trainee</a:t>
            </a:r>
          </a:p>
          <a:p>
            <a:pPr marL="285750" indent="-285750">
              <a:buFont typeface="Arial" panose="020B0604020202020204" pitchFamily="34" charset="0"/>
              <a:buChar char="•"/>
            </a:pPr>
            <a:r>
              <a:rPr lang="en-US" sz="2000" dirty="0"/>
              <a:t>Have or will enter into agreement with an eligible related instruction training provider</a:t>
            </a:r>
          </a:p>
          <a:p>
            <a:endParaRPr lang="en-US" sz="1200" dirty="0"/>
          </a:p>
          <a:p>
            <a:pPr marL="285750" indent="-285750">
              <a:buFont typeface="Arial" panose="020B0604020202020204" pitchFamily="34" charset="0"/>
              <a:buChar char="•"/>
            </a:pPr>
            <a:r>
              <a:rPr lang="en-US" sz="2000" dirty="0"/>
              <a:t>If annual gross revenue exceeded $25,000,000 in the previous calendar year, pay for at least 25% of related instruction costs</a:t>
            </a:r>
          </a:p>
          <a:p>
            <a:pPr marL="285750" indent="-285750">
              <a:buFont typeface="Arial" panose="020B0604020202020204" pitchFamily="34" charset="0"/>
              <a:buChar char="•"/>
            </a:pPr>
            <a:r>
              <a:rPr lang="en-US" sz="2000" dirty="0"/>
              <a:t>If a current or prior DTG recipient, be in good standing on all grant requirements</a:t>
            </a:r>
          </a:p>
          <a:p>
            <a:pPr marL="285750" indent="-285750">
              <a:buFont typeface="Arial" panose="020B0604020202020204" pitchFamily="34" charset="0"/>
              <a:buChar char="•"/>
            </a:pPr>
            <a:r>
              <a:rPr lang="en-US" sz="2000" dirty="0"/>
              <a:t>If a current or prior recipient of other Minnesota State grant programs, be in good standing on all grant requirements. </a:t>
            </a:r>
          </a:p>
        </p:txBody>
      </p:sp>
    </p:spTree>
    <p:extLst>
      <p:ext uri="{BB962C8B-B14F-4D97-AF65-F5344CB8AC3E}">
        <p14:creationId xmlns:p14="http://schemas.microsoft.com/office/powerpoint/2010/main" val="2402115733"/>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PELINE 101 Webinar 02.06.2018" id="{C9F365DB-CAF5-4DC3-BA57-DDBAEF72E744}" vid="{E48B1DE4-72E1-472D-AA0C-FBB58F1751CA}"/>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A1627D-2A7C-4B8C-BFDB-0E853E7593B5}" vid="{FE01EC3C-1723-49D0-9684-543395778E1E}"/>
    </a:ext>
  </a:extLst>
</a:theme>
</file>

<file path=ppt/theme/theme3.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A1627D-2A7C-4B8C-BFDB-0E853E7593B5}" vid="{FE01EC3C-1723-49D0-9684-543395778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2c6e3ad-b91b-4c44-9fe2-d3bfa5a2cb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524C11C4AD3E4FA731E74D02C71BE5" ma:contentTypeVersion="12" ma:contentTypeDescription="Create a new document." ma:contentTypeScope="" ma:versionID="75ce1b61efe0b7e9315f4c1d4264f4a3">
  <xsd:schema xmlns:xsd="http://www.w3.org/2001/XMLSchema" xmlns:xs="http://www.w3.org/2001/XMLSchema" xmlns:p="http://schemas.microsoft.com/office/2006/metadata/properties" xmlns:ns3="52c6e3ad-b91b-4c44-9fe2-d3bfa5a2cbcd" xmlns:ns4="0ea8add7-18f0-4855-beac-45767bbe93d1" targetNamespace="http://schemas.microsoft.com/office/2006/metadata/properties" ma:root="true" ma:fieldsID="ade824eb2d39775dfba31afe2cce7961" ns3:_="" ns4:_="">
    <xsd:import namespace="52c6e3ad-b91b-4c44-9fe2-d3bfa5a2cbcd"/>
    <xsd:import namespace="0ea8add7-18f0-4855-beac-45767bbe93d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c6e3ad-b91b-4c44-9fe2-d3bfa5a2cb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8add7-18f0-4855-beac-45767bbe93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A085B9-575A-4238-AF2C-C83730BF0473}">
  <ds:schemaRefs>
    <ds:schemaRef ds:uri="http://schemas.microsoft.com/sharepoint/v3/contenttype/forms"/>
  </ds:schemaRefs>
</ds:datastoreItem>
</file>

<file path=customXml/itemProps2.xml><?xml version="1.0" encoding="utf-8"?>
<ds:datastoreItem xmlns:ds="http://schemas.openxmlformats.org/officeDocument/2006/customXml" ds:itemID="{CE7DB0E4-6BEF-4F08-BC4F-50553E3AB975}">
  <ds:schemaRefs>
    <ds:schemaRef ds:uri="52c6e3ad-b91b-4c44-9fe2-d3bfa5a2cbc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ea8add7-18f0-4855-beac-45767bbe93d1"/>
    <ds:schemaRef ds:uri="http://www.w3.org/XML/1998/namespace"/>
    <ds:schemaRef ds:uri="http://purl.org/dc/dcmitype/"/>
  </ds:schemaRefs>
</ds:datastoreItem>
</file>

<file path=customXml/itemProps3.xml><?xml version="1.0" encoding="utf-8"?>
<ds:datastoreItem xmlns:ds="http://schemas.openxmlformats.org/officeDocument/2006/customXml" ds:itemID="{8A5D91A3-1BCA-4DBF-B785-2ECD153E1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c6e3ad-b91b-4c44-9fe2-d3bfa5a2cbcd"/>
    <ds:schemaRef ds:uri="0ea8add7-18f0-4855-beac-45767bbe9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5280</TotalTime>
  <Words>2040</Words>
  <Application>Microsoft Office PowerPoint</Application>
  <PresentationFormat>Widescreen</PresentationFormat>
  <Paragraphs>382</Paragraphs>
  <Slides>28</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Calibri</vt:lpstr>
      <vt:lpstr>Calibri</vt:lpstr>
      <vt:lpstr>Calibri Light</vt:lpstr>
      <vt:lpstr>NeueHaasGroteskText Std</vt:lpstr>
      <vt:lpstr>Proxima Nova</vt:lpstr>
      <vt:lpstr>Roboto</vt:lpstr>
      <vt:lpstr>Times New Roman</vt:lpstr>
      <vt:lpstr>Wingdings</vt:lpstr>
      <vt:lpstr>MN.IT</vt:lpstr>
      <vt:lpstr>1_MN.IT</vt:lpstr>
      <vt:lpstr>2_MN.IT</vt:lpstr>
      <vt:lpstr>Office Theme</vt:lpstr>
      <vt:lpstr> MAWB Meeting 2/15/2024 </vt:lpstr>
      <vt:lpstr>Agenda</vt:lpstr>
      <vt:lpstr>About the Department of Labor and Industry</vt:lpstr>
      <vt:lpstr>What is Minnesota Dual-Training Pipeline?</vt:lpstr>
      <vt:lpstr>Employment-Based Training</vt:lpstr>
      <vt:lpstr>Minnesota Dual-Training Pipeline Competency Pyramid</vt:lpstr>
      <vt:lpstr>Benefits of Employment-Based Training</vt:lpstr>
      <vt:lpstr>Minnesota Dual-Training Pipeline Strategies</vt:lpstr>
      <vt:lpstr>Dual Training Grant</vt:lpstr>
      <vt:lpstr>Dual Training Grant</vt:lpstr>
      <vt:lpstr>Dual Training Grant</vt:lpstr>
      <vt:lpstr>Timeline</vt:lpstr>
      <vt:lpstr>Timeline</vt:lpstr>
      <vt:lpstr>Thank You!</vt:lpstr>
      <vt:lpstr>Registered Apprenticeship</vt:lpstr>
      <vt:lpstr>PowerPoint Presentation</vt:lpstr>
      <vt:lpstr>Registered Apprenticeship vs Traditional Model</vt:lpstr>
      <vt:lpstr>| Employer Return on Investment </vt:lpstr>
      <vt:lpstr>PowerPoint Presentation</vt:lpstr>
      <vt:lpstr>PowerPoint Presentation</vt:lpstr>
      <vt:lpstr>What types of occupations are apprenticeable? </vt:lpstr>
      <vt:lpstr>|Apprenticeable Occupations</vt:lpstr>
      <vt:lpstr>Early Childhood Education Apprenticeships</vt:lpstr>
      <vt:lpstr>K-12 Teacher Apprenticeships</vt:lpstr>
      <vt:lpstr>Semiconductor Industry Apprenticeships</vt:lpstr>
      <vt:lpstr>Apprenticeship Funding </vt:lpstr>
      <vt:lpstr>Publications</vt:lpstr>
      <vt:lpstr>Keep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Agriculture Industry Forum</dc:title>
  <dc:creator>Meyer, Jaimee M</dc:creator>
  <cp:lastModifiedBy>Larsen, Erin (DLI)</cp:lastModifiedBy>
  <cp:revision>143</cp:revision>
  <dcterms:created xsi:type="dcterms:W3CDTF">2020-04-21T16:24:39Z</dcterms:created>
  <dcterms:modified xsi:type="dcterms:W3CDTF">2024-02-14T18:53:30Z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0x0101001F524C11C4AD3E4FA731E74D02C71BE5</vt:lpwstr>
  </property>
</Properties>
</file>