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6858000" cx="12192000"/>
  <p:notesSz cx="7102475" cy="9388475"/>
  <p:embeddedFontLst>
    <p:embeddedFont>
      <p:font typeface="Roboto Slab"/>
      <p:regular r:id="rId42"/>
      <p:bold r:id="rId43"/>
    </p:embeddedFont>
    <p:embeddedFont>
      <p:font typeface="Proxima Nova"/>
      <p:regular r:id="rId44"/>
      <p:bold r:id="rId45"/>
      <p:italic r:id="rId46"/>
      <p:boldItalic r:id="rId47"/>
    </p:embeddedFont>
    <p:embeddedFont>
      <p:font typeface="Robo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2" roundtripDataSignature="AMtx7mjHAAiABdG3Chy96YPagP2yXlYp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obotoSlab-regular.fntdata"/><Relationship Id="rId41" Type="http://schemas.openxmlformats.org/officeDocument/2006/relationships/slide" Target="slides/slide34.xml"/><Relationship Id="rId44" Type="http://schemas.openxmlformats.org/officeDocument/2006/relationships/font" Target="fonts/ProximaNova-regular.fntdata"/><Relationship Id="rId43" Type="http://schemas.openxmlformats.org/officeDocument/2006/relationships/font" Target="fonts/RobotoSlab-bold.fntdata"/><Relationship Id="rId46" Type="http://schemas.openxmlformats.org/officeDocument/2006/relationships/font" Target="fonts/ProximaNova-italic.fntdata"/><Relationship Id="rId45"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regular.fntdata"/><Relationship Id="rId47" Type="http://schemas.openxmlformats.org/officeDocument/2006/relationships/font" Target="fonts/ProximaNova-boldItalic.fntdata"/><Relationship Id="rId49"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boldItalic.fntdata"/><Relationship Id="rId50" Type="http://schemas.openxmlformats.org/officeDocument/2006/relationships/font" Target="fonts/Roboto-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075" lIns="94200" spcFirstLastPara="1" rIns="94200" wrap="square" tIns="470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1: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Thanks to the MN Association of Workforce Boards for this presentation. And to Cameron Macht and DEED for </a:t>
            </a:r>
            <a:r>
              <a:rPr lang="en-US"/>
              <a:t>collaborating to get our research </a:t>
            </a:r>
            <a:endParaRPr/>
          </a:p>
          <a:p>
            <a:pPr indent="0" lvl="0" marL="0" rtl="0" algn="l">
              <a:lnSpc>
                <a:spcPct val="100000"/>
              </a:lnSpc>
              <a:spcBef>
                <a:spcPts val="0"/>
              </a:spcBef>
              <a:spcAft>
                <a:spcPts val="0"/>
              </a:spcAft>
              <a:buSzPts val="1400"/>
              <a:buNone/>
            </a:pPr>
            <a:r>
              <a:rPr lang="en-US"/>
              <a:t>into Minnesota Economic Trends.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 happy to share about Extension’s research on this topic. Some call it Business Succession Planning. But I prefer Business Succession and Transition since succession planning is kind of about the leadership aspects. And transition is about the actual legal transfer of the ownership. We need both to happen right? </a:t>
            </a:r>
            <a:endParaRPr/>
          </a:p>
        </p:txBody>
      </p:sp>
      <p:sp>
        <p:nvSpPr>
          <p:cNvPr id="211" name="Google Shape;211;p1: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d34f09aa2_0_99: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cd34f09aa2_0_99: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So with all that context laid out, now we can talk about the current research I’ve been leading</a:t>
            </a:r>
            <a:endParaRPr/>
          </a:p>
          <a:p>
            <a:pPr indent="-228600" lvl="0" marL="457200" marR="0" rtl="0" algn="l">
              <a:lnSpc>
                <a:spcPct val="100000"/>
              </a:lnSpc>
              <a:spcBef>
                <a:spcPts val="360"/>
              </a:spcBef>
              <a:spcAft>
                <a:spcPts val="0"/>
              </a:spcAft>
              <a:buClr>
                <a:srgbClr val="000000"/>
              </a:buClr>
              <a:buSzPts val="1400"/>
              <a:buFont typeface="Arial"/>
              <a:buNone/>
            </a:pPr>
            <a:r>
              <a:rPr lang="en-US"/>
              <a:t>Briefly overview the slide</a:t>
            </a:r>
            <a:endParaRPr/>
          </a:p>
        </p:txBody>
      </p:sp>
      <p:sp>
        <p:nvSpPr>
          <p:cNvPr id="289" name="Google Shape;289;g2cd34f09aa2_0_99: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8: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This is what it looked like a year ago. </a:t>
            </a:r>
            <a:endParaRPr/>
          </a:p>
          <a:p>
            <a:pPr indent="0" lvl="0" marL="457200" rtl="0" algn="l">
              <a:lnSpc>
                <a:spcPct val="100000"/>
              </a:lnSpc>
              <a:spcBef>
                <a:spcPts val="364"/>
              </a:spcBef>
              <a:spcAft>
                <a:spcPts val="0"/>
              </a:spcAft>
              <a:buSzPts val="1400"/>
              <a:buNone/>
            </a:pPr>
            <a:r>
              <a:t/>
            </a:r>
            <a:endParaRPr/>
          </a:p>
          <a:p>
            <a:pPr indent="0" lvl="0" marL="462321" rtl="0" algn="l">
              <a:lnSpc>
                <a:spcPct val="100000"/>
              </a:lnSpc>
              <a:spcBef>
                <a:spcPts val="364"/>
              </a:spcBef>
              <a:spcAft>
                <a:spcPts val="0"/>
              </a:spcAft>
              <a:buSzPts val="1400"/>
              <a:buNone/>
            </a:pPr>
            <a:r>
              <a:t/>
            </a:r>
            <a:endParaRPr/>
          </a:p>
          <a:p>
            <a:pPr indent="-154107" lvl="0" marL="231160" rtl="0" algn="l">
              <a:lnSpc>
                <a:spcPct val="100000"/>
              </a:lnSpc>
              <a:spcBef>
                <a:spcPts val="364"/>
              </a:spcBef>
              <a:spcAft>
                <a:spcPts val="0"/>
              </a:spcAft>
              <a:buClr>
                <a:schemeClr val="dk1"/>
              </a:buClr>
              <a:buSzPts val="1200"/>
              <a:buNone/>
            </a:pPr>
            <a:r>
              <a:t/>
            </a:r>
            <a:endParaRPr/>
          </a:p>
          <a:p>
            <a:pPr indent="-154107" lvl="0" marL="231160" rtl="0" algn="l">
              <a:lnSpc>
                <a:spcPct val="100000"/>
              </a:lnSpc>
              <a:spcBef>
                <a:spcPts val="364"/>
              </a:spcBef>
              <a:spcAft>
                <a:spcPts val="0"/>
              </a:spcAft>
              <a:buClr>
                <a:schemeClr val="dk1"/>
              </a:buClr>
              <a:buSzPts val="1200"/>
              <a:buNone/>
            </a:pPr>
            <a:r>
              <a:t/>
            </a:r>
            <a:endParaRPr/>
          </a:p>
        </p:txBody>
      </p:sp>
      <p:sp>
        <p:nvSpPr>
          <p:cNvPr id="296" name="Google Shape;296;p18: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1: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41: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Wait for it</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Look at poll results.</a:t>
            </a:r>
            <a:endParaRPr/>
          </a:p>
          <a:p>
            <a:pPr indent="-228600" lvl="0" marL="457200" marR="0" rtl="0" algn="l">
              <a:lnSpc>
                <a:spcPct val="100000"/>
              </a:lnSpc>
              <a:spcBef>
                <a:spcPts val="360"/>
              </a:spcBef>
              <a:spcAft>
                <a:spcPts val="0"/>
              </a:spcAft>
              <a:buClr>
                <a:srgbClr val="000000"/>
              </a:buClr>
              <a:buSzPts val="1400"/>
              <a:buFont typeface="Arial"/>
              <a:buNone/>
            </a:pPr>
            <a:r>
              <a:rPr lang="en-US"/>
              <a:t>We have 2 questions that addressed this, kind of a big buckets question and a more specific question that drilled down.</a:t>
            </a:r>
            <a:endParaRPr/>
          </a:p>
        </p:txBody>
      </p:sp>
      <p:sp>
        <p:nvSpPr>
          <p:cNvPr id="308" name="Google Shape;308;p41: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7: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47: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Here’s the big bucket </a:t>
            </a:r>
            <a:endParaRPr/>
          </a:p>
        </p:txBody>
      </p:sp>
      <p:sp>
        <p:nvSpPr>
          <p:cNvPr id="315" name="Google Shape;315;p47: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63: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63: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t/>
            </a:r>
            <a:endParaRPr/>
          </a:p>
        </p:txBody>
      </p:sp>
      <p:sp>
        <p:nvSpPr>
          <p:cNvPr id="323" name="Google Shape;323;p63: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4: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64: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And here we see who is NOT being consulted. The plain truth folks is that businesses do not turn to Extension ppl like me or ED or workforce folks</a:t>
            </a:r>
            <a:endParaRPr/>
          </a:p>
          <a:p>
            <a:pPr indent="0" lvl="0" marL="0" rtl="0" algn="l">
              <a:lnSpc>
                <a:spcPct val="100000"/>
              </a:lnSpc>
              <a:spcBef>
                <a:spcPts val="0"/>
              </a:spcBef>
              <a:spcAft>
                <a:spcPts val="0"/>
              </a:spcAft>
              <a:buSzPts val="1400"/>
              <a:buNone/>
            </a:pPr>
            <a:r>
              <a:rPr lang="en-US"/>
              <a:t>like you all. The SBDC folks get a little bit of traction but not much.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More on this later but here’s an example of some behavior change that I needed to do. </a:t>
            </a:r>
            <a:endParaRPr/>
          </a:p>
        </p:txBody>
      </p:sp>
      <p:sp>
        <p:nvSpPr>
          <p:cNvPr id="331" name="Google Shape;331;p64: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d34f09aa2_0_106: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cd34f09aa2_0_106: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As you just saw, our research (and the literature itself) indicates that accountants are the single most important advisors to owners.</a:t>
            </a:r>
            <a:endParaRPr/>
          </a:p>
          <a:p>
            <a:pPr indent="-228600" lvl="0" marL="457200" marR="0" rtl="0" algn="l">
              <a:lnSpc>
                <a:spcPct val="100000"/>
              </a:lnSpc>
              <a:spcBef>
                <a:spcPts val="360"/>
              </a:spcBef>
              <a:spcAft>
                <a:spcPts val="0"/>
              </a:spcAft>
              <a:buClr>
                <a:srgbClr val="000000"/>
              </a:buClr>
              <a:buSzPts val="1400"/>
              <a:buFont typeface="Arial"/>
              <a:buNone/>
            </a:pPr>
            <a:r>
              <a:rPr lang="en-US"/>
              <a:t>I was doing a BST workshop last year in Brainerd and a CPA there challenged my Extension colleague and I to engage with accountants. </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So here are two of my publications on these BST data. Which you can find on our research site under “Stories We’re Finding”.</a:t>
            </a:r>
            <a:endParaRPr/>
          </a:p>
          <a:p>
            <a:pPr indent="-228600" lvl="0" marL="457200" marR="0" rtl="0" algn="l">
              <a:lnSpc>
                <a:spcPct val="100000"/>
              </a:lnSpc>
              <a:spcBef>
                <a:spcPts val="360"/>
              </a:spcBef>
              <a:spcAft>
                <a:spcPts val="0"/>
              </a:spcAft>
              <a:buClr>
                <a:srgbClr val="000000"/>
              </a:buClr>
              <a:buSzPts val="1400"/>
              <a:buFont typeface="Arial"/>
              <a:buNone/>
            </a:pPr>
            <a:r>
              <a:rPr lang="en-US"/>
              <a:t>DEED is obviously a long-time partner for me. And it’s the 2nd time Cameron and I have collaborated to release research findings. </a:t>
            </a:r>
            <a:endParaRPr/>
          </a:p>
          <a:p>
            <a:pPr indent="-228600" lvl="0" marL="457200" marR="0" rtl="0" algn="l">
              <a:lnSpc>
                <a:spcPct val="100000"/>
              </a:lnSpc>
              <a:spcBef>
                <a:spcPts val="360"/>
              </a:spcBef>
              <a:spcAft>
                <a:spcPts val="0"/>
              </a:spcAft>
              <a:buClr>
                <a:srgbClr val="000000"/>
              </a:buClr>
              <a:buSzPts val="1400"/>
              <a:buFont typeface="Arial"/>
              <a:buNone/>
            </a:pPr>
            <a:r>
              <a:rPr lang="en-US"/>
              <a:t>But CPAs are an audience that no one in our team has tried to engage for the last 20 years or so. That took some effort to get connected, but after a few months of talking </a:t>
            </a:r>
            <a:r>
              <a:rPr lang="en-US"/>
              <a:t>with</a:t>
            </a:r>
            <a:r>
              <a:rPr lang="en-US"/>
              <a:t> MN Society of CPAs, they agreed to run some small articles as I submit them. </a:t>
            </a:r>
            <a:endParaRPr/>
          </a:p>
        </p:txBody>
      </p:sp>
      <p:sp>
        <p:nvSpPr>
          <p:cNvPr id="341" name="Google Shape;341;g2cd34f09aa2_0_106: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cd34f09aa2_0_155: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2cd34f09aa2_0_155: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One more thing about advisers. Some </a:t>
            </a:r>
            <a:r>
              <a:rPr lang="en-US"/>
              <a:t>advisers matter more than others. And one thing is clear from the literature and this current</a:t>
            </a:r>
            <a:endParaRPr/>
          </a:p>
          <a:p>
            <a:pPr indent="-228600" lvl="0" marL="457200" marR="0" rtl="0" algn="l">
              <a:lnSpc>
                <a:spcPct val="100000"/>
              </a:lnSpc>
              <a:spcBef>
                <a:spcPts val="360"/>
              </a:spcBef>
              <a:spcAft>
                <a:spcPts val="0"/>
              </a:spcAft>
              <a:buClr>
                <a:srgbClr val="000000"/>
              </a:buClr>
              <a:buSzPts val="1400"/>
              <a:buFont typeface="Arial"/>
              <a:buNone/>
            </a:pPr>
            <a:r>
              <a:rPr lang="en-US"/>
              <a:t>research. No one adviser is sufficient by themself. You need a team. Liz Templin’s research showed successfully transitioned rural businesses had</a:t>
            </a:r>
            <a:endParaRPr/>
          </a:p>
          <a:p>
            <a:pPr indent="-228600" lvl="0" marL="457200" marR="0" rtl="0" algn="l">
              <a:lnSpc>
                <a:spcPct val="100000"/>
              </a:lnSpc>
              <a:spcBef>
                <a:spcPts val="360"/>
              </a:spcBef>
              <a:spcAft>
                <a:spcPts val="0"/>
              </a:spcAft>
              <a:buClr>
                <a:srgbClr val="000000"/>
              </a:buClr>
              <a:buSzPts val="1400"/>
              <a:buFont typeface="Arial"/>
              <a:buNone/>
            </a:pPr>
            <a:r>
              <a:rPr lang="en-US"/>
              <a:t>and average of 3.8 advisers help them.</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We asked about owner readiness for BST. And separately about the business’ readiness for BST. Those are 2 separate but related issues. But I digress. See our research website to learn more about the readiness stats and there’s a nifty data dashboard there. Here in this slide we show the effect that 3 of the 4 most important advisers (see q. 14 in the survey results) have on “business readiness”.  This shows the added effect on business readiness for the accountant, attorney and spouse/partner. As you can see, they each add about .5 point but together wthey added almost a 1.5 point boost in readiness on average. And these are statistically significant. </a:t>
            </a:r>
            <a:endParaRPr/>
          </a:p>
          <a:p>
            <a:pPr indent="-228600" lvl="0" marL="457200" marR="0" rtl="0" algn="l">
              <a:lnSpc>
                <a:spcPct val="100000"/>
              </a:lnSpc>
              <a:spcBef>
                <a:spcPts val="360"/>
              </a:spcBef>
              <a:spcAft>
                <a:spcPts val="0"/>
              </a:spcAft>
              <a:buClr>
                <a:srgbClr val="000000"/>
              </a:buClr>
              <a:buSzPts val="1400"/>
              <a:buFont typeface="Arial"/>
              <a:buNone/>
            </a:pPr>
            <a:r>
              <a:rPr lang="en-US"/>
              <a:t>You can find this in the article by my team and Cameron. </a:t>
            </a:r>
            <a:endParaRPr/>
          </a:p>
          <a:p>
            <a:pPr indent="-228600" lvl="0" marL="457200" marR="0" rtl="0" algn="l">
              <a:lnSpc>
                <a:spcPct val="100000"/>
              </a:lnSpc>
              <a:spcBef>
                <a:spcPts val="360"/>
              </a:spcBef>
              <a:spcAft>
                <a:spcPts val="0"/>
              </a:spcAft>
              <a:buClr>
                <a:srgbClr val="000000"/>
              </a:buClr>
              <a:buSzPts val="1400"/>
              <a:buFont typeface="Arial"/>
              <a:buNone/>
            </a:pPr>
            <a:r>
              <a:t/>
            </a:r>
            <a:endParaRPr/>
          </a:p>
        </p:txBody>
      </p:sp>
      <p:sp>
        <p:nvSpPr>
          <p:cNvPr id="350" name="Google Shape;350;g2cd34f09aa2_0_155: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cd34f09aa2_0_138: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cd34f09aa2_0_138: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Wait for it. Now just take a best guess at what you think owners likely said</a:t>
            </a:r>
            <a:endParaRPr/>
          </a:p>
          <a:p>
            <a:pPr indent="-228600" lvl="0" marL="457200" marR="0" rtl="0" algn="l">
              <a:lnSpc>
                <a:spcPct val="100000"/>
              </a:lnSpc>
              <a:spcBef>
                <a:spcPts val="360"/>
              </a:spcBef>
              <a:spcAft>
                <a:spcPts val="0"/>
              </a:spcAft>
              <a:buClr>
                <a:srgbClr val="000000"/>
              </a:buClr>
              <a:buSzPts val="1400"/>
              <a:buFont typeface="Arial"/>
              <a:buNone/>
            </a:pPr>
            <a:r>
              <a:rPr lang="en-US"/>
              <a:t>Look at poll results.</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We have 2 questions that addressed this, </a:t>
            </a:r>
            <a:endParaRPr/>
          </a:p>
          <a:p>
            <a:pPr indent="0" lvl="0" marL="0" marR="0" rtl="0" algn="l">
              <a:lnSpc>
                <a:spcPct val="100000"/>
              </a:lnSpc>
              <a:spcBef>
                <a:spcPts val="360"/>
              </a:spcBef>
              <a:spcAft>
                <a:spcPts val="0"/>
              </a:spcAft>
              <a:buNone/>
            </a:pPr>
            <a:r>
              <a:rPr lang="en-US"/>
              <a:t>Q11. How did owners </a:t>
            </a:r>
            <a:r>
              <a:rPr b="1" lang="en-US"/>
              <a:t>rate the importance</a:t>
            </a:r>
            <a:r>
              <a:rPr lang="en-US"/>
              <a:t> of about 10 factors on a 6 point scale where 6=to a great extent</a:t>
            </a:r>
            <a:endParaRPr/>
          </a:p>
          <a:p>
            <a:pPr indent="0" lvl="0" marL="0" marR="0" rtl="0" algn="l">
              <a:lnSpc>
                <a:spcPct val="100000"/>
              </a:lnSpc>
              <a:spcBef>
                <a:spcPts val="360"/>
              </a:spcBef>
              <a:spcAft>
                <a:spcPts val="0"/>
              </a:spcAft>
              <a:buNone/>
            </a:pPr>
            <a:r>
              <a:rPr lang="en-US"/>
              <a:t>Q12. How did owner </a:t>
            </a:r>
            <a:r>
              <a:rPr b="1" lang="en-US"/>
              <a:t>rank </a:t>
            </a:r>
            <a:r>
              <a:rPr lang="en-US"/>
              <a:t>the importance of those 10 factors</a:t>
            </a:r>
            <a:endParaRPr/>
          </a:p>
        </p:txBody>
      </p:sp>
      <p:sp>
        <p:nvSpPr>
          <p:cNvPr id="359" name="Google Shape;359;g2cd34f09aa2_0_138: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cd34f09aa2_0_114: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cd34f09aa2_0_114: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So here’s that question 11 with the ratings. I copied this figure from our article in Minnesota Economic Trends</a:t>
            </a:r>
            <a:endParaRPr/>
          </a:p>
          <a:p>
            <a:pPr indent="-228600" lvl="0" marL="457200" marR="0" rtl="0" algn="l">
              <a:lnSpc>
                <a:spcPct val="100000"/>
              </a:lnSpc>
              <a:spcBef>
                <a:spcPts val="360"/>
              </a:spcBef>
              <a:spcAft>
                <a:spcPts val="0"/>
              </a:spcAft>
              <a:buClr>
                <a:srgbClr val="000000"/>
              </a:buClr>
              <a:buSzPts val="1400"/>
              <a:buFont typeface="Arial"/>
              <a:buNone/>
            </a:pPr>
            <a:r>
              <a:rPr lang="en-US"/>
              <a:t>We broke the data up into 3 segments. </a:t>
            </a:r>
            <a:endParaRPr/>
          </a:p>
          <a:p>
            <a:pPr indent="-317500" lvl="0" marL="457200" marR="0" rtl="0" algn="l">
              <a:lnSpc>
                <a:spcPct val="100000"/>
              </a:lnSpc>
              <a:spcBef>
                <a:spcPts val="360"/>
              </a:spcBef>
              <a:spcAft>
                <a:spcPts val="0"/>
              </a:spcAft>
              <a:buSzPts val="1400"/>
              <a:buChar char="●"/>
            </a:pPr>
            <a:r>
              <a:rPr lang="en-US"/>
              <a:t>Important = scores of 5 or 6 is the dark blue</a:t>
            </a:r>
            <a:endParaRPr/>
          </a:p>
          <a:p>
            <a:pPr indent="-317500" lvl="0" marL="457200" marR="0" rtl="0" algn="l">
              <a:lnSpc>
                <a:spcPct val="100000"/>
              </a:lnSpc>
              <a:spcBef>
                <a:spcPts val="0"/>
              </a:spcBef>
              <a:spcAft>
                <a:spcPts val="0"/>
              </a:spcAft>
              <a:buSzPts val="1400"/>
              <a:buChar char="●"/>
            </a:pPr>
            <a:r>
              <a:rPr lang="en-US"/>
              <a:t>Somewhat important </a:t>
            </a:r>
            <a:r>
              <a:rPr lang="en-US"/>
              <a:t>= scores of 3 or 4 is the medium blue</a:t>
            </a:r>
            <a:endParaRPr/>
          </a:p>
          <a:p>
            <a:pPr indent="-317500" lvl="0" marL="457200" marR="0" rtl="0" algn="l">
              <a:lnSpc>
                <a:spcPct val="100000"/>
              </a:lnSpc>
              <a:spcBef>
                <a:spcPts val="0"/>
              </a:spcBef>
              <a:spcAft>
                <a:spcPts val="0"/>
              </a:spcAft>
              <a:buSzPts val="1400"/>
              <a:buChar char="●"/>
            </a:pPr>
            <a:r>
              <a:rPr lang="en-US"/>
              <a:t>and Not important was the scores of 1 or 2</a:t>
            </a:r>
            <a:endParaRPr/>
          </a:p>
          <a:p>
            <a:pPr indent="0" lvl="0" marL="0" marR="0" rtl="0" algn="l">
              <a:lnSpc>
                <a:spcPct val="100000"/>
              </a:lnSpc>
              <a:spcBef>
                <a:spcPts val="360"/>
              </a:spcBef>
              <a:spcAft>
                <a:spcPts val="0"/>
              </a:spcAft>
              <a:buNone/>
            </a:pPr>
            <a:r>
              <a:rPr lang="en-US"/>
              <a:t>Notice that the maximizing the owners’ wealth was important but three other factors rated higher. </a:t>
            </a:r>
            <a:endParaRPr/>
          </a:p>
        </p:txBody>
      </p:sp>
      <p:sp>
        <p:nvSpPr>
          <p:cNvPr id="366" name="Google Shape;366;g2cd34f09aa2_0_114: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1375"/>
              </a:spcBef>
              <a:spcAft>
                <a:spcPts val="0"/>
              </a:spcAft>
              <a:buSzPts val="1400"/>
              <a:buNone/>
            </a:pPr>
            <a:r>
              <a:t/>
            </a:r>
            <a:endParaRPr/>
          </a:p>
        </p:txBody>
      </p:sp>
      <p:sp>
        <p:nvSpPr>
          <p:cNvPr id="218" name="Google Shape;218;p2:notes"/>
          <p:cNvSpPr txBox="1"/>
          <p:nvPr>
            <p:ph idx="12" type="sldNum"/>
          </p:nvPr>
        </p:nvSpPr>
        <p:spPr>
          <a:xfrm>
            <a:off x="4023093" y="8917422"/>
            <a:ext cx="3077739" cy="469424"/>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d34f09aa2_0_146: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cd34f09aa2_0_146: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So here’s the data from question 12 with the ranked factors. Again, I copied this table from our article </a:t>
            </a:r>
            <a:endParaRPr/>
          </a:p>
          <a:p>
            <a:pPr indent="-228600" lvl="0" marL="457200" marR="0" rtl="0" algn="l">
              <a:lnSpc>
                <a:spcPct val="100000"/>
              </a:lnSpc>
              <a:spcBef>
                <a:spcPts val="360"/>
              </a:spcBef>
              <a:spcAft>
                <a:spcPts val="0"/>
              </a:spcAft>
              <a:buClr>
                <a:srgbClr val="000000"/>
              </a:buClr>
              <a:buSzPts val="1400"/>
              <a:buFont typeface="Arial"/>
              <a:buNone/>
            </a:pPr>
            <a:r>
              <a:rPr lang="en-US"/>
              <a:t>Now here we’re asking the owner which item was 1st or 2nd or 3rd most important. So that’s an “ordinal” ranking and we see slightly different results from the rating question above. </a:t>
            </a:r>
            <a:endParaRPr/>
          </a:p>
          <a:p>
            <a:pPr indent="-228600" lvl="0" marL="457200" marR="0" rtl="0" algn="l">
              <a:lnSpc>
                <a:spcPct val="100000"/>
              </a:lnSpc>
              <a:spcBef>
                <a:spcPts val="360"/>
              </a:spcBef>
              <a:spcAft>
                <a:spcPts val="0"/>
              </a:spcAft>
              <a:buClr>
                <a:srgbClr val="000000"/>
              </a:buClr>
              <a:buSzPts val="1400"/>
              <a:buFont typeface="Arial"/>
              <a:buNone/>
            </a:pPr>
            <a:r>
              <a:rPr lang="en-US"/>
              <a:t>Note that maximizing their wealth has the highest ranking by a slight amount (average of 1.6 vs. 1.7 for the 2nd highest). It had 136 rankings </a:t>
            </a:r>
            <a:r>
              <a:rPr lang="en-US"/>
              <a:t>as 1st, 2nd or 3rd</a:t>
            </a:r>
            <a:r>
              <a:rPr lang="en-US"/>
              <a:t>. However, 40 more owners ranked biz finl success (so 176 rankings) than those who selected maximizing their wealth.</a:t>
            </a:r>
            <a:endParaRPr/>
          </a:p>
          <a:p>
            <a:pPr indent="-228600" lvl="0" marL="457200" marR="0" rtl="0" algn="l">
              <a:lnSpc>
                <a:spcPct val="100000"/>
              </a:lnSpc>
              <a:spcBef>
                <a:spcPts val="360"/>
              </a:spcBef>
              <a:spcAft>
                <a:spcPts val="0"/>
              </a:spcAft>
              <a:buClr>
                <a:srgbClr val="000000"/>
              </a:buClr>
              <a:buSzPts val="1400"/>
              <a:buFont typeface="Arial"/>
              <a:buNone/>
            </a:pPr>
            <a:r>
              <a:rPr lang="en-US"/>
              <a:t>And keeping biz in the family scores fairly high here (1.9 average), but with far fewer owners. Presumably they’re family biz.  This is interesting but only 64 owners ranked it (remember that 69% of respondents were family biz; ~184) </a:t>
            </a:r>
            <a:endParaRPr/>
          </a:p>
        </p:txBody>
      </p:sp>
      <p:sp>
        <p:nvSpPr>
          <p:cNvPr id="375" name="Google Shape;375;g2cd34f09aa2_0_146: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cd34f09aa2_0_122: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2cd34f09aa2_0_122: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Now I’ll pivot to some data on BST planning activities. </a:t>
            </a:r>
            <a:endParaRPr/>
          </a:p>
          <a:p>
            <a:pPr indent="-228600" lvl="0" marL="457200" marR="0" rtl="0" algn="l">
              <a:lnSpc>
                <a:spcPct val="100000"/>
              </a:lnSpc>
              <a:spcBef>
                <a:spcPts val="360"/>
              </a:spcBef>
              <a:spcAft>
                <a:spcPts val="0"/>
              </a:spcAft>
              <a:buClr>
                <a:srgbClr val="000000"/>
              </a:buClr>
              <a:buSzPts val="1400"/>
              <a:buFont typeface="Arial"/>
              <a:buNone/>
            </a:pPr>
            <a:r>
              <a:rPr lang="en-US"/>
              <a:t>First the bad news. I don’t know if there is a pecking order as to the most valuable planning activities except for</a:t>
            </a:r>
            <a:endParaRPr/>
          </a:p>
          <a:p>
            <a:pPr indent="-228600" lvl="0" marL="457200" marR="0" rtl="0" algn="l">
              <a:lnSpc>
                <a:spcPct val="100000"/>
              </a:lnSpc>
              <a:spcBef>
                <a:spcPts val="360"/>
              </a:spcBef>
              <a:spcAft>
                <a:spcPts val="0"/>
              </a:spcAft>
              <a:buClr>
                <a:srgbClr val="000000"/>
              </a:buClr>
              <a:buSzPts val="1400"/>
              <a:buFont typeface="Arial"/>
              <a:buNone/>
            </a:pPr>
            <a:r>
              <a:rPr lang="en-US"/>
              <a:t>one thing. There seems to be a consensus that a written BST plan is the single most important thing an owner</a:t>
            </a:r>
            <a:endParaRPr/>
          </a:p>
          <a:p>
            <a:pPr indent="-228600" lvl="0" marL="457200" marR="0" rtl="0" algn="l">
              <a:lnSpc>
                <a:spcPct val="100000"/>
              </a:lnSpc>
              <a:spcBef>
                <a:spcPts val="360"/>
              </a:spcBef>
              <a:spcAft>
                <a:spcPts val="0"/>
              </a:spcAft>
              <a:buClr>
                <a:srgbClr val="000000"/>
              </a:buClr>
              <a:buSzPts val="1400"/>
              <a:buFont typeface="Arial"/>
              <a:buNone/>
            </a:pPr>
            <a:r>
              <a:rPr lang="en-US"/>
              <a:t>can do. We found 4 out of 5 had not done this in previous 3 years. </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And the </a:t>
            </a:r>
            <a:r>
              <a:rPr lang="en-US"/>
              <a:t>second item I highlighted is about owners intentionally doing things to up-value their biz for a future sale. Very important.</a:t>
            </a:r>
            <a:endParaRPr/>
          </a:p>
        </p:txBody>
      </p:sp>
      <p:sp>
        <p:nvSpPr>
          <p:cNvPr id="384" name="Google Shape;384;g2cd34f09aa2_0_122: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cd34f09aa2_0_164: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2cd34f09aa2_0_164: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Good news is a low bar here. Here’s the items that ⅓ of the owners had done. </a:t>
            </a:r>
            <a:endParaRPr/>
          </a:p>
          <a:p>
            <a:pPr indent="-228600" lvl="0" marL="457200" marR="0" rtl="0" algn="l">
              <a:lnSpc>
                <a:spcPct val="100000"/>
              </a:lnSpc>
              <a:spcBef>
                <a:spcPts val="360"/>
              </a:spcBef>
              <a:spcAft>
                <a:spcPts val="0"/>
              </a:spcAft>
              <a:buClr>
                <a:srgbClr val="000000"/>
              </a:buClr>
              <a:buSzPts val="1400"/>
              <a:buFont typeface="Arial"/>
              <a:buNone/>
            </a:pPr>
            <a:r>
              <a:rPr lang="en-US"/>
              <a:t>I would say here that getting an outside valuation is a very important, concrete step. Invariably, they’re not going to </a:t>
            </a:r>
            <a:endParaRPr/>
          </a:p>
          <a:p>
            <a:pPr indent="-228600" lvl="0" marL="914400" marR="0" rtl="0" algn="l">
              <a:lnSpc>
                <a:spcPct val="100000"/>
              </a:lnSpc>
              <a:spcBef>
                <a:spcPts val="360"/>
              </a:spcBef>
              <a:spcAft>
                <a:spcPts val="0"/>
              </a:spcAft>
              <a:buClr>
                <a:srgbClr val="000000"/>
              </a:buClr>
              <a:buSzPts val="1400"/>
              <a:buFont typeface="Arial"/>
              <a:buNone/>
            </a:pPr>
            <a:r>
              <a:rPr lang="en-US"/>
              <a:t>like what they see. But it gives them a chance to </a:t>
            </a:r>
            <a:r>
              <a:rPr lang="en-US"/>
              <a:t>implement</a:t>
            </a:r>
            <a:r>
              <a:rPr lang="en-US"/>
              <a:t> those value enhancement activities</a:t>
            </a:r>
            <a:endParaRPr/>
          </a:p>
          <a:p>
            <a:pPr indent="-228600" lvl="0" marL="457200" marR="0" rtl="0" algn="l">
              <a:lnSpc>
                <a:spcPct val="100000"/>
              </a:lnSpc>
              <a:spcBef>
                <a:spcPts val="360"/>
              </a:spcBef>
              <a:spcAft>
                <a:spcPts val="0"/>
              </a:spcAft>
              <a:buClr>
                <a:srgbClr val="000000"/>
              </a:buClr>
              <a:buSzPts val="1400"/>
              <a:buFont typeface="Arial"/>
              <a:buNone/>
            </a:pPr>
            <a:r>
              <a:rPr lang="en-US"/>
              <a:t>The other 2 things - bringing it up seem important. Not as good as writing down a plan. But doing a plan that no has</a:t>
            </a:r>
            <a:endParaRPr/>
          </a:p>
          <a:p>
            <a:pPr indent="-228600" lvl="0" marL="457200" marR="0" rtl="0" algn="l">
              <a:lnSpc>
                <a:spcPct val="100000"/>
              </a:lnSpc>
              <a:spcBef>
                <a:spcPts val="360"/>
              </a:spcBef>
              <a:spcAft>
                <a:spcPts val="0"/>
              </a:spcAft>
              <a:buClr>
                <a:srgbClr val="000000"/>
              </a:buClr>
              <a:buSzPts val="1400"/>
              <a:buFont typeface="Arial"/>
              <a:buNone/>
            </a:pPr>
            <a:r>
              <a:rPr lang="en-US"/>
              <a:t> 		seen or heard about, that’s a problem too right? </a:t>
            </a:r>
            <a:endParaRPr/>
          </a:p>
        </p:txBody>
      </p:sp>
      <p:sp>
        <p:nvSpPr>
          <p:cNvPr id="393" name="Google Shape;393;g2cd34f09aa2_0_164: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cd34f09aa2_0_181: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2cd34f09aa2_0_181: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Wait for it. Look at poll results.</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0" lvl="0" marL="0" marR="0" rtl="0" algn="l">
              <a:lnSpc>
                <a:spcPct val="100000"/>
              </a:lnSpc>
              <a:spcBef>
                <a:spcPts val="360"/>
              </a:spcBef>
              <a:spcAft>
                <a:spcPts val="0"/>
              </a:spcAft>
              <a:buNone/>
            </a:pPr>
            <a:r>
              <a:t/>
            </a:r>
            <a:endParaRPr/>
          </a:p>
        </p:txBody>
      </p:sp>
      <p:sp>
        <p:nvSpPr>
          <p:cNvPr id="402" name="Google Shape;402;g2cd34f09aa2_0_181: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cd34f09aa2_0_188: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cd34f09aa2_0_188: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We have some data on who </a:t>
            </a:r>
            <a:r>
              <a:rPr lang="en-US"/>
              <a:t>they will transfer their business to.</a:t>
            </a:r>
            <a:endParaRPr/>
          </a:p>
          <a:p>
            <a:pPr indent="-228600" lvl="0" marL="457200" marR="0" rtl="0" algn="l">
              <a:lnSpc>
                <a:spcPct val="100000"/>
              </a:lnSpc>
              <a:spcBef>
                <a:spcPts val="360"/>
              </a:spcBef>
              <a:spcAft>
                <a:spcPts val="0"/>
              </a:spcAft>
              <a:buClr>
                <a:srgbClr val="000000"/>
              </a:buClr>
              <a:buSzPts val="1400"/>
              <a:buFont typeface="Arial"/>
              <a:buNone/>
            </a:pPr>
            <a:r>
              <a:rPr lang="en-US"/>
              <a:t>But first, a  couple points on employee ownership, or even “shared ownership”.</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Go over the slide</a:t>
            </a:r>
            <a:endParaRPr/>
          </a:p>
          <a:p>
            <a:pPr indent="0" lvl="0" marL="0" marR="0" rtl="0" algn="l">
              <a:lnSpc>
                <a:spcPct val="100000"/>
              </a:lnSpc>
              <a:spcBef>
                <a:spcPts val="360"/>
              </a:spcBef>
              <a:spcAft>
                <a:spcPts val="0"/>
              </a:spcAft>
              <a:buNone/>
            </a:pPr>
            <a:r>
              <a:t/>
            </a:r>
            <a:endParaRPr/>
          </a:p>
        </p:txBody>
      </p:sp>
      <p:sp>
        <p:nvSpPr>
          <p:cNvPr id="409" name="Google Shape;409;g2cd34f09aa2_0_188: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cd8ab0b2be_0_0: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cd8ab0b2be_0_0: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I can’t prove either of these. </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rPr lang="en-US"/>
              <a:t>Quickly</a:t>
            </a:r>
            <a:endParaRPr/>
          </a:p>
          <a:p>
            <a:pPr indent="0" lvl="0" marL="0" marR="0" rtl="0" algn="l">
              <a:lnSpc>
                <a:spcPct val="100000"/>
              </a:lnSpc>
              <a:spcBef>
                <a:spcPts val="360"/>
              </a:spcBef>
              <a:spcAft>
                <a:spcPts val="0"/>
              </a:spcAft>
              <a:buNone/>
            </a:pPr>
            <a:r>
              <a:t/>
            </a:r>
            <a:endParaRPr/>
          </a:p>
        </p:txBody>
      </p:sp>
      <p:sp>
        <p:nvSpPr>
          <p:cNvPr id="416" name="Google Shape;416;g2cd8ab0b2be_0_0: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cd34f09aa2_0_173: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cd34f09aa2_0_173: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rtl="0" algn="l">
              <a:spcBef>
                <a:spcPts val="360"/>
              </a:spcBef>
              <a:spcAft>
                <a:spcPts val="0"/>
              </a:spcAft>
              <a:buClr>
                <a:schemeClr val="dk1"/>
              </a:buClr>
              <a:buSzPts val="1400"/>
              <a:buFont typeface="Arial"/>
              <a:buNone/>
            </a:pPr>
            <a:r>
              <a:rPr lang="en-US"/>
              <a:t>We had a few questions that addressed transfer routes. </a:t>
            </a:r>
            <a:endParaRPr/>
          </a:p>
          <a:p>
            <a:pPr indent="-228600" lvl="0" marL="457200" rtl="0" algn="l">
              <a:spcBef>
                <a:spcPts val="360"/>
              </a:spcBef>
              <a:spcAft>
                <a:spcPts val="0"/>
              </a:spcAft>
              <a:buClr>
                <a:schemeClr val="dk1"/>
              </a:buClr>
              <a:buSzPts val="1400"/>
              <a:buFont typeface="Arial"/>
              <a:buNone/>
            </a:pPr>
            <a:r>
              <a:rPr lang="en-US"/>
              <a:t>Qs 8, 9 explored owner awareness of internal and external options for transferring ownership</a:t>
            </a:r>
            <a:endParaRPr/>
          </a:p>
          <a:p>
            <a:pPr indent="-228600" lvl="0" marL="457200" rtl="0" algn="l">
              <a:spcBef>
                <a:spcPts val="360"/>
              </a:spcBef>
              <a:spcAft>
                <a:spcPts val="0"/>
              </a:spcAft>
              <a:buClr>
                <a:schemeClr val="dk1"/>
              </a:buClr>
              <a:buSzPts val="1400"/>
              <a:buFont typeface="Arial"/>
              <a:buNone/>
            </a:pPr>
            <a:r>
              <a:rPr lang="en-US"/>
              <a:t>Q 21 explored their actual intentions for transferring ownership</a:t>
            </a:r>
            <a:endParaRPr/>
          </a:p>
          <a:p>
            <a:pPr indent="-228600" lvl="0" marL="457200" rtl="0" algn="l">
              <a:spcBef>
                <a:spcPts val="360"/>
              </a:spcBef>
              <a:spcAft>
                <a:spcPts val="0"/>
              </a:spcAft>
              <a:buClr>
                <a:schemeClr val="dk1"/>
              </a:buClr>
              <a:buSzPts val="1400"/>
              <a:buFont typeface="Arial"/>
              <a:buNone/>
            </a:pPr>
            <a:r>
              <a:rPr lang="en-US"/>
              <a:t>It’s pretty complicated so I will let you look at the details on your own in one of the articles on our website. However, I can say a couple simple observations here. </a:t>
            </a:r>
            <a:endParaRPr/>
          </a:p>
          <a:p>
            <a:pPr indent="-228600" lvl="0" marL="457200" marR="0" rtl="0" algn="l">
              <a:lnSpc>
                <a:spcPct val="100000"/>
              </a:lnSpc>
              <a:spcBef>
                <a:spcPts val="360"/>
              </a:spcBef>
              <a:spcAft>
                <a:spcPts val="0"/>
              </a:spcAft>
              <a:buClr>
                <a:srgbClr val="000000"/>
              </a:buClr>
              <a:buSzPts val="1400"/>
              <a:buFont typeface="Arial"/>
              <a:buNone/>
            </a:pPr>
            <a:r>
              <a:t/>
            </a:r>
            <a:endParaRPr/>
          </a:p>
        </p:txBody>
      </p:sp>
      <p:sp>
        <p:nvSpPr>
          <p:cNvPr id="423" name="Google Shape;423;g2cd34f09aa2_0_173: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cd34f09aa2_0_130: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2cd34f09aa2_0_130: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Here’s the quick takeaways.</a:t>
            </a:r>
            <a:endParaRPr/>
          </a:p>
        </p:txBody>
      </p:sp>
      <p:sp>
        <p:nvSpPr>
          <p:cNvPr id="432" name="Google Shape;432;g2cd34f09aa2_0_130: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cd34f09aa2_0_194: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2cd34f09aa2_0_194: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t>Wait for it. Look at poll results.</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228600" lvl="0" marL="457200" marR="0" rtl="0" algn="l">
              <a:lnSpc>
                <a:spcPct val="100000"/>
              </a:lnSpc>
              <a:spcBef>
                <a:spcPts val="360"/>
              </a:spcBef>
              <a:spcAft>
                <a:spcPts val="0"/>
              </a:spcAft>
              <a:buClr>
                <a:srgbClr val="000000"/>
              </a:buClr>
              <a:buSzPts val="1400"/>
              <a:buFont typeface="Arial"/>
              <a:buNone/>
            </a:pPr>
            <a:r>
              <a:t/>
            </a:r>
            <a:endParaRPr/>
          </a:p>
          <a:p>
            <a:pPr indent="0" lvl="0" marL="0" marR="0" rtl="0" algn="l">
              <a:lnSpc>
                <a:spcPct val="100000"/>
              </a:lnSpc>
              <a:spcBef>
                <a:spcPts val="360"/>
              </a:spcBef>
              <a:spcAft>
                <a:spcPts val="0"/>
              </a:spcAft>
              <a:buNone/>
            </a:pPr>
            <a:r>
              <a:t/>
            </a:r>
            <a:endParaRPr/>
          </a:p>
        </p:txBody>
      </p:sp>
      <p:sp>
        <p:nvSpPr>
          <p:cNvPr id="440" name="Google Shape;440;g2cd34f09aa2_0_194: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cd8ab0b2be_0_18: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cd8ab0b2be_0_18: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Clr>
                <a:schemeClr val="dk1"/>
              </a:buClr>
              <a:buSzPts val="1400"/>
              <a:buFont typeface="Arial"/>
              <a:buNone/>
            </a:pPr>
            <a:r>
              <a:rPr lang="en-US"/>
              <a:t>Now I’ll pivot to resources for BST. </a:t>
            </a:r>
            <a:r>
              <a:rPr lang="en-US"/>
              <a:t>Extensions website is also a great place to look for more resources.  Extension has a great curated selection of free resources available here including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47" name="Google Shape;447;g2cd8ab0b2be_0_18: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d34f09aa2_0_13: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4" name="Google Shape;224;g2cd34f09aa2_0_13:notes"/>
          <p:cNvSpPr txBox="1"/>
          <p:nvPr>
            <p:ph idx="1" type="body"/>
          </p:nvPr>
        </p:nvSpPr>
        <p:spPr>
          <a:xfrm>
            <a:off x="710249" y="4459527"/>
            <a:ext cx="5682000" cy="4224900"/>
          </a:xfrm>
          <a:prstGeom prst="rect">
            <a:avLst/>
          </a:prstGeom>
          <a:noFill/>
          <a:ln>
            <a:noFill/>
          </a:ln>
        </p:spPr>
        <p:txBody>
          <a:bodyPr anchorCtr="0" anchor="t" bIns="46175" lIns="92375" spcFirstLastPara="1" rIns="92375" wrap="square" tIns="46175">
            <a:noAutofit/>
          </a:bodyPr>
          <a:lstStyle/>
          <a:p>
            <a:pPr indent="0" lvl="0" marL="0" rtl="0" algn="l">
              <a:lnSpc>
                <a:spcPct val="100000"/>
              </a:lnSpc>
              <a:spcBef>
                <a:spcPts val="0"/>
              </a:spcBef>
              <a:spcAft>
                <a:spcPts val="0"/>
              </a:spcAft>
              <a:buSzPts val="1400"/>
              <a:buNone/>
            </a:pPr>
            <a:r>
              <a:rPr lang="en-US"/>
              <a:t>This may be obvious to you all, but bear with me a bit: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to start, when we are supporting BST work we are supporting small businesses</a:t>
            </a:r>
            <a:endParaRPr/>
          </a:p>
          <a:p>
            <a:pPr indent="0" lvl="0" marL="0" rtl="0" algn="l">
              <a:lnSpc>
                <a:spcPct val="100000"/>
              </a:lnSpc>
              <a:spcBef>
                <a:spcPts val="0"/>
              </a:spcBef>
              <a:spcAft>
                <a:spcPts val="0"/>
              </a:spcAft>
              <a:buClr>
                <a:schemeClr val="dk1"/>
              </a:buClr>
              <a:buSzPts val="1400"/>
              <a:buFont typeface="Arial"/>
              <a:buNone/>
            </a:pPr>
            <a:r>
              <a:t/>
            </a:r>
            <a:endParaRPr/>
          </a:p>
          <a:p>
            <a:pPr indent="-317500" lvl="0" marL="457200" rtl="0" algn="l">
              <a:lnSpc>
                <a:spcPct val="100000"/>
              </a:lnSpc>
              <a:spcBef>
                <a:spcPts val="0"/>
              </a:spcBef>
              <a:spcAft>
                <a:spcPts val="0"/>
              </a:spcAft>
              <a:buSzPts val="1400"/>
              <a:buChar char="●"/>
            </a:pPr>
            <a:r>
              <a:rPr lang="en-US"/>
              <a:t>Small businesses are the lifeblood of local economies. </a:t>
            </a:r>
            <a:endParaRPr/>
          </a:p>
          <a:p>
            <a:pPr indent="-317500" lvl="0" marL="457200" rtl="0" algn="l">
              <a:lnSpc>
                <a:spcPct val="100000"/>
              </a:lnSpc>
              <a:spcBef>
                <a:spcPts val="0"/>
              </a:spcBef>
              <a:spcAft>
                <a:spcPts val="0"/>
              </a:spcAft>
              <a:buSzPts val="1400"/>
              <a:buChar char="●"/>
            </a:pPr>
            <a:r>
              <a:rPr lang="en-US"/>
              <a:t>They contribute to local governments fiscal health </a:t>
            </a:r>
            <a:endParaRPr/>
          </a:p>
          <a:p>
            <a:pPr indent="-317500" lvl="0" marL="457200" rtl="0" algn="l">
              <a:lnSpc>
                <a:spcPct val="100000"/>
              </a:lnSpc>
              <a:spcBef>
                <a:spcPts val="0"/>
              </a:spcBef>
              <a:spcAft>
                <a:spcPts val="0"/>
              </a:spcAft>
              <a:buSzPts val="1400"/>
              <a:buChar char="●"/>
            </a:pPr>
            <a:r>
              <a:rPr lang="en-US"/>
              <a:t> responsible for the majority of new private-sector jobs throughout the country. Cameron and I did an article about that in 2019</a:t>
            </a:r>
            <a:endParaRPr/>
          </a:p>
          <a:p>
            <a:pPr indent="-317500" lvl="0" marL="457200" rtl="0" algn="l">
              <a:lnSpc>
                <a:spcPct val="100000"/>
              </a:lnSpc>
              <a:spcBef>
                <a:spcPts val="0"/>
              </a:spcBef>
              <a:spcAft>
                <a:spcPts val="0"/>
              </a:spcAft>
              <a:buSzPts val="1400"/>
              <a:buChar char="●"/>
            </a:pPr>
            <a:r>
              <a:rPr lang="en-US"/>
              <a:t>They are particularly critical for smaller communities. </a:t>
            </a:r>
            <a:endParaRPr/>
          </a:p>
          <a:p>
            <a:pPr indent="0" lvl="0" marL="0" rtl="0" algn="l">
              <a:lnSpc>
                <a:spcPct val="100000"/>
              </a:lnSpc>
              <a:spcBef>
                <a:spcPts val="367"/>
              </a:spcBef>
              <a:spcAft>
                <a:spcPts val="0"/>
              </a:spcAft>
              <a:buClr>
                <a:schemeClr val="dk1"/>
              </a:buClr>
              <a:buSzPts val="1400"/>
              <a:buFont typeface="Arial"/>
              <a:buNone/>
            </a:pPr>
            <a:r>
              <a:t/>
            </a:r>
            <a:endParaRPr/>
          </a:p>
          <a:p>
            <a:pPr indent="0" lvl="0" marL="0" rtl="0" algn="l">
              <a:lnSpc>
                <a:spcPct val="100000"/>
              </a:lnSpc>
              <a:spcBef>
                <a:spcPts val="367"/>
              </a:spcBef>
              <a:spcAft>
                <a:spcPts val="0"/>
              </a:spcAft>
              <a:buClr>
                <a:schemeClr val="dk1"/>
              </a:buClr>
              <a:buSzPts val="1400"/>
              <a:buFont typeface="Arial"/>
              <a:buNone/>
            </a:pPr>
            <a:r>
              <a:rPr lang="en-US"/>
              <a:t>More and more, people now realize that established firms are often owned by folks nearing retirement age who have no plan in place for transition. </a:t>
            </a:r>
            <a:endParaRPr/>
          </a:p>
          <a:p>
            <a:pPr indent="0" lvl="0" marL="0" rtl="0" algn="l">
              <a:lnSpc>
                <a:spcPct val="100000"/>
              </a:lnSpc>
              <a:spcBef>
                <a:spcPts val="0"/>
              </a:spcBef>
              <a:spcAft>
                <a:spcPts val="0"/>
              </a:spcAft>
              <a:buSzPts val="1400"/>
              <a:buNone/>
            </a:pPr>
            <a:r>
              <a:rPr lang="en-US"/>
              <a:t>More on this in a minute. </a:t>
            </a:r>
            <a:endParaRPr/>
          </a:p>
        </p:txBody>
      </p:sp>
      <p:sp>
        <p:nvSpPr>
          <p:cNvPr id="225" name="Google Shape;225;g2cd34f09aa2_0_13:notes"/>
          <p:cNvSpPr txBox="1"/>
          <p:nvPr>
            <p:ph idx="12" type="sldNum"/>
          </p:nvPr>
        </p:nvSpPr>
        <p:spPr>
          <a:xfrm>
            <a:off x="4023093" y="8917421"/>
            <a:ext cx="3077700" cy="469500"/>
          </a:xfrm>
          <a:prstGeom prst="rect">
            <a:avLst/>
          </a:prstGeom>
          <a:noFill/>
          <a:ln>
            <a:noFill/>
          </a:ln>
        </p:spPr>
        <p:txBody>
          <a:bodyPr anchorCtr="0" anchor="b" bIns="46175" lIns="92375" spcFirstLastPara="1" rIns="92375" wrap="square" tIns="46175">
            <a:noAutofit/>
          </a:bodyPr>
          <a:lstStyle/>
          <a:p>
            <a:pPr indent="0" lvl="0" marL="0" rtl="0" algn="r">
              <a:lnSpc>
                <a:spcPct val="100000"/>
              </a:lnSpc>
              <a:spcBef>
                <a:spcPts val="0"/>
              </a:spcBef>
              <a:spcAft>
                <a:spcPts val="0"/>
              </a:spcAft>
              <a:buSzPts val="1100"/>
              <a:buNone/>
            </a:pPr>
            <a:fld id="{00000000-1234-1234-1234-123412341234}" type="slidenum">
              <a:rPr lang="en-US" sz="1100">
                <a:solidFill>
                  <a:schemeClr val="dk1"/>
                </a:solidFill>
              </a:rPr>
              <a:t>‹#›</a:t>
            </a:fld>
            <a:endParaRPr sz="11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cd8ab0b2be_0_86: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cd8ab0b2be_0_86:notes"/>
          <p:cNvSpPr txBox="1"/>
          <p:nvPr>
            <p:ph idx="1" type="body"/>
          </p:nvPr>
        </p:nvSpPr>
        <p:spPr>
          <a:xfrm>
            <a:off x="710248" y="4459526"/>
            <a:ext cx="5682000" cy="4224900"/>
          </a:xfrm>
          <a:prstGeom prst="rect">
            <a:avLst/>
          </a:prstGeom>
        </p:spPr>
        <p:txBody>
          <a:bodyPr anchorCtr="0" anchor="t" bIns="47075" lIns="94200" spcFirstLastPara="1" rIns="94200" wrap="square" tIns="47075">
            <a:noAutofit/>
          </a:bodyPr>
          <a:lstStyle/>
          <a:p>
            <a:pPr indent="0" lvl="0" marL="0" rtl="0" algn="l">
              <a:spcBef>
                <a:spcPts val="360"/>
              </a:spcBef>
              <a:spcAft>
                <a:spcPts val="0"/>
              </a:spcAft>
              <a:buNone/>
            </a:pPr>
            <a:r>
              <a:rPr lang="en-US"/>
              <a:t>3 examples</a:t>
            </a:r>
            <a:endParaRPr/>
          </a:p>
          <a:p>
            <a:pPr indent="-317500" lvl="0" marL="457200" rtl="0" algn="l">
              <a:spcBef>
                <a:spcPts val="360"/>
              </a:spcBef>
              <a:spcAft>
                <a:spcPts val="0"/>
              </a:spcAft>
              <a:buSzPts val="1400"/>
              <a:buAutoNum type="arabicPeriod"/>
            </a:pPr>
            <a:r>
              <a:rPr lang="en-US"/>
              <a:t>Poke the Bear - Family BIz -start the conversation with a biz or in the community</a:t>
            </a:r>
            <a:endParaRPr/>
          </a:p>
          <a:p>
            <a:pPr indent="-317500" lvl="0" marL="457200" rtl="0" algn="l">
              <a:spcBef>
                <a:spcPts val="0"/>
              </a:spcBef>
              <a:spcAft>
                <a:spcPts val="0"/>
              </a:spcAft>
              <a:buSzPts val="1400"/>
              <a:buAutoNum type="arabicPeriod"/>
            </a:pPr>
            <a:r>
              <a:rPr lang="en-US"/>
              <a:t>Small Town makes it a priority - see ED list</a:t>
            </a:r>
            <a:endParaRPr/>
          </a:p>
          <a:p>
            <a:pPr indent="-317500" lvl="0" marL="457200" rtl="0" algn="l">
              <a:spcBef>
                <a:spcPts val="0"/>
              </a:spcBef>
              <a:spcAft>
                <a:spcPts val="0"/>
              </a:spcAft>
              <a:buSzPts val="1400"/>
              <a:buAutoNum type="arabicPeriod"/>
            </a:pPr>
            <a:r>
              <a:rPr lang="en-US"/>
              <a:t>Where to start - Exit Planning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Go to YouTube and show a video?</a:t>
            </a:r>
            <a:endParaRPr/>
          </a:p>
        </p:txBody>
      </p:sp>
      <p:sp>
        <p:nvSpPr>
          <p:cNvPr id="457" name="Google Shape;457;g2cd8ab0b2be_0_86:notes"/>
          <p:cNvSpPr txBox="1"/>
          <p:nvPr>
            <p:ph idx="12" type="sldNum"/>
          </p:nvPr>
        </p:nvSpPr>
        <p:spPr>
          <a:xfrm>
            <a:off x="4023093" y="8917422"/>
            <a:ext cx="3077700" cy="469500"/>
          </a:xfrm>
          <a:prstGeom prst="rect">
            <a:avLst/>
          </a:prstGeom>
        </p:spPr>
        <p:txBody>
          <a:bodyPr anchorCtr="0" anchor="b" bIns="47075" lIns="94200" spcFirstLastPara="1" rIns="94200"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cd8ab0b2be_0_27: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2cd8ab0b2be_0_27: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Besides our online resources, we have a class for business owners and their teams. It meets weekly and features live instruction by an experienced exit planner, Lori Moen. There’s a handout about that class, which is available in the fall and we’ll post other sections for next year.</a:t>
            </a:r>
            <a:endParaRPr/>
          </a:p>
          <a:p>
            <a:pPr indent="0" lvl="0" marL="0" rtl="0" algn="l">
              <a:lnSpc>
                <a:spcPct val="100000"/>
              </a:lnSpc>
              <a:spcBef>
                <a:spcPts val="364"/>
              </a:spcBef>
              <a:spcAft>
                <a:spcPts val="0"/>
              </a:spcAft>
              <a:buSzPts val="1400"/>
              <a:buNone/>
            </a:pPr>
            <a:r>
              <a:t/>
            </a:r>
            <a:endParaRPr/>
          </a:p>
          <a:p>
            <a:pPr indent="0" lvl="0" marL="0" rtl="0" algn="l">
              <a:lnSpc>
                <a:spcPct val="100000"/>
              </a:lnSpc>
              <a:spcBef>
                <a:spcPts val="364"/>
              </a:spcBef>
              <a:spcAft>
                <a:spcPts val="0"/>
              </a:spcAft>
              <a:buSzPts val="1400"/>
              <a:buNone/>
            </a:pPr>
            <a:r>
              <a:rPr lang="en-US"/>
              <a:t>The other is a free, self-guided virtual workshop for people like yourselves.  </a:t>
            </a:r>
            <a:endParaRPr/>
          </a:p>
        </p:txBody>
      </p:sp>
      <p:sp>
        <p:nvSpPr>
          <p:cNvPr id="464" name="Google Shape;464;g2cd8ab0b2be_0_27: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cd8ab0b2be_0_35: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cd8ab0b2be_0_35: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Here’s the free, online workshop for people like yourselves. The online workshop is self paced - meaning you can pick an chose what modules you want to complete and you can spend 1 hour or the whole day in the workshop - that’s up to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can find it at the bottom of our BST page at that trusty link.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on this page is own curated videos</a:t>
            </a:r>
            <a:endParaRPr/>
          </a:p>
        </p:txBody>
      </p:sp>
      <p:sp>
        <p:nvSpPr>
          <p:cNvPr id="473" name="Google Shape;473;g2cd8ab0b2be_0_35: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cd8ab0b2be_0_96: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cd8ab0b2be_0_96:notes"/>
          <p:cNvSpPr txBox="1"/>
          <p:nvPr>
            <p:ph idx="1" type="body"/>
          </p:nvPr>
        </p:nvSpPr>
        <p:spPr>
          <a:xfrm>
            <a:off x="710248" y="4459526"/>
            <a:ext cx="5682000" cy="4224900"/>
          </a:xfrm>
          <a:prstGeom prst="rect">
            <a:avLst/>
          </a:prstGeom>
        </p:spPr>
        <p:txBody>
          <a:bodyPr anchorCtr="0" anchor="t" bIns="47075" lIns="94200" spcFirstLastPara="1" rIns="94200" wrap="square" tIns="47075">
            <a:noAutofit/>
          </a:bodyPr>
          <a:lstStyle/>
          <a:p>
            <a:pPr indent="0" lvl="0" marL="0" rtl="0" algn="l">
              <a:spcBef>
                <a:spcPts val="360"/>
              </a:spcBef>
              <a:spcAft>
                <a:spcPts val="0"/>
              </a:spcAft>
              <a:buNone/>
            </a:pPr>
            <a:r>
              <a:t/>
            </a:r>
            <a:endParaRPr/>
          </a:p>
        </p:txBody>
      </p:sp>
      <p:sp>
        <p:nvSpPr>
          <p:cNvPr id="482" name="Google Shape;482;g2cd8ab0b2be_0_96:notes"/>
          <p:cNvSpPr txBox="1"/>
          <p:nvPr>
            <p:ph idx="12" type="sldNum"/>
          </p:nvPr>
        </p:nvSpPr>
        <p:spPr>
          <a:xfrm>
            <a:off x="4023093" y="8917422"/>
            <a:ext cx="3077700" cy="469500"/>
          </a:xfrm>
          <a:prstGeom prst="rect">
            <a:avLst/>
          </a:prstGeom>
        </p:spPr>
        <p:txBody>
          <a:bodyPr anchorCtr="0" anchor="b" bIns="47075" lIns="94200" spcFirstLastPara="1" rIns="94200"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6:notes"/>
          <p:cNvSpPr txBox="1"/>
          <p:nvPr>
            <p:ph idx="1" type="body"/>
          </p:nvPr>
        </p:nvSpPr>
        <p:spPr>
          <a:xfrm>
            <a:off x="710248" y="4459526"/>
            <a:ext cx="5681980" cy="4224814"/>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360"/>
              </a:spcBef>
              <a:spcAft>
                <a:spcPts val="0"/>
              </a:spcAft>
              <a:buSzPts val="1400"/>
              <a:buNone/>
            </a:pPr>
            <a:r>
              <a:t/>
            </a:r>
            <a:endParaRPr/>
          </a:p>
        </p:txBody>
      </p:sp>
      <p:sp>
        <p:nvSpPr>
          <p:cNvPr id="489" name="Google Shape;489;p66: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cd34f09aa2_0_81: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cd34f09aa2_0_81:notes"/>
          <p:cNvSpPr txBox="1"/>
          <p:nvPr>
            <p:ph idx="1" type="body"/>
          </p:nvPr>
        </p:nvSpPr>
        <p:spPr>
          <a:xfrm>
            <a:off x="710248" y="4459526"/>
            <a:ext cx="5682000" cy="4224900"/>
          </a:xfrm>
          <a:prstGeom prst="rect">
            <a:avLst/>
          </a:prstGeom>
        </p:spPr>
        <p:txBody>
          <a:bodyPr anchorCtr="0" anchor="t" bIns="47075" lIns="94200" spcFirstLastPara="1" rIns="94200" wrap="square" tIns="47075">
            <a:noAutofit/>
          </a:bodyPr>
          <a:lstStyle/>
          <a:p>
            <a:pPr indent="0" lvl="0" marL="0" rtl="0" algn="l">
              <a:spcBef>
                <a:spcPts val="364"/>
              </a:spcBef>
              <a:spcAft>
                <a:spcPts val="0"/>
              </a:spcAft>
              <a:buClr>
                <a:schemeClr val="dk1"/>
              </a:buClr>
              <a:buSzPts val="1400"/>
              <a:buFont typeface="Arial"/>
              <a:buNone/>
            </a:pPr>
            <a:r>
              <a:rPr lang="en-US"/>
              <a:t>A little history here. </a:t>
            </a:r>
            <a:endParaRPr/>
          </a:p>
          <a:p>
            <a:pPr indent="0" lvl="0" marL="0" rtl="0" algn="l">
              <a:spcBef>
                <a:spcPts val="364"/>
              </a:spcBef>
              <a:spcAft>
                <a:spcPts val="0"/>
              </a:spcAft>
              <a:buClr>
                <a:schemeClr val="dk1"/>
              </a:buClr>
              <a:buSzPts val="1400"/>
              <a:buFont typeface="Arial"/>
              <a:buNone/>
            </a:pPr>
            <a:r>
              <a:rPr lang="en-US"/>
              <a:t>Extension BST program  started about a decade ago when former extension educator Liz Templin was approached by a community leader who was concerned about businesses in his town closing because they couldn’t find new owners when the current proprietor was ready to sell (for retirement, family, or health reasons - what we call the 5 Ds).  </a:t>
            </a:r>
            <a:endParaRPr/>
          </a:p>
          <a:p>
            <a:pPr indent="0" lvl="0" marL="0" rtl="0" algn="l">
              <a:spcBef>
                <a:spcPts val="364"/>
              </a:spcBef>
              <a:spcAft>
                <a:spcPts val="0"/>
              </a:spcAft>
              <a:buClr>
                <a:schemeClr val="dk1"/>
              </a:buClr>
              <a:buSzPts val="1400"/>
              <a:buFont typeface="Arial"/>
              <a:buNone/>
            </a:pPr>
            <a:r>
              <a:rPr lang="en-US"/>
              <a:t>Our community BRE surveys also showed a trend of lack of preparedness for BST. </a:t>
            </a:r>
            <a:endParaRPr/>
          </a:p>
          <a:p>
            <a:pPr indent="0" lvl="0" marL="0" rtl="0" algn="l">
              <a:spcBef>
                <a:spcPts val="364"/>
              </a:spcBef>
              <a:spcAft>
                <a:spcPts val="0"/>
              </a:spcAft>
              <a:buClr>
                <a:schemeClr val="dk1"/>
              </a:buClr>
              <a:buSzPts val="1400"/>
              <a:buFont typeface="Arial"/>
              <a:buNone/>
            </a:pPr>
            <a:r>
              <a:rPr lang="en-US"/>
              <a:t>Liz did some nice research on rural BST </a:t>
            </a:r>
            <a:endParaRPr/>
          </a:p>
          <a:p>
            <a:pPr indent="0" lvl="0" marL="0" rtl="0" algn="l">
              <a:spcBef>
                <a:spcPts val="364"/>
              </a:spcBef>
              <a:spcAft>
                <a:spcPts val="0"/>
              </a:spcAft>
              <a:buClr>
                <a:schemeClr val="dk1"/>
              </a:buClr>
              <a:buSzPts val="1400"/>
              <a:buFont typeface="Arial"/>
              <a:buNone/>
            </a:pPr>
            <a:r>
              <a:rPr lang="en-US"/>
              <a:t>When Liz  retired, we continued to see business succession as a concern for community leaders and we know we couldn’t just stop this work so my colleagues Jennifer Hawkins and John Bennett managed this program for a few years and now it’s in my lap. </a:t>
            </a:r>
            <a:endParaRPr/>
          </a:p>
          <a:p>
            <a:pPr indent="0" lvl="0" marL="0" rtl="0" algn="l">
              <a:spcBef>
                <a:spcPts val="364"/>
              </a:spcBef>
              <a:spcAft>
                <a:spcPts val="0"/>
              </a:spcAft>
              <a:buClr>
                <a:schemeClr val="dk1"/>
              </a:buClr>
              <a:buSzPts val="1400"/>
              <a:buFont typeface="Arial"/>
              <a:buNone/>
            </a:pPr>
            <a:r>
              <a:t/>
            </a:r>
            <a:endParaRPr/>
          </a:p>
          <a:p>
            <a:pPr indent="0" lvl="0" marL="0" rtl="0" algn="l">
              <a:spcBef>
                <a:spcPts val="364"/>
              </a:spcBef>
              <a:spcAft>
                <a:spcPts val="0"/>
              </a:spcAft>
              <a:buClr>
                <a:schemeClr val="dk1"/>
              </a:buClr>
              <a:buSzPts val="1400"/>
              <a:buFont typeface="Arial"/>
              <a:buNone/>
            </a:pPr>
            <a:r>
              <a:rPr lang="en-US"/>
              <a:t>They did a bunch of good stuff including workshops and developed a course to prepare businesses for transition. we’ll show these resources later.</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And this is why we’re here - building off years of work but Extension and many other organizations from around the state.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367"/>
              </a:spcBef>
              <a:spcAft>
                <a:spcPts val="0"/>
              </a:spcAft>
              <a:buClr>
                <a:schemeClr val="dk1"/>
              </a:buClr>
              <a:buSzPts val="1400"/>
              <a:buFont typeface="Arial"/>
              <a:buNone/>
            </a:pPr>
            <a:r>
              <a:t/>
            </a:r>
            <a:endParaRPr/>
          </a:p>
        </p:txBody>
      </p:sp>
      <p:sp>
        <p:nvSpPr>
          <p:cNvPr id="244" name="Google Shape;244;g2cd34f09aa2_0_81:notes"/>
          <p:cNvSpPr txBox="1"/>
          <p:nvPr>
            <p:ph idx="12" type="sldNum"/>
          </p:nvPr>
        </p:nvSpPr>
        <p:spPr>
          <a:xfrm>
            <a:off x="4023093" y="8917422"/>
            <a:ext cx="3077700" cy="469500"/>
          </a:xfrm>
          <a:prstGeom prst="rect">
            <a:avLst/>
          </a:prstGeom>
        </p:spPr>
        <p:txBody>
          <a:bodyPr anchorCtr="0" anchor="b" bIns="47075" lIns="94200" spcFirstLastPara="1" rIns="94200"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cd34f09aa2_0_31: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cd34f09aa2_0_31: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0"/>
              </a:spcBef>
              <a:spcAft>
                <a:spcPts val="0"/>
              </a:spcAft>
              <a:buSzPts val="1400"/>
              <a:buNone/>
            </a:pPr>
            <a:r>
              <a:rPr lang="en-US"/>
              <a:t>We all know that belief in American institutions is slipping. Not so much with small biz.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Look at the top line. According to a recent Gallup survey, since 2021 Small business are the institutions that americans have the most confidence 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beside the military, small businesses are the only institutions here that the majority of americans express confidence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Clearly these are important to our communities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3" name="Google Shape;253;g2cd34f09aa2_0_31: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94807" y="4444135"/>
            <a:ext cx="5558459" cy="363611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t>The MN Center for EO published these data a couple years ago  and it’s a nice data dashboard that allow the user to drill down by county and industry mix. Check it out, it’s cool and it’s still salient.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get the point, lots of aging business owners are holding on to their businesses. So What can we do to help them? And, of course, it’s not just about boomer and greatest generation owners. Everyone needs an exit plan right? </a:t>
            </a:r>
            <a:endParaRPr/>
          </a:p>
        </p:txBody>
      </p:sp>
      <p:sp>
        <p:nvSpPr>
          <p:cNvPr id="261" name="Google Shape;261;p8:notes"/>
          <p:cNvSpPr/>
          <p:nvPr>
            <p:ph idx="2" type="sldImg"/>
          </p:nvPr>
        </p:nvSpPr>
        <p:spPr>
          <a:xfrm>
            <a:off x="704850" y="1154113"/>
            <a:ext cx="5538788"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b531c3c06_0_51: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6b531c3c06_0_51:notes"/>
          <p:cNvSpPr txBox="1"/>
          <p:nvPr>
            <p:ph idx="1" type="body"/>
          </p:nvPr>
        </p:nvSpPr>
        <p:spPr>
          <a:xfrm>
            <a:off x="710248" y="4459526"/>
            <a:ext cx="5682000" cy="4224900"/>
          </a:xfrm>
          <a:prstGeom prst="rect">
            <a:avLst/>
          </a:prstGeom>
          <a:noFill/>
          <a:ln>
            <a:noFill/>
          </a:ln>
        </p:spPr>
        <p:txBody>
          <a:bodyPr anchorCtr="0" anchor="t" bIns="47075" lIns="94200" spcFirstLastPara="1" rIns="94200" wrap="square" tIns="47075">
            <a:noAutofit/>
          </a:bodyPr>
          <a:lstStyle/>
          <a:p>
            <a:pPr indent="0" lvl="0" marL="0" rtl="0" algn="l">
              <a:lnSpc>
                <a:spcPct val="100000"/>
              </a:lnSpc>
              <a:spcBef>
                <a:spcPts val="360"/>
              </a:spcBef>
              <a:spcAft>
                <a:spcPts val="0"/>
              </a:spcAft>
              <a:buSzPts val="1400"/>
              <a:buNone/>
            </a:pPr>
            <a:r>
              <a:rPr lang="en-US"/>
              <a:t>Cameron</a:t>
            </a:r>
            <a:endParaRPr/>
          </a:p>
        </p:txBody>
      </p:sp>
      <p:sp>
        <p:nvSpPr>
          <p:cNvPr id="268" name="Google Shape;268;g26b531c3c06_0_51:notes"/>
          <p:cNvSpPr txBox="1"/>
          <p:nvPr>
            <p:ph idx="12" type="sldNum"/>
          </p:nvPr>
        </p:nvSpPr>
        <p:spPr>
          <a:xfrm>
            <a:off x="4023093" y="8917422"/>
            <a:ext cx="3077700" cy="469500"/>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cd34f09aa2_0_0:notes"/>
          <p:cNvSpPr/>
          <p:nvPr>
            <p:ph idx="2" type="sldImg"/>
          </p:nvPr>
        </p:nvSpPr>
        <p:spPr>
          <a:xfrm>
            <a:off x="420688" y="703263"/>
            <a:ext cx="6261000" cy="3521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cd34f09aa2_0_0:notes"/>
          <p:cNvSpPr txBox="1"/>
          <p:nvPr>
            <p:ph idx="1" type="body"/>
          </p:nvPr>
        </p:nvSpPr>
        <p:spPr>
          <a:xfrm>
            <a:off x="710248" y="4459526"/>
            <a:ext cx="5682000" cy="4224900"/>
          </a:xfrm>
          <a:prstGeom prst="rect">
            <a:avLst/>
          </a:prstGeom>
        </p:spPr>
        <p:txBody>
          <a:bodyPr anchorCtr="0" anchor="t" bIns="47075" lIns="94200" spcFirstLastPara="1" rIns="94200" wrap="square" tIns="47075">
            <a:noAutofit/>
          </a:bodyPr>
          <a:lstStyle/>
          <a:p>
            <a:pPr indent="0" lvl="0" marL="0" rtl="0" algn="l">
              <a:spcBef>
                <a:spcPts val="360"/>
              </a:spcBef>
              <a:spcAft>
                <a:spcPts val="0"/>
              </a:spcAft>
              <a:buNone/>
            </a:pPr>
            <a:r>
              <a:rPr lang="en-US"/>
              <a:t>Cameron</a:t>
            </a:r>
            <a:endParaRPr/>
          </a:p>
          <a:p>
            <a:pPr indent="0" lvl="0" marL="0" rtl="0" algn="l">
              <a:spcBef>
                <a:spcPts val="360"/>
              </a:spcBef>
              <a:spcAft>
                <a:spcPts val="0"/>
              </a:spcAft>
              <a:buNone/>
            </a:pPr>
            <a:r>
              <a:rPr lang="en-US"/>
              <a:t>Question: Does this reflect that MN is less entrepreneurial? Or better at retaining businesses? Let’s save that to another day but it</a:t>
            </a:r>
            <a:endParaRPr/>
          </a:p>
          <a:p>
            <a:pPr indent="0" lvl="0" marL="0" rtl="0" algn="l">
              <a:spcBef>
                <a:spcPts val="360"/>
              </a:spcBef>
              <a:spcAft>
                <a:spcPts val="0"/>
              </a:spcAft>
              <a:buNone/>
            </a:pPr>
            <a:r>
              <a:rPr lang="en-US"/>
              <a:t>interesting to muse about right?</a:t>
            </a:r>
            <a:endParaRPr/>
          </a:p>
        </p:txBody>
      </p:sp>
      <p:sp>
        <p:nvSpPr>
          <p:cNvPr id="274" name="Google Shape;274;g2cd34f09aa2_0_0:notes"/>
          <p:cNvSpPr txBox="1"/>
          <p:nvPr>
            <p:ph idx="12" type="sldNum"/>
          </p:nvPr>
        </p:nvSpPr>
        <p:spPr>
          <a:xfrm>
            <a:off x="4023093" y="8917422"/>
            <a:ext cx="3077700" cy="469500"/>
          </a:xfrm>
          <a:prstGeom prst="rect">
            <a:avLst/>
          </a:prstGeom>
        </p:spPr>
        <p:txBody>
          <a:bodyPr anchorCtr="0" anchor="b" bIns="47075" lIns="94200" spcFirstLastPara="1" rIns="94200"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2: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32:notes"/>
          <p:cNvSpPr txBox="1"/>
          <p:nvPr>
            <p:ph idx="1" type="body"/>
          </p:nvPr>
        </p:nvSpPr>
        <p:spPr>
          <a:xfrm>
            <a:off x="710249" y="4459527"/>
            <a:ext cx="5681980" cy="4224814"/>
          </a:xfrm>
          <a:prstGeom prst="rect">
            <a:avLst/>
          </a:prstGeom>
          <a:noFill/>
          <a:ln>
            <a:noFill/>
          </a:ln>
        </p:spPr>
        <p:txBody>
          <a:bodyPr anchorCtr="0" anchor="t" bIns="46175" lIns="92375" spcFirstLastPara="1" rIns="92375" wrap="square" tIns="46175">
            <a:noAutofit/>
          </a:bodyPr>
          <a:lstStyle/>
          <a:p>
            <a:pPr indent="0" lvl="0" marL="0" rtl="0" algn="l">
              <a:lnSpc>
                <a:spcPct val="100000"/>
              </a:lnSpc>
              <a:spcBef>
                <a:spcPts val="0"/>
              </a:spcBef>
              <a:spcAft>
                <a:spcPts val="0"/>
              </a:spcAft>
              <a:buSzPts val="1400"/>
              <a:buNone/>
            </a:pPr>
            <a:r>
              <a:rPr lang="en-US"/>
              <a:t>This is from Liz Templin’s </a:t>
            </a:r>
            <a:r>
              <a:rPr lang="en-US"/>
              <a:t>research</a:t>
            </a:r>
            <a:r>
              <a:rPr lang="en-US"/>
              <a:t> and the literature reviews that her graduate </a:t>
            </a:r>
            <a:r>
              <a:rPr lang="en-US"/>
              <a:t>student did</a:t>
            </a:r>
            <a:endParaRPr/>
          </a:p>
        </p:txBody>
      </p:sp>
      <p:sp>
        <p:nvSpPr>
          <p:cNvPr id="280" name="Google Shape;280;p32:notes"/>
          <p:cNvSpPr txBox="1"/>
          <p:nvPr>
            <p:ph idx="12" type="sldNum"/>
          </p:nvPr>
        </p:nvSpPr>
        <p:spPr>
          <a:xfrm>
            <a:off x="4023093" y="8917421"/>
            <a:ext cx="3077739" cy="469424"/>
          </a:xfrm>
          <a:prstGeom prst="rect">
            <a:avLst/>
          </a:prstGeom>
          <a:noFill/>
          <a:ln>
            <a:noFill/>
          </a:ln>
        </p:spPr>
        <p:txBody>
          <a:bodyPr anchorCtr="0" anchor="b" bIns="46175" lIns="92375" spcFirstLastPara="1" rIns="92375" wrap="square" tIns="461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1 line">
  <p:cSld name="Title Slide - 1 line">
    <p:spTree>
      <p:nvGrpSpPr>
        <p:cNvPr id="21" name="Shape 21"/>
        <p:cNvGrpSpPr/>
        <p:nvPr/>
      </p:nvGrpSpPr>
      <p:grpSpPr>
        <a:xfrm>
          <a:off x="0" y="0"/>
          <a:ext cx="0" cy="0"/>
          <a:chOff x="0" y="0"/>
          <a:chExt cx="0" cy="0"/>
        </a:xfrm>
      </p:grpSpPr>
      <p:pic>
        <p:nvPicPr>
          <p:cNvPr descr="University of Minnesota Extension&#10;&#10;Making a difference in Minnesota: Environment + Food &amp; Agriculture + Communities + Families + Youth" id="22" name="Google Shape;22;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68"/>
          <p:cNvSpPr txBox="1"/>
          <p:nvPr>
            <p:ph type="ctrTitle"/>
          </p:nvPr>
        </p:nvSpPr>
        <p:spPr>
          <a:xfrm>
            <a:off x="914400" y="2146302"/>
            <a:ext cx="10701867" cy="72813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8"/>
          <p:cNvSpPr txBox="1"/>
          <p:nvPr>
            <p:ph idx="1" type="subTitle"/>
          </p:nvPr>
        </p:nvSpPr>
        <p:spPr>
          <a:xfrm>
            <a:off x="914400" y="2899831"/>
            <a:ext cx="8545689"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25" name="Google Shape;25;p68"/>
          <p:cNvSpPr txBox="1"/>
          <p:nvPr/>
        </p:nvSpPr>
        <p:spPr>
          <a:xfrm>
            <a:off x="453118" y="6661606"/>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2023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26" name="Google Shape;26;p68"/>
          <p:cNvSpPr txBox="1"/>
          <p:nvPr/>
        </p:nvSpPr>
        <p:spPr>
          <a:xfrm>
            <a:off x="10640588" y="6304841"/>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9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9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9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9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1" name="Shape 81"/>
        <p:cNvGrpSpPr/>
        <p:nvPr/>
      </p:nvGrpSpPr>
      <p:grpSpPr>
        <a:xfrm>
          <a:off x="0" y="0"/>
          <a:ext cx="0" cy="0"/>
          <a:chOff x="0" y="0"/>
          <a:chExt cx="0" cy="0"/>
        </a:xfrm>
      </p:grpSpPr>
      <p:sp>
        <p:nvSpPr>
          <p:cNvPr id="82" name="Google Shape;82;p99"/>
          <p:cNvSpPr/>
          <p:nvPr/>
        </p:nvSpPr>
        <p:spPr>
          <a:xfrm>
            <a:off x="0" y="0"/>
            <a:ext cx="329600" cy="707600"/>
          </a:xfrm>
          <a:prstGeom prst="rect">
            <a:avLst/>
          </a:prstGeom>
          <a:solidFill>
            <a:srgbClr val="18637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114454"/>
              </a:solidFill>
              <a:latin typeface="Calibri"/>
              <a:ea typeface="Calibri"/>
              <a:cs typeface="Calibri"/>
              <a:sym typeface="Calibri"/>
            </a:endParaRPr>
          </a:p>
        </p:txBody>
      </p:sp>
      <p:sp>
        <p:nvSpPr>
          <p:cNvPr id="83" name="Google Shape;83;p99"/>
          <p:cNvSpPr/>
          <p:nvPr/>
        </p:nvSpPr>
        <p:spPr>
          <a:xfrm>
            <a:off x="0" y="667500"/>
            <a:ext cx="6096000" cy="1411600"/>
          </a:xfrm>
          <a:prstGeom prst="rect">
            <a:avLst/>
          </a:prstGeom>
          <a:solidFill>
            <a:srgbClr val="1240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84" name="Google Shape;84;p99"/>
          <p:cNvSpPr/>
          <p:nvPr/>
        </p:nvSpPr>
        <p:spPr>
          <a:xfrm>
            <a:off x="0" y="2071208"/>
            <a:ext cx="329600" cy="2043600"/>
          </a:xfrm>
          <a:prstGeom prst="rect">
            <a:avLst/>
          </a:prstGeom>
          <a:solidFill>
            <a:srgbClr val="16575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85" name="Google Shape;85;p99"/>
          <p:cNvSpPr/>
          <p:nvPr/>
        </p:nvSpPr>
        <p:spPr>
          <a:xfrm>
            <a:off x="0" y="4114800"/>
            <a:ext cx="329600" cy="807200"/>
          </a:xfrm>
          <a:prstGeom prst="rect">
            <a:avLst/>
          </a:prstGeom>
          <a:solidFill>
            <a:srgbClr val="3B8D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86" name="Google Shape;86;p99"/>
          <p:cNvSpPr/>
          <p:nvPr/>
        </p:nvSpPr>
        <p:spPr>
          <a:xfrm>
            <a:off x="0" y="4922000"/>
            <a:ext cx="329600" cy="1936000"/>
          </a:xfrm>
          <a:prstGeom prst="rect">
            <a:avLst/>
          </a:prstGeom>
          <a:solidFill>
            <a:srgbClr val="94BF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cxnSp>
        <p:nvCxnSpPr>
          <p:cNvPr id="87" name="Google Shape;87;p99"/>
          <p:cNvCxnSpPr/>
          <p:nvPr/>
        </p:nvCxnSpPr>
        <p:spPr>
          <a:xfrm>
            <a:off x="1383267" y="1079633"/>
            <a:ext cx="0" cy="627600"/>
          </a:xfrm>
          <a:prstGeom prst="straightConnector1">
            <a:avLst/>
          </a:prstGeom>
          <a:noFill/>
          <a:ln cap="flat" cmpd="sng" w="9525">
            <a:solidFill>
              <a:srgbClr val="18637B"/>
            </a:solidFill>
            <a:prstDash val="solid"/>
            <a:round/>
            <a:headEnd len="sm" w="sm" type="none"/>
            <a:tailEnd len="sm" w="sm" type="none"/>
          </a:ln>
        </p:spPr>
      </p:cxnSp>
      <p:sp>
        <p:nvSpPr>
          <p:cNvPr id="88" name="Google Shape;88;p99"/>
          <p:cNvSpPr txBox="1"/>
          <p:nvPr>
            <p:ph type="title"/>
          </p:nvPr>
        </p:nvSpPr>
        <p:spPr>
          <a:xfrm>
            <a:off x="1528033" y="707633"/>
            <a:ext cx="4278400" cy="13716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9" name="Google Shape;89;p99"/>
          <p:cNvSpPr txBox="1"/>
          <p:nvPr>
            <p:ph idx="1" type="body"/>
          </p:nvPr>
        </p:nvSpPr>
        <p:spPr>
          <a:xfrm>
            <a:off x="1528033" y="2356367"/>
            <a:ext cx="4880400" cy="4211600"/>
          </a:xfrm>
          <a:prstGeom prst="rect">
            <a:avLst/>
          </a:prstGeom>
          <a:noFill/>
          <a:ln>
            <a:noFill/>
          </a:ln>
        </p:spPr>
        <p:txBody>
          <a:bodyPr anchorCtr="0" anchor="t" bIns="91425" lIns="91425" spcFirstLastPara="1" rIns="91425" wrap="square" tIns="91425">
            <a:normAutofit/>
          </a:bodyPr>
          <a:lstStyle>
            <a:lvl1pPr indent="-355600" lvl="0" marL="457200" algn="l">
              <a:lnSpc>
                <a:spcPct val="90000"/>
              </a:lnSpc>
              <a:spcBef>
                <a:spcPts val="800"/>
              </a:spcBef>
              <a:spcAft>
                <a:spcPts val="0"/>
              </a:spcAft>
              <a:buClr>
                <a:schemeClr val="dk1"/>
              </a:buClr>
              <a:buSzPts val="2000"/>
              <a:buChar char="▪"/>
              <a:defRPr sz="2667"/>
            </a:lvl1pPr>
            <a:lvl2pPr indent="-355600" lvl="1" marL="914400" algn="l">
              <a:lnSpc>
                <a:spcPct val="90000"/>
              </a:lnSpc>
              <a:spcBef>
                <a:spcPts val="0"/>
              </a:spcBef>
              <a:spcAft>
                <a:spcPts val="0"/>
              </a:spcAft>
              <a:buClr>
                <a:schemeClr val="dk1"/>
              </a:buClr>
              <a:buSzPts val="2000"/>
              <a:buChar char="▫"/>
              <a:defRPr sz="2667"/>
            </a:lvl2pPr>
            <a:lvl3pPr indent="-355600" lvl="2" marL="1371600" algn="l">
              <a:lnSpc>
                <a:spcPct val="90000"/>
              </a:lnSpc>
              <a:spcBef>
                <a:spcPts val="0"/>
              </a:spcBef>
              <a:spcAft>
                <a:spcPts val="0"/>
              </a:spcAft>
              <a:buClr>
                <a:schemeClr val="dk1"/>
              </a:buClr>
              <a:buSzPts val="2000"/>
              <a:buChar char="■"/>
              <a:defRPr sz="2667"/>
            </a:lvl3pPr>
            <a:lvl4pPr indent="-355600" lvl="3" marL="1828800" algn="l">
              <a:lnSpc>
                <a:spcPct val="90000"/>
              </a:lnSpc>
              <a:spcBef>
                <a:spcPts val="0"/>
              </a:spcBef>
              <a:spcAft>
                <a:spcPts val="0"/>
              </a:spcAft>
              <a:buClr>
                <a:schemeClr val="dk1"/>
              </a:buClr>
              <a:buSzPts val="2000"/>
              <a:buChar char="●"/>
              <a:defRPr sz="2667"/>
            </a:lvl4pPr>
            <a:lvl5pPr indent="-355600" lvl="4" marL="2286000" algn="l">
              <a:lnSpc>
                <a:spcPct val="90000"/>
              </a:lnSpc>
              <a:spcBef>
                <a:spcPts val="0"/>
              </a:spcBef>
              <a:spcAft>
                <a:spcPts val="0"/>
              </a:spcAft>
              <a:buClr>
                <a:schemeClr val="dk1"/>
              </a:buClr>
              <a:buSzPts val="2000"/>
              <a:buChar char="○"/>
              <a:defRPr sz="2667"/>
            </a:lvl5pPr>
            <a:lvl6pPr indent="-355600" lvl="5" marL="2743200" algn="l">
              <a:lnSpc>
                <a:spcPct val="90000"/>
              </a:lnSpc>
              <a:spcBef>
                <a:spcPts val="0"/>
              </a:spcBef>
              <a:spcAft>
                <a:spcPts val="0"/>
              </a:spcAft>
              <a:buClr>
                <a:schemeClr val="dk1"/>
              </a:buClr>
              <a:buSzPts val="2000"/>
              <a:buChar char="■"/>
              <a:defRPr sz="2667"/>
            </a:lvl6pPr>
            <a:lvl7pPr indent="-355600" lvl="6" marL="3200400" algn="l">
              <a:lnSpc>
                <a:spcPct val="90000"/>
              </a:lnSpc>
              <a:spcBef>
                <a:spcPts val="0"/>
              </a:spcBef>
              <a:spcAft>
                <a:spcPts val="0"/>
              </a:spcAft>
              <a:buClr>
                <a:schemeClr val="dk1"/>
              </a:buClr>
              <a:buSzPts val="2000"/>
              <a:buChar char="●"/>
              <a:defRPr sz="2667"/>
            </a:lvl7pPr>
            <a:lvl8pPr indent="-355600" lvl="7" marL="3657600" algn="l">
              <a:lnSpc>
                <a:spcPct val="90000"/>
              </a:lnSpc>
              <a:spcBef>
                <a:spcPts val="0"/>
              </a:spcBef>
              <a:spcAft>
                <a:spcPts val="0"/>
              </a:spcAft>
              <a:buClr>
                <a:schemeClr val="dk1"/>
              </a:buClr>
              <a:buSzPts val="2000"/>
              <a:buChar char="○"/>
              <a:defRPr sz="2667"/>
            </a:lvl8pPr>
            <a:lvl9pPr indent="-355600" lvl="8" marL="4114800" algn="l">
              <a:lnSpc>
                <a:spcPct val="90000"/>
              </a:lnSpc>
              <a:spcBef>
                <a:spcPts val="0"/>
              </a:spcBef>
              <a:spcAft>
                <a:spcPts val="0"/>
              </a:spcAft>
              <a:buClr>
                <a:schemeClr val="dk1"/>
              </a:buClr>
              <a:buSzPts val="2000"/>
              <a:buChar char="■"/>
              <a:defRPr sz="2667"/>
            </a:lvl9pPr>
          </a:lstStyle>
          <a:p/>
        </p:txBody>
      </p:sp>
      <p:sp>
        <p:nvSpPr>
          <p:cNvPr id="90" name="Google Shape;90;p99"/>
          <p:cNvSpPr txBox="1"/>
          <p:nvPr>
            <p:ph idx="2" type="body"/>
          </p:nvPr>
        </p:nvSpPr>
        <p:spPr>
          <a:xfrm>
            <a:off x="6702164" y="2356367"/>
            <a:ext cx="4880400" cy="4211600"/>
          </a:xfrm>
          <a:prstGeom prst="rect">
            <a:avLst/>
          </a:prstGeom>
          <a:noFill/>
          <a:ln>
            <a:noFill/>
          </a:ln>
        </p:spPr>
        <p:txBody>
          <a:bodyPr anchorCtr="0" anchor="t" bIns="91425" lIns="91425" spcFirstLastPara="1" rIns="91425" wrap="square" tIns="91425">
            <a:normAutofit/>
          </a:bodyPr>
          <a:lstStyle>
            <a:lvl1pPr indent="-355600" lvl="0" marL="457200" algn="l">
              <a:lnSpc>
                <a:spcPct val="90000"/>
              </a:lnSpc>
              <a:spcBef>
                <a:spcPts val="800"/>
              </a:spcBef>
              <a:spcAft>
                <a:spcPts val="0"/>
              </a:spcAft>
              <a:buClr>
                <a:schemeClr val="dk1"/>
              </a:buClr>
              <a:buSzPts val="2000"/>
              <a:buChar char="▪"/>
              <a:defRPr sz="2667"/>
            </a:lvl1pPr>
            <a:lvl2pPr indent="-355600" lvl="1" marL="914400" algn="l">
              <a:lnSpc>
                <a:spcPct val="90000"/>
              </a:lnSpc>
              <a:spcBef>
                <a:spcPts val="0"/>
              </a:spcBef>
              <a:spcAft>
                <a:spcPts val="0"/>
              </a:spcAft>
              <a:buClr>
                <a:schemeClr val="dk1"/>
              </a:buClr>
              <a:buSzPts val="2000"/>
              <a:buChar char="▫"/>
              <a:defRPr sz="2667"/>
            </a:lvl2pPr>
            <a:lvl3pPr indent="-355600" lvl="2" marL="1371600" algn="l">
              <a:lnSpc>
                <a:spcPct val="90000"/>
              </a:lnSpc>
              <a:spcBef>
                <a:spcPts val="0"/>
              </a:spcBef>
              <a:spcAft>
                <a:spcPts val="0"/>
              </a:spcAft>
              <a:buClr>
                <a:schemeClr val="dk1"/>
              </a:buClr>
              <a:buSzPts val="2000"/>
              <a:buChar char="■"/>
              <a:defRPr sz="2667"/>
            </a:lvl3pPr>
            <a:lvl4pPr indent="-355600" lvl="3" marL="1828800" algn="l">
              <a:lnSpc>
                <a:spcPct val="90000"/>
              </a:lnSpc>
              <a:spcBef>
                <a:spcPts val="0"/>
              </a:spcBef>
              <a:spcAft>
                <a:spcPts val="0"/>
              </a:spcAft>
              <a:buClr>
                <a:schemeClr val="dk1"/>
              </a:buClr>
              <a:buSzPts val="2000"/>
              <a:buChar char="●"/>
              <a:defRPr sz="2667"/>
            </a:lvl4pPr>
            <a:lvl5pPr indent="-355600" lvl="4" marL="2286000" algn="l">
              <a:lnSpc>
                <a:spcPct val="90000"/>
              </a:lnSpc>
              <a:spcBef>
                <a:spcPts val="0"/>
              </a:spcBef>
              <a:spcAft>
                <a:spcPts val="0"/>
              </a:spcAft>
              <a:buClr>
                <a:schemeClr val="dk1"/>
              </a:buClr>
              <a:buSzPts val="2000"/>
              <a:buChar char="○"/>
              <a:defRPr sz="2667"/>
            </a:lvl5pPr>
            <a:lvl6pPr indent="-355600" lvl="5" marL="2743200" algn="l">
              <a:lnSpc>
                <a:spcPct val="90000"/>
              </a:lnSpc>
              <a:spcBef>
                <a:spcPts val="0"/>
              </a:spcBef>
              <a:spcAft>
                <a:spcPts val="0"/>
              </a:spcAft>
              <a:buClr>
                <a:schemeClr val="dk1"/>
              </a:buClr>
              <a:buSzPts val="2000"/>
              <a:buChar char="■"/>
              <a:defRPr sz="2667"/>
            </a:lvl6pPr>
            <a:lvl7pPr indent="-355600" lvl="6" marL="3200400" algn="l">
              <a:lnSpc>
                <a:spcPct val="90000"/>
              </a:lnSpc>
              <a:spcBef>
                <a:spcPts val="0"/>
              </a:spcBef>
              <a:spcAft>
                <a:spcPts val="0"/>
              </a:spcAft>
              <a:buClr>
                <a:schemeClr val="dk1"/>
              </a:buClr>
              <a:buSzPts val="2000"/>
              <a:buChar char="●"/>
              <a:defRPr sz="2667"/>
            </a:lvl7pPr>
            <a:lvl8pPr indent="-355600" lvl="7" marL="3657600" algn="l">
              <a:lnSpc>
                <a:spcPct val="90000"/>
              </a:lnSpc>
              <a:spcBef>
                <a:spcPts val="0"/>
              </a:spcBef>
              <a:spcAft>
                <a:spcPts val="0"/>
              </a:spcAft>
              <a:buClr>
                <a:schemeClr val="dk1"/>
              </a:buClr>
              <a:buSzPts val="2000"/>
              <a:buChar char="○"/>
              <a:defRPr sz="2667"/>
            </a:lvl8pPr>
            <a:lvl9pPr indent="-355600" lvl="8" marL="4114800" algn="l">
              <a:lnSpc>
                <a:spcPct val="90000"/>
              </a:lnSpc>
              <a:spcBef>
                <a:spcPts val="0"/>
              </a:spcBef>
              <a:spcAft>
                <a:spcPts val="0"/>
              </a:spcAft>
              <a:buClr>
                <a:schemeClr val="dk1"/>
              </a:buClr>
              <a:buSzPts val="2000"/>
              <a:buChar char="■"/>
              <a:defRPr sz="2667"/>
            </a:lvl9pPr>
          </a:lstStyle>
          <a:p/>
        </p:txBody>
      </p:sp>
      <p:sp>
        <p:nvSpPr>
          <p:cNvPr id="91" name="Google Shape;91;p99"/>
          <p:cNvSpPr txBox="1"/>
          <p:nvPr>
            <p:ph idx="12" type="sldNum"/>
          </p:nvPr>
        </p:nvSpPr>
        <p:spPr>
          <a:xfrm>
            <a:off x="-68067" y="6425867"/>
            <a:ext cx="465600" cy="432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2" name="Shape 92"/>
        <p:cNvGrpSpPr/>
        <p:nvPr/>
      </p:nvGrpSpPr>
      <p:grpSpPr>
        <a:xfrm>
          <a:off x="0" y="0"/>
          <a:ext cx="0" cy="0"/>
          <a:chOff x="0" y="0"/>
          <a:chExt cx="0" cy="0"/>
        </a:xfrm>
      </p:grpSpPr>
      <p:sp>
        <p:nvSpPr>
          <p:cNvPr id="93" name="Google Shape;93;p100"/>
          <p:cNvSpPr/>
          <p:nvPr/>
        </p:nvSpPr>
        <p:spPr>
          <a:xfrm>
            <a:off x="0" y="0"/>
            <a:ext cx="329600" cy="707600"/>
          </a:xfrm>
          <a:prstGeom prst="rect">
            <a:avLst/>
          </a:prstGeom>
          <a:solidFill>
            <a:srgbClr val="18637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114454"/>
              </a:solidFill>
              <a:latin typeface="Calibri"/>
              <a:ea typeface="Calibri"/>
              <a:cs typeface="Calibri"/>
              <a:sym typeface="Calibri"/>
            </a:endParaRPr>
          </a:p>
        </p:txBody>
      </p:sp>
      <p:sp>
        <p:nvSpPr>
          <p:cNvPr id="94" name="Google Shape;94;p100"/>
          <p:cNvSpPr/>
          <p:nvPr/>
        </p:nvSpPr>
        <p:spPr>
          <a:xfrm>
            <a:off x="0" y="667500"/>
            <a:ext cx="6096000" cy="1411600"/>
          </a:xfrm>
          <a:prstGeom prst="rect">
            <a:avLst/>
          </a:prstGeom>
          <a:solidFill>
            <a:srgbClr val="12405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95" name="Google Shape;95;p100"/>
          <p:cNvSpPr/>
          <p:nvPr/>
        </p:nvSpPr>
        <p:spPr>
          <a:xfrm>
            <a:off x="0" y="2071208"/>
            <a:ext cx="329600" cy="2043600"/>
          </a:xfrm>
          <a:prstGeom prst="rect">
            <a:avLst/>
          </a:prstGeom>
          <a:solidFill>
            <a:srgbClr val="16575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96" name="Google Shape;96;p100"/>
          <p:cNvSpPr/>
          <p:nvPr/>
        </p:nvSpPr>
        <p:spPr>
          <a:xfrm>
            <a:off x="0" y="4114800"/>
            <a:ext cx="329600" cy="807200"/>
          </a:xfrm>
          <a:prstGeom prst="rect">
            <a:avLst/>
          </a:prstGeom>
          <a:solidFill>
            <a:srgbClr val="3B8D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97" name="Google Shape;97;p100"/>
          <p:cNvSpPr/>
          <p:nvPr/>
        </p:nvSpPr>
        <p:spPr>
          <a:xfrm>
            <a:off x="0" y="4922000"/>
            <a:ext cx="329600" cy="1936000"/>
          </a:xfrm>
          <a:prstGeom prst="rect">
            <a:avLst/>
          </a:prstGeom>
          <a:solidFill>
            <a:srgbClr val="94BF6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cxnSp>
        <p:nvCxnSpPr>
          <p:cNvPr id="98" name="Google Shape;98;p100"/>
          <p:cNvCxnSpPr/>
          <p:nvPr/>
        </p:nvCxnSpPr>
        <p:spPr>
          <a:xfrm>
            <a:off x="1383267" y="1079633"/>
            <a:ext cx="0" cy="627600"/>
          </a:xfrm>
          <a:prstGeom prst="straightConnector1">
            <a:avLst/>
          </a:prstGeom>
          <a:noFill/>
          <a:ln cap="flat" cmpd="sng" w="9525">
            <a:solidFill>
              <a:srgbClr val="18637B"/>
            </a:solidFill>
            <a:prstDash val="solid"/>
            <a:round/>
            <a:headEnd len="sm" w="sm" type="none"/>
            <a:tailEnd len="sm" w="sm" type="none"/>
          </a:ln>
        </p:spPr>
      </p:cxnSp>
      <p:sp>
        <p:nvSpPr>
          <p:cNvPr id="99" name="Google Shape;99;p100"/>
          <p:cNvSpPr txBox="1"/>
          <p:nvPr>
            <p:ph type="title"/>
          </p:nvPr>
        </p:nvSpPr>
        <p:spPr>
          <a:xfrm>
            <a:off x="1528033" y="707633"/>
            <a:ext cx="4278400" cy="13716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00" name="Google Shape;100;p100"/>
          <p:cNvSpPr txBox="1"/>
          <p:nvPr>
            <p:ph idx="1" type="body"/>
          </p:nvPr>
        </p:nvSpPr>
        <p:spPr>
          <a:xfrm>
            <a:off x="1528033" y="2356367"/>
            <a:ext cx="10054400" cy="4211600"/>
          </a:xfrm>
          <a:prstGeom prst="rect">
            <a:avLst/>
          </a:prstGeom>
          <a:noFill/>
          <a:ln>
            <a:noFill/>
          </a:ln>
        </p:spPr>
        <p:txBody>
          <a:bodyPr anchorCtr="0" anchor="t" bIns="91425" lIns="91425" spcFirstLastPara="1" rIns="91425" wrap="square" tIns="91425">
            <a:normAutofit/>
          </a:bodyPr>
          <a:lstStyle>
            <a:lvl1pPr indent="-406400" lvl="0" marL="457200" algn="l">
              <a:lnSpc>
                <a:spcPct val="90000"/>
              </a:lnSpc>
              <a:spcBef>
                <a:spcPts val="800"/>
              </a:spcBef>
              <a:spcAft>
                <a:spcPts val="0"/>
              </a:spcAft>
              <a:buClr>
                <a:schemeClr val="dk1"/>
              </a:buClr>
              <a:buSzPts val="2800"/>
              <a:buChar char="▪"/>
              <a:defRPr sz="3733"/>
            </a:lvl1pPr>
            <a:lvl2pPr indent="-406400" lvl="1" marL="914400" algn="l">
              <a:lnSpc>
                <a:spcPct val="90000"/>
              </a:lnSpc>
              <a:spcBef>
                <a:spcPts val="0"/>
              </a:spcBef>
              <a:spcAft>
                <a:spcPts val="0"/>
              </a:spcAft>
              <a:buClr>
                <a:schemeClr val="dk1"/>
              </a:buClr>
              <a:buSzPts val="2800"/>
              <a:buChar char="▫"/>
              <a:defRPr sz="3733"/>
            </a:lvl2pPr>
            <a:lvl3pPr indent="-406400" lvl="2" marL="1371600" algn="l">
              <a:lnSpc>
                <a:spcPct val="90000"/>
              </a:lnSpc>
              <a:spcBef>
                <a:spcPts val="0"/>
              </a:spcBef>
              <a:spcAft>
                <a:spcPts val="0"/>
              </a:spcAft>
              <a:buClr>
                <a:schemeClr val="dk1"/>
              </a:buClr>
              <a:buSzPts val="2800"/>
              <a:buChar char="■"/>
              <a:defRPr sz="3733"/>
            </a:lvl3pPr>
            <a:lvl4pPr indent="-406400" lvl="3" marL="1828800" algn="l">
              <a:lnSpc>
                <a:spcPct val="90000"/>
              </a:lnSpc>
              <a:spcBef>
                <a:spcPts val="0"/>
              </a:spcBef>
              <a:spcAft>
                <a:spcPts val="0"/>
              </a:spcAft>
              <a:buClr>
                <a:schemeClr val="dk1"/>
              </a:buClr>
              <a:buSzPts val="2800"/>
              <a:buChar char="●"/>
              <a:defRPr sz="3733"/>
            </a:lvl4pPr>
            <a:lvl5pPr indent="-406400" lvl="4" marL="2286000" algn="l">
              <a:lnSpc>
                <a:spcPct val="90000"/>
              </a:lnSpc>
              <a:spcBef>
                <a:spcPts val="0"/>
              </a:spcBef>
              <a:spcAft>
                <a:spcPts val="0"/>
              </a:spcAft>
              <a:buClr>
                <a:schemeClr val="dk1"/>
              </a:buClr>
              <a:buSzPts val="2800"/>
              <a:buChar char="○"/>
              <a:defRPr sz="3733"/>
            </a:lvl5pPr>
            <a:lvl6pPr indent="-406400" lvl="5" marL="2743200" algn="l">
              <a:lnSpc>
                <a:spcPct val="90000"/>
              </a:lnSpc>
              <a:spcBef>
                <a:spcPts val="0"/>
              </a:spcBef>
              <a:spcAft>
                <a:spcPts val="0"/>
              </a:spcAft>
              <a:buClr>
                <a:schemeClr val="dk1"/>
              </a:buClr>
              <a:buSzPts val="2800"/>
              <a:buChar char="■"/>
              <a:defRPr sz="3733"/>
            </a:lvl6pPr>
            <a:lvl7pPr indent="-406400" lvl="6" marL="3200400" algn="l">
              <a:lnSpc>
                <a:spcPct val="90000"/>
              </a:lnSpc>
              <a:spcBef>
                <a:spcPts val="0"/>
              </a:spcBef>
              <a:spcAft>
                <a:spcPts val="0"/>
              </a:spcAft>
              <a:buClr>
                <a:schemeClr val="dk1"/>
              </a:buClr>
              <a:buSzPts val="2800"/>
              <a:buChar char="●"/>
              <a:defRPr sz="3733"/>
            </a:lvl7pPr>
            <a:lvl8pPr indent="-406400" lvl="7" marL="3657600" algn="l">
              <a:lnSpc>
                <a:spcPct val="90000"/>
              </a:lnSpc>
              <a:spcBef>
                <a:spcPts val="0"/>
              </a:spcBef>
              <a:spcAft>
                <a:spcPts val="0"/>
              </a:spcAft>
              <a:buClr>
                <a:schemeClr val="dk1"/>
              </a:buClr>
              <a:buSzPts val="2800"/>
              <a:buChar char="○"/>
              <a:defRPr sz="3733"/>
            </a:lvl8pPr>
            <a:lvl9pPr indent="-406400" lvl="8" marL="4114800" algn="l">
              <a:lnSpc>
                <a:spcPct val="90000"/>
              </a:lnSpc>
              <a:spcBef>
                <a:spcPts val="0"/>
              </a:spcBef>
              <a:spcAft>
                <a:spcPts val="0"/>
              </a:spcAft>
              <a:buClr>
                <a:schemeClr val="dk1"/>
              </a:buClr>
              <a:buSzPts val="2800"/>
              <a:buChar char="■"/>
              <a:defRPr sz="3733"/>
            </a:lvl9pPr>
          </a:lstStyle>
          <a:p/>
        </p:txBody>
      </p:sp>
      <p:sp>
        <p:nvSpPr>
          <p:cNvPr id="101" name="Google Shape;101;p100"/>
          <p:cNvSpPr txBox="1"/>
          <p:nvPr>
            <p:ph idx="12" type="sldNum"/>
          </p:nvPr>
        </p:nvSpPr>
        <p:spPr>
          <a:xfrm>
            <a:off x="-68067" y="6425867"/>
            <a:ext cx="465600" cy="432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0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0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10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0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1" name="Google Shape;111;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10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0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10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10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04"/>
          <p:cNvSpPr/>
          <p:nvPr>
            <p:ph idx="2" type="pic"/>
          </p:nvPr>
        </p:nvSpPr>
        <p:spPr>
          <a:xfrm>
            <a:off x="5183188" y="987425"/>
            <a:ext cx="6172200" cy="4873625"/>
          </a:xfrm>
          <a:prstGeom prst="rect">
            <a:avLst/>
          </a:prstGeom>
          <a:noFill/>
          <a:ln>
            <a:noFill/>
          </a:ln>
        </p:spPr>
      </p:sp>
      <p:sp>
        <p:nvSpPr>
          <p:cNvPr id="124" name="Google Shape;124;p10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5" name="Google Shape;125;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0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69"/>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b="1" i="0" sz="44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9"/>
          <p:cNvSpPr txBox="1"/>
          <p:nvPr>
            <p:ph idx="1" type="body"/>
          </p:nvPr>
        </p:nvSpPr>
        <p:spPr>
          <a:xfrm>
            <a:off x="609600" y="1600200"/>
            <a:ext cx="10972800" cy="2283702"/>
          </a:xfrm>
          <a:prstGeom prst="rect">
            <a:avLst/>
          </a:prstGeom>
          <a:noFill/>
          <a:ln>
            <a:noFill/>
          </a:ln>
        </p:spPr>
        <p:txBody>
          <a:bodyPr anchorCtr="0" anchor="t" bIns="45700" lIns="91425" spcFirstLastPara="1" rIns="91425" wrap="square" tIns="45700">
            <a:spAutoFit/>
          </a:bodyPr>
          <a:lstStyle>
            <a:lvl1pPr indent="-431800" lvl="0" marL="457200" marR="0" rtl="0" algn="l">
              <a:lnSpc>
                <a:spcPct val="100000"/>
              </a:lnSpc>
              <a:spcBef>
                <a:spcPts val="640"/>
              </a:spcBef>
              <a:spcAft>
                <a:spcPts val="0"/>
              </a:spcAft>
              <a:buClr>
                <a:srgbClr val="2D2D2D"/>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10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0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40" name="Shape 140"/>
        <p:cNvGrpSpPr/>
        <p:nvPr/>
      </p:nvGrpSpPr>
      <p:grpSpPr>
        <a:xfrm>
          <a:off x="0" y="0"/>
          <a:ext cx="0" cy="0"/>
          <a:chOff x="0" y="0"/>
          <a:chExt cx="0" cy="0"/>
        </a:xfrm>
      </p:grpSpPr>
      <p:sp>
        <p:nvSpPr>
          <p:cNvPr id="141" name="Google Shape;141;p107"/>
          <p:cNvSpPr txBox="1"/>
          <p:nvPr>
            <p:ph idx="12" type="sldNum"/>
          </p:nvPr>
        </p:nvSpPr>
        <p:spPr>
          <a:xfrm>
            <a:off x="-68067" y="6425867"/>
            <a:ext cx="465600" cy="432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1067"/>
              <a:buFont typeface="Roboto Slab"/>
              <a:buNone/>
              <a:defRPr b="0" i="0" sz="1067"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Grey">
  <p:cSld name="Closing Slide Grey">
    <p:spTree>
      <p:nvGrpSpPr>
        <p:cNvPr id="142" name="Shape 142"/>
        <p:cNvGrpSpPr/>
        <p:nvPr/>
      </p:nvGrpSpPr>
      <p:grpSpPr>
        <a:xfrm>
          <a:off x="0" y="0"/>
          <a:ext cx="0" cy="0"/>
          <a:chOff x="0" y="0"/>
          <a:chExt cx="0" cy="0"/>
        </a:xfrm>
      </p:grpSpPr>
      <p:pic>
        <p:nvPicPr>
          <p:cNvPr descr="A picture containing text, outdoor&#10;&#10;Description automatically generated" id="143" name="Google Shape;143;p108"/>
          <p:cNvPicPr preferRelativeResize="0"/>
          <p:nvPr/>
        </p:nvPicPr>
        <p:blipFill rotWithShape="1">
          <a:blip r:embed="rId2">
            <a:alphaModFix/>
          </a:blip>
          <a:srcRect b="0" l="0" r="0" t="0"/>
          <a:stretch/>
        </p:blipFill>
        <p:spPr>
          <a:xfrm>
            <a:off x="3175" y="0"/>
            <a:ext cx="12185650" cy="6858000"/>
          </a:xfrm>
          <a:prstGeom prst="rect">
            <a:avLst/>
          </a:prstGeom>
          <a:noFill/>
          <a:ln>
            <a:noFill/>
          </a:ln>
        </p:spPr>
      </p:pic>
      <p:sp>
        <p:nvSpPr>
          <p:cNvPr id="144" name="Google Shape;144;p10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0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0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108"/>
          <p:cNvSpPr txBox="1"/>
          <p:nvPr>
            <p:ph type="title"/>
          </p:nvPr>
        </p:nvSpPr>
        <p:spPr>
          <a:xfrm>
            <a:off x="623888" y="2474849"/>
            <a:ext cx="10879264" cy="167228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000"/>
              <a:buFont typeface="Arial"/>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0" name="Shape 160"/>
        <p:cNvGrpSpPr/>
        <p:nvPr/>
      </p:nvGrpSpPr>
      <p:grpSpPr>
        <a:xfrm>
          <a:off x="0" y="0"/>
          <a:ext cx="0" cy="0"/>
          <a:chOff x="0" y="0"/>
          <a:chExt cx="0" cy="0"/>
        </a:xfrm>
      </p:grpSpPr>
      <p:sp>
        <p:nvSpPr>
          <p:cNvPr id="161" name="Google Shape;161;p85"/>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b="1" i="0" sz="44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85"/>
          <p:cNvSpPr txBox="1"/>
          <p:nvPr>
            <p:ph idx="1" type="body"/>
          </p:nvPr>
        </p:nvSpPr>
        <p:spPr>
          <a:xfrm>
            <a:off x="609600" y="1600200"/>
            <a:ext cx="10972800" cy="2283702"/>
          </a:xfrm>
          <a:prstGeom prst="rect">
            <a:avLst/>
          </a:prstGeom>
          <a:noFill/>
          <a:ln>
            <a:noFill/>
          </a:ln>
        </p:spPr>
        <p:txBody>
          <a:bodyPr anchorCtr="0" anchor="t" bIns="45700" lIns="91425" spcFirstLastPara="1" rIns="91425" wrap="square" tIns="45700">
            <a:spAutoFit/>
          </a:bodyPr>
          <a:lstStyle>
            <a:lvl1pPr indent="-431800" lvl="0" marL="457200" marR="0" rtl="0" algn="l">
              <a:lnSpc>
                <a:spcPct val="100000"/>
              </a:lnSpc>
              <a:spcBef>
                <a:spcPts val="640"/>
              </a:spcBef>
              <a:spcAft>
                <a:spcPts val="0"/>
              </a:spcAft>
              <a:buClr>
                <a:srgbClr val="2D2D2D"/>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1 line">
  <p:cSld name="Title Slide - 1 line">
    <p:spTree>
      <p:nvGrpSpPr>
        <p:cNvPr id="163" name="Shape 163"/>
        <p:cNvGrpSpPr/>
        <p:nvPr/>
      </p:nvGrpSpPr>
      <p:grpSpPr>
        <a:xfrm>
          <a:off x="0" y="0"/>
          <a:ext cx="0" cy="0"/>
          <a:chOff x="0" y="0"/>
          <a:chExt cx="0" cy="0"/>
        </a:xfrm>
      </p:grpSpPr>
      <p:pic>
        <p:nvPicPr>
          <p:cNvPr descr="University of Minnesota Extension&#10;&#10;Making a difference in Minnesota: Environment + Food &amp; Agriculture + Communities + Families + Youth" id="164" name="Google Shape;164;p1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5" name="Google Shape;165;p120"/>
          <p:cNvSpPr txBox="1"/>
          <p:nvPr>
            <p:ph type="ctrTitle"/>
          </p:nvPr>
        </p:nvSpPr>
        <p:spPr>
          <a:xfrm>
            <a:off x="914400" y="2146302"/>
            <a:ext cx="10701867" cy="72813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20"/>
          <p:cNvSpPr txBox="1"/>
          <p:nvPr>
            <p:ph idx="1" type="subTitle"/>
          </p:nvPr>
        </p:nvSpPr>
        <p:spPr>
          <a:xfrm>
            <a:off x="914400" y="2899831"/>
            <a:ext cx="8545689"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67" name="Google Shape;167;p120"/>
          <p:cNvSpPr txBox="1"/>
          <p:nvPr/>
        </p:nvSpPr>
        <p:spPr>
          <a:xfrm>
            <a:off x="453118" y="6661606"/>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2022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168" name="Google Shape;168;p120"/>
          <p:cNvSpPr txBox="1"/>
          <p:nvPr/>
        </p:nvSpPr>
        <p:spPr>
          <a:xfrm>
            <a:off x="10640588" y="6304841"/>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9" name="Shape 169"/>
        <p:cNvGrpSpPr/>
        <p:nvPr/>
      </p:nvGrpSpPr>
      <p:grpSpPr>
        <a:xfrm>
          <a:off x="0" y="0"/>
          <a:ext cx="0" cy="0"/>
          <a:chOff x="0" y="0"/>
          <a:chExt cx="0" cy="0"/>
        </a:xfrm>
      </p:grpSpPr>
      <p:sp>
        <p:nvSpPr>
          <p:cNvPr id="170" name="Google Shape;170;p121"/>
          <p:cNvSpPr txBox="1"/>
          <p:nvPr>
            <p:ph idx="1" type="body"/>
          </p:nvPr>
        </p:nvSpPr>
        <p:spPr>
          <a:xfrm>
            <a:off x="609600" y="1600200"/>
            <a:ext cx="5384800" cy="2000548"/>
          </a:xfrm>
          <a:prstGeom prst="rect">
            <a:avLst/>
          </a:prstGeom>
          <a:noFill/>
          <a:ln>
            <a:noFill/>
          </a:ln>
        </p:spPr>
        <p:txBody>
          <a:bodyPr anchorCtr="0" anchor="t" bIns="45700" lIns="91425" spcFirstLastPara="1" rIns="91425" wrap="square" tIns="45700">
            <a:spAutoFit/>
          </a:bodyPr>
          <a:lstStyle>
            <a:lvl1pPr indent="-406400" lvl="0" marL="4572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71" name="Google Shape;171;p121"/>
          <p:cNvSpPr txBox="1"/>
          <p:nvPr>
            <p:ph idx="2" type="body"/>
          </p:nvPr>
        </p:nvSpPr>
        <p:spPr>
          <a:xfrm>
            <a:off x="6197600" y="1600200"/>
            <a:ext cx="5384800" cy="2000548"/>
          </a:xfrm>
          <a:prstGeom prst="rect">
            <a:avLst/>
          </a:prstGeom>
          <a:noFill/>
          <a:ln>
            <a:noFill/>
          </a:ln>
        </p:spPr>
        <p:txBody>
          <a:bodyPr anchorCtr="0" anchor="t" bIns="45700" lIns="91425" spcFirstLastPara="1" rIns="91425" wrap="square" tIns="45700">
            <a:spAutoFit/>
          </a:bodyPr>
          <a:lstStyle>
            <a:lvl1pPr indent="-406400" lvl="0" marL="4572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72" name="Google Shape;172;p121"/>
          <p:cNvSpPr txBox="1"/>
          <p:nvPr>
            <p:ph type="title"/>
          </p:nvPr>
        </p:nvSpPr>
        <p:spPr>
          <a:xfrm>
            <a:off x="609600" y="749301"/>
            <a:ext cx="10972800" cy="769441"/>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b="1" i="0" sz="44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3" name="Shape 173"/>
        <p:cNvGrpSpPr/>
        <p:nvPr/>
      </p:nvGrpSpPr>
      <p:grpSpPr>
        <a:xfrm>
          <a:off x="0" y="0"/>
          <a:ext cx="0" cy="0"/>
          <a:chOff x="0" y="0"/>
          <a:chExt cx="0" cy="0"/>
        </a:xfrm>
      </p:grpSpPr>
      <p:sp>
        <p:nvSpPr>
          <p:cNvPr id="174" name="Google Shape;174;p122"/>
          <p:cNvSpPr txBox="1"/>
          <p:nvPr/>
        </p:nvSpPr>
        <p:spPr>
          <a:xfrm>
            <a:off x="491067" y="6602413"/>
            <a:ext cx="10750400" cy="230700"/>
          </a:xfrm>
          <a:prstGeom prst="rect">
            <a:avLst/>
          </a:prstGeom>
          <a:noFill/>
          <a:ln>
            <a:noFill/>
          </a:ln>
        </p:spPr>
        <p:txBody>
          <a:bodyPr anchorCtr="0" anchor="t" bIns="45700" lIns="91425" spcFirstLastPara="1" rIns="91425" wrap="square" tIns="45700">
            <a:spAutoFit/>
          </a:bodyPr>
          <a:lstStyle/>
          <a:p>
            <a:pPr indent="0" lvl="4"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2022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175" name="Google Shape;175;p122"/>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400"/>
              <a:buFont typeface="Calibri"/>
              <a:buNone/>
              <a:defRPr b="1" i="0" sz="4400" cap="none">
                <a:latin typeface="Calibri"/>
                <a:ea typeface="Calibri"/>
                <a:cs typeface="Calibri"/>
                <a:sym typeface="Calibri"/>
              </a:defRPr>
            </a:lvl1pPr>
            <a:lvl2pPr lvl="1" algn="l">
              <a:lnSpc>
                <a:spcPct val="100000"/>
              </a:lnSpc>
              <a:spcBef>
                <a:spcPts val="0"/>
              </a:spcBef>
              <a:spcAft>
                <a:spcPts val="0"/>
              </a:spcAft>
              <a:buClr>
                <a:schemeClr val="lt1"/>
              </a:buClr>
              <a:buSzPts val="1400"/>
              <a:buFont typeface="Calibri"/>
              <a:buNone/>
              <a:defRPr/>
            </a:lvl2pPr>
            <a:lvl3pPr lvl="2" algn="l">
              <a:lnSpc>
                <a:spcPct val="100000"/>
              </a:lnSpc>
              <a:spcBef>
                <a:spcPts val="0"/>
              </a:spcBef>
              <a:spcAft>
                <a:spcPts val="0"/>
              </a:spcAft>
              <a:buClr>
                <a:schemeClr val="lt1"/>
              </a:buClr>
              <a:buSzPts val="1400"/>
              <a:buFont typeface="Calibri"/>
              <a:buNone/>
              <a:defRPr/>
            </a:lvl3pPr>
            <a:lvl4pPr lvl="3" algn="l">
              <a:lnSpc>
                <a:spcPct val="100000"/>
              </a:lnSpc>
              <a:spcBef>
                <a:spcPts val="0"/>
              </a:spcBef>
              <a:spcAft>
                <a:spcPts val="0"/>
              </a:spcAft>
              <a:buClr>
                <a:schemeClr val="lt1"/>
              </a:buClr>
              <a:buSzPts val="1400"/>
              <a:buFont typeface="Calibri"/>
              <a:buNone/>
              <a:defRPr/>
            </a:lvl4pPr>
            <a:lvl5pPr lvl="4" algn="l">
              <a:lnSpc>
                <a:spcPct val="100000"/>
              </a:lnSpc>
              <a:spcBef>
                <a:spcPts val="0"/>
              </a:spcBef>
              <a:spcAft>
                <a:spcPts val="0"/>
              </a:spcAft>
              <a:buClr>
                <a:schemeClr val="lt1"/>
              </a:buClr>
              <a:buSzPts val="1400"/>
              <a:buFont typeface="Calibri"/>
              <a:buNone/>
              <a:defRPr/>
            </a:lvl5pPr>
            <a:lvl6pPr lvl="5" algn="l">
              <a:lnSpc>
                <a:spcPct val="100000"/>
              </a:lnSpc>
              <a:spcBef>
                <a:spcPts val="0"/>
              </a:spcBef>
              <a:spcAft>
                <a:spcPts val="0"/>
              </a:spcAft>
              <a:buClr>
                <a:schemeClr val="lt1"/>
              </a:buClr>
              <a:buSzPts val="1400"/>
              <a:buFont typeface="Proxima Nova"/>
              <a:buNone/>
              <a:defRPr/>
            </a:lvl6pPr>
            <a:lvl7pPr lvl="6" algn="l">
              <a:lnSpc>
                <a:spcPct val="100000"/>
              </a:lnSpc>
              <a:spcBef>
                <a:spcPts val="0"/>
              </a:spcBef>
              <a:spcAft>
                <a:spcPts val="0"/>
              </a:spcAft>
              <a:buClr>
                <a:schemeClr val="lt1"/>
              </a:buClr>
              <a:buSzPts val="1400"/>
              <a:buFont typeface="Proxima Nova"/>
              <a:buNone/>
              <a:defRPr/>
            </a:lvl7pPr>
            <a:lvl8pPr lvl="7" algn="l">
              <a:lnSpc>
                <a:spcPct val="100000"/>
              </a:lnSpc>
              <a:spcBef>
                <a:spcPts val="0"/>
              </a:spcBef>
              <a:spcAft>
                <a:spcPts val="0"/>
              </a:spcAft>
              <a:buClr>
                <a:schemeClr val="lt1"/>
              </a:buClr>
              <a:buSzPts val="1400"/>
              <a:buFont typeface="Proxima Nova"/>
              <a:buNone/>
              <a:defRPr/>
            </a:lvl8pPr>
            <a:lvl9pPr lvl="8" algn="l">
              <a:lnSpc>
                <a:spcPct val="100000"/>
              </a:lnSpc>
              <a:spcBef>
                <a:spcPts val="0"/>
              </a:spcBef>
              <a:spcAft>
                <a:spcPts val="0"/>
              </a:spcAft>
              <a:buClr>
                <a:schemeClr val="lt1"/>
              </a:buClr>
              <a:buSzPts val="1400"/>
              <a:buFont typeface="Proxima Nova"/>
              <a:buNone/>
              <a:defRPr/>
            </a:lvl9pPr>
          </a:lstStyle>
          <a:p/>
        </p:txBody>
      </p:sp>
      <p:sp>
        <p:nvSpPr>
          <p:cNvPr id="176" name="Google Shape;176;p122"/>
          <p:cNvSpPr txBox="1"/>
          <p:nvPr>
            <p:ph idx="1" type="body"/>
          </p:nvPr>
        </p:nvSpPr>
        <p:spPr>
          <a:xfrm>
            <a:off x="609600" y="1600200"/>
            <a:ext cx="10972800" cy="661679"/>
          </a:xfrm>
          <a:prstGeom prst="rect">
            <a:avLst/>
          </a:prstGeom>
          <a:noFill/>
          <a:ln>
            <a:noFill/>
          </a:ln>
        </p:spPr>
        <p:txBody>
          <a:bodyPr anchorCtr="0" anchor="t" bIns="45700" lIns="91425" spcFirstLastPara="1" rIns="91425" wrap="square" tIns="45700">
            <a:spAutoFit/>
          </a:bodyPr>
          <a:lstStyle>
            <a:lvl1pPr indent="-431800" lvl="0" marL="457200" marR="0" rtl="0" algn="l">
              <a:lnSpc>
                <a:spcPct val="100000"/>
              </a:lnSpc>
              <a:spcBef>
                <a:spcPts val="640"/>
              </a:spcBef>
              <a:spcAft>
                <a:spcPts val="0"/>
              </a:spcAft>
              <a:buClr>
                <a:srgbClr val="818114"/>
              </a:buClr>
              <a:buSzPts val="3200"/>
              <a:buFont typeface="Noto Sans"/>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818114"/>
              </a:buClr>
              <a:buSzPts val="2800"/>
              <a:buFont typeface="Noto San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rgbClr val="818114"/>
              </a:buClr>
              <a:buSzPts val="2400"/>
              <a:buFont typeface="Noto Sans"/>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7" name="Shape 177"/>
        <p:cNvGrpSpPr/>
        <p:nvPr/>
      </p:nvGrpSpPr>
      <p:grpSpPr>
        <a:xfrm>
          <a:off x="0" y="0"/>
          <a:ext cx="0" cy="0"/>
          <a:chOff x="0" y="0"/>
          <a:chExt cx="0" cy="0"/>
        </a:xfrm>
      </p:grpSpPr>
      <p:sp>
        <p:nvSpPr>
          <p:cNvPr id="178" name="Google Shape;178;p123"/>
          <p:cNvSpPr txBox="1"/>
          <p:nvPr>
            <p:ph type="title"/>
          </p:nvPr>
        </p:nvSpPr>
        <p:spPr>
          <a:xfrm>
            <a:off x="914401" y="4761966"/>
            <a:ext cx="10340623" cy="1067334"/>
          </a:xfrm>
          <a:prstGeom prst="rect">
            <a:avLst/>
          </a:prstGeom>
          <a:noFill/>
          <a:ln>
            <a:noFill/>
          </a:ln>
        </p:spPr>
        <p:txBody>
          <a:bodyPr anchorCtr="0" anchor="t" bIns="45700" lIns="91425" spcFirstLastPara="1" rIns="91425" wrap="square" tIns="45700">
            <a:normAutofit/>
          </a:bodyPr>
          <a:lstStyle>
            <a:lvl1pPr lvl="0" marR="0" algn="l">
              <a:lnSpc>
                <a:spcPct val="100000"/>
              </a:lnSpc>
              <a:spcBef>
                <a:spcPts val="0"/>
              </a:spcBef>
              <a:spcAft>
                <a:spcPts val="0"/>
              </a:spcAft>
              <a:buSzPts val="1400"/>
              <a:buNone/>
              <a:defRPr b="1" i="0"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23"/>
          <p:cNvSpPr txBox="1"/>
          <p:nvPr>
            <p:ph idx="1" type="subTitle"/>
          </p:nvPr>
        </p:nvSpPr>
        <p:spPr>
          <a:xfrm>
            <a:off x="922142" y="4296832"/>
            <a:ext cx="10306755" cy="4529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80" name="Shape 18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81" name="Shape 181"/>
        <p:cNvGrpSpPr/>
        <p:nvPr/>
      </p:nvGrpSpPr>
      <p:grpSpPr>
        <a:xfrm>
          <a:off x="0" y="0"/>
          <a:ext cx="0" cy="0"/>
          <a:chOff x="0" y="0"/>
          <a:chExt cx="0" cy="0"/>
        </a:xfrm>
      </p:grpSpPr>
      <p:sp>
        <p:nvSpPr>
          <p:cNvPr id="182" name="Google Shape;182;p125"/>
          <p:cNvSpPr txBox="1"/>
          <p:nvPr>
            <p:ph type="title"/>
          </p:nvPr>
        </p:nvSpPr>
        <p:spPr>
          <a:xfrm>
            <a:off x="609600" y="749300"/>
            <a:ext cx="10972800" cy="668400"/>
          </a:xfrm>
          <a:prstGeom prst="rect">
            <a:avLst/>
          </a:prstGeom>
          <a:noFill/>
          <a:ln>
            <a:noFill/>
          </a:ln>
        </p:spPr>
        <p:txBody>
          <a:bodyPr anchorCtr="0" anchor="t" bIns="60925" lIns="121900" spcFirstLastPara="1" rIns="121900" wrap="square" tIns="60925">
            <a:normAutofit/>
          </a:bodyPr>
          <a:lstStyle>
            <a:lvl1pPr lvl="0" marR="0" algn="l">
              <a:lnSpc>
                <a:spcPct val="100000"/>
              </a:lnSpc>
              <a:spcBef>
                <a:spcPts val="0"/>
              </a:spcBef>
              <a:spcAft>
                <a:spcPts val="0"/>
              </a:spcAft>
              <a:buSzPts val="1400"/>
              <a:buNone/>
              <a:defRPr b="1"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1" i="0" sz="3600" u="none" cap="none" strike="noStrike">
                <a:solidFill>
                  <a:schemeClr val="lt1"/>
                </a:solidFill>
                <a:latin typeface="Proxima Nova"/>
                <a:ea typeface="Proxima Nova"/>
                <a:cs typeface="Proxima Nova"/>
                <a:sym typeface="Proxima Nova"/>
              </a:defRPr>
            </a:lvl6pPr>
            <a:lvl7pPr lvl="6" marR="0" algn="l">
              <a:lnSpc>
                <a:spcPct val="100000"/>
              </a:lnSpc>
              <a:spcBef>
                <a:spcPts val="0"/>
              </a:spcBef>
              <a:spcAft>
                <a:spcPts val="0"/>
              </a:spcAft>
              <a:buSzPts val="1400"/>
              <a:buNone/>
              <a:defRPr b="1" i="0" sz="3600" u="none" cap="none" strike="noStrike">
                <a:solidFill>
                  <a:schemeClr val="lt1"/>
                </a:solidFill>
                <a:latin typeface="Proxima Nova"/>
                <a:ea typeface="Proxima Nova"/>
                <a:cs typeface="Proxima Nova"/>
                <a:sym typeface="Proxima Nova"/>
              </a:defRPr>
            </a:lvl7pPr>
            <a:lvl8pPr lvl="7" marR="0" algn="l">
              <a:lnSpc>
                <a:spcPct val="100000"/>
              </a:lnSpc>
              <a:spcBef>
                <a:spcPts val="0"/>
              </a:spcBef>
              <a:spcAft>
                <a:spcPts val="0"/>
              </a:spcAft>
              <a:buSzPts val="1400"/>
              <a:buNone/>
              <a:defRPr b="1" i="0" sz="3600" u="none" cap="none" strike="noStrike">
                <a:solidFill>
                  <a:schemeClr val="lt1"/>
                </a:solidFill>
                <a:latin typeface="Proxima Nova"/>
                <a:ea typeface="Proxima Nova"/>
                <a:cs typeface="Proxima Nova"/>
                <a:sym typeface="Proxima Nova"/>
              </a:defRPr>
            </a:lvl8pPr>
            <a:lvl9pPr lvl="8" marR="0" algn="l">
              <a:lnSpc>
                <a:spcPct val="100000"/>
              </a:lnSpc>
              <a:spcBef>
                <a:spcPts val="0"/>
              </a:spcBef>
              <a:spcAft>
                <a:spcPts val="0"/>
              </a:spcAft>
              <a:buSzPts val="1400"/>
              <a:buNone/>
              <a:defRPr b="1" i="0" sz="3600" u="none" cap="none" strike="noStrike">
                <a:solidFill>
                  <a:schemeClr val="lt1"/>
                </a:solidFill>
                <a:latin typeface="Proxima Nova"/>
                <a:ea typeface="Proxima Nova"/>
                <a:cs typeface="Proxima Nova"/>
                <a:sym typeface="Proxima Nova"/>
              </a:defRPr>
            </a:lvl9pPr>
          </a:lstStyle>
          <a:p/>
        </p:txBody>
      </p:sp>
      <p:sp>
        <p:nvSpPr>
          <p:cNvPr id="183" name="Google Shape;183;p125"/>
          <p:cNvSpPr txBox="1"/>
          <p:nvPr>
            <p:ph idx="1" type="body"/>
          </p:nvPr>
        </p:nvSpPr>
        <p:spPr>
          <a:xfrm>
            <a:off x="609600" y="1600200"/>
            <a:ext cx="10972800" cy="2314500"/>
          </a:xfrm>
          <a:prstGeom prst="rect">
            <a:avLst/>
          </a:prstGeom>
          <a:noFill/>
          <a:ln>
            <a:noFill/>
          </a:ln>
        </p:spPr>
        <p:txBody>
          <a:bodyPr anchorCtr="0" anchor="t" bIns="60925" lIns="121900" spcFirstLastPara="1" rIns="121900" wrap="square" tIns="60925">
            <a:noAutofit/>
          </a:bodyPr>
          <a:lstStyle>
            <a:lvl1pPr indent="-431800" lvl="0" marL="457200" marR="0" rtl="0" algn="l">
              <a:lnSpc>
                <a:spcPct val="100000"/>
              </a:lnSpc>
              <a:spcBef>
                <a:spcPts val="600"/>
              </a:spcBef>
              <a:spcAft>
                <a:spcPts val="0"/>
              </a:spcAft>
              <a:buClr>
                <a:schemeClr val="accent2"/>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600"/>
              </a:spcBef>
              <a:spcAft>
                <a:spcPts val="0"/>
              </a:spcAft>
              <a:buClr>
                <a:srgbClr val="CE1B22"/>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500"/>
              </a:spcBef>
              <a:spcAft>
                <a:spcPts val="0"/>
              </a:spcAft>
              <a:buClr>
                <a:schemeClr val="hlink"/>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30200" lvl="5" marL="2743200" marR="0" rtl="0" algn="l">
              <a:lnSpc>
                <a:spcPct val="100000"/>
              </a:lnSpc>
              <a:spcBef>
                <a:spcPts val="30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0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0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0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84" name="Google Shape;184;p125"/>
          <p:cNvSpPr txBox="1"/>
          <p:nvPr/>
        </p:nvSpPr>
        <p:spPr>
          <a:xfrm>
            <a:off x="491068" y="6602414"/>
            <a:ext cx="10750500" cy="246300"/>
          </a:xfrm>
          <a:prstGeom prst="rect">
            <a:avLst/>
          </a:prstGeom>
          <a:noFill/>
          <a:ln>
            <a:noFill/>
          </a:ln>
        </p:spPr>
        <p:txBody>
          <a:bodyPr anchorCtr="0" anchor="t" bIns="60925" lIns="121900" spcFirstLastPara="1" rIns="121900" wrap="square" tIns="60925">
            <a:noAutofit/>
          </a:bodyPr>
          <a:lstStyle/>
          <a:p>
            <a:pPr indent="0" lvl="4" marL="0" marR="0" rtl="0" algn="ctr">
              <a:lnSpc>
                <a:spcPct val="100000"/>
              </a:lnSpc>
              <a:spcBef>
                <a:spcPts val="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 2021 Regents of the University of Minnesota. All rights reserved.</a:t>
            </a:r>
            <a:endParaRPr b="0" i="0" sz="1900" u="none" cap="none" strike="noStrike">
              <a:solidFill>
                <a:srgbClr val="000000"/>
              </a:solidFill>
              <a:latin typeface="Arial"/>
              <a:ea typeface="Arial"/>
              <a:cs typeface="Arial"/>
              <a:sym typeface="Arial"/>
            </a:endParaRPr>
          </a:p>
        </p:txBody>
      </p:sp>
      <p:sp>
        <p:nvSpPr>
          <p:cNvPr id="185" name="Google Shape;185;p125"/>
          <p:cNvSpPr txBox="1"/>
          <p:nvPr>
            <p:ph idx="12" type="sldNum"/>
          </p:nvPr>
        </p:nvSpPr>
        <p:spPr>
          <a:xfrm>
            <a:off x="11313900" y="6166633"/>
            <a:ext cx="731700" cy="446400"/>
          </a:xfrm>
          <a:prstGeom prst="rect">
            <a:avLst/>
          </a:prstGeom>
          <a:noFill/>
          <a:ln>
            <a:noFill/>
          </a:ln>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7A001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30" name="Shape 30"/>
        <p:cNvGrpSpPr/>
        <p:nvPr/>
      </p:nvGrpSpPr>
      <p:grpSpPr>
        <a:xfrm>
          <a:off x="0" y="0"/>
          <a:ext cx="0" cy="0"/>
          <a:chOff x="0" y="0"/>
          <a:chExt cx="0" cy="0"/>
        </a:xfrm>
      </p:grpSpPr>
      <p:sp>
        <p:nvSpPr>
          <p:cNvPr id="31" name="Google Shape;31;p71"/>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400"/>
              <a:buFont typeface="Calibri"/>
              <a:buNone/>
              <a:defRPr b="1" i="0" sz="4400" cap="none">
                <a:latin typeface="Calibri"/>
                <a:ea typeface="Calibri"/>
                <a:cs typeface="Calibri"/>
                <a:sym typeface="Calibri"/>
              </a:defRPr>
            </a:lvl1pPr>
            <a:lvl2pPr lvl="1" algn="l">
              <a:lnSpc>
                <a:spcPct val="100000"/>
              </a:lnSpc>
              <a:spcBef>
                <a:spcPts val="0"/>
              </a:spcBef>
              <a:spcAft>
                <a:spcPts val="0"/>
              </a:spcAft>
              <a:buClr>
                <a:schemeClr val="lt1"/>
              </a:buClr>
              <a:buSzPts val="1400"/>
              <a:buFont typeface="Calibri"/>
              <a:buNone/>
              <a:defRPr/>
            </a:lvl2pPr>
            <a:lvl3pPr lvl="2" algn="l">
              <a:lnSpc>
                <a:spcPct val="100000"/>
              </a:lnSpc>
              <a:spcBef>
                <a:spcPts val="0"/>
              </a:spcBef>
              <a:spcAft>
                <a:spcPts val="0"/>
              </a:spcAft>
              <a:buClr>
                <a:schemeClr val="lt1"/>
              </a:buClr>
              <a:buSzPts val="1400"/>
              <a:buFont typeface="Calibri"/>
              <a:buNone/>
              <a:defRPr/>
            </a:lvl3pPr>
            <a:lvl4pPr lvl="3" algn="l">
              <a:lnSpc>
                <a:spcPct val="100000"/>
              </a:lnSpc>
              <a:spcBef>
                <a:spcPts val="0"/>
              </a:spcBef>
              <a:spcAft>
                <a:spcPts val="0"/>
              </a:spcAft>
              <a:buClr>
                <a:schemeClr val="lt1"/>
              </a:buClr>
              <a:buSzPts val="1400"/>
              <a:buFont typeface="Calibri"/>
              <a:buNone/>
              <a:defRPr/>
            </a:lvl4pPr>
            <a:lvl5pPr lvl="4" algn="l">
              <a:lnSpc>
                <a:spcPct val="100000"/>
              </a:lnSpc>
              <a:spcBef>
                <a:spcPts val="0"/>
              </a:spcBef>
              <a:spcAft>
                <a:spcPts val="0"/>
              </a:spcAft>
              <a:buClr>
                <a:schemeClr val="lt1"/>
              </a:buClr>
              <a:buSzPts val="1400"/>
              <a:buFont typeface="Calibri"/>
              <a:buNone/>
              <a:defRPr/>
            </a:lvl5pPr>
            <a:lvl6pPr lvl="5" algn="l">
              <a:lnSpc>
                <a:spcPct val="100000"/>
              </a:lnSpc>
              <a:spcBef>
                <a:spcPts val="0"/>
              </a:spcBef>
              <a:spcAft>
                <a:spcPts val="0"/>
              </a:spcAft>
              <a:buClr>
                <a:schemeClr val="lt1"/>
              </a:buClr>
              <a:buSzPts val="1400"/>
              <a:buFont typeface="Proxima Nova"/>
              <a:buNone/>
              <a:defRPr/>
            </a:lvl6pPr>
            <a:lvl7pPr lvl="6" algn="l">
              <a:lnSpc>
                <a:spcPct val="100000"/>
              </a:lnSpc>
              <a:spcBef>
                <a:spcPts val="0"/>
              </a:spcBef>
              <a:spcAft>
                <a:spcPts val="0"/>
              </a:spcAft>
              <a:buClr>
                <a:schemeClr val="lt1"/>
              </a:buClr>
              <a:buSzPts val="1400"/>
              <a:buFont typeface="Proxima Nova"/>
              <a:buNone/>
              <a:defRPr/>
            </a:lvl7pPr>
            <a:lvl8pPr lvl="7" algn="l">
              <a:lnSpc>
                <a:spcPct val="100000"/>
              </a:lnSpc>
              <a:spcBef>
                <a:spcPts val="0"/>
              </a:spcBef>
              <a:spcAft>
                <a:spcPts val="0"/>
              </a:spcAft>
              <a:buClr>
                <a:schemeClr val="lt1"/>
              </a:buClr>
              <a:buSzPts val="1400"/>
              <a:buFont typeface="Proxima Nova"/>
              <a:buNone/>
              <a:defRPr/>
            </a:lvl8pPr>
            <a:lvl9pPr lvl="8" algn="l">
              <a:lnSpc>
                <a:spcPct val="100000"/>
              </a:lnSpc>
              <a:spcBef>
                <a:spcPts val="0"/>
              </a:spcBef>
              <a:spcAft>
                <a:spcPts val="0"/>
              </a:spcAft>
              <a:buClr>
                <a:schemeClr val="lt1"/>
              </a:buClr>
              <a:buSzPts val="1400"/>
              <a:buFont typeface="Proxima Nova"/>
              <a:buNone/>
              <a:defRPr/>
            </a:lvl9pPr>
          </a:lstStyle>
          <a:p/>
        </p:txBody>
      </p:sp>
      <p:sp>
        <p:nvSpPr>
          <p:cNvPr id="32" name="Google Shape;32;p71"/>
          <p:cNvSpPr txBox="1"/>
          <p:nvPr>
            <p:ph idx="1" type="body"/>
          </p:nvPr>
        </p:nvSpPr>
        <p:spPr>
          <a:xfrm>
            <a:off x="609600" y="1600200"/>
            <a:ext cx="10972800" cy="661679"/>
          </a:xfrm>
          <a:prstGeom prst="rect">
            <a:avLst/>
          </a:prstGeom>
          <a:noFill/>
          <a:ln>
            <a:noFill/>
          </a:ln>
        </p:spPr>
        <p:txBody>
          <a:bodyPr anchorCtr="0" anchor="t" bIns="45700" lIns="91425" spcFirstLastPara="1" rIns="91425" wrap="square" tIns="45700">
            <a:spAutoFit/>
          </a:bodyPr>
          <a:lstStyle>
            <a:lvl1pPr indent="-431800" lvl="0" marL="457200" marR="0" rtl="0" algn="l">
              <a:lnSpc>
                <a:spcPct val="100000"/>
              </a:lnSpc>
              <a:spcBef>
                <a:spcPts val="640"/>
              </a:spcBef>
              <a:spcAft>
                <a:spcPts val="0"/>
              </a:spcAft>
              <a:buClr>
                <a:srgbClr val="818114"/>
              </a:buClr>
              <a:buSzPts val="3200"/>
              <a:buFont typeface="Noto Sans"/>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818114"/>
              </a:buClr>
              <a:buSzPts val="2800"/>
              <a:buFont typeface="Noto San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rgbClr val="818114"/>
              </a:buClr>
              <a:buSzPts val="2400"/>
              <a:buFont typeface="Noto Sans"/>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Content Titles">
  <p:cSld name="Two Content with Content Titles">
    <p:spTree>
      <p:nvGrpSpPr>
        <p:cNvPr id="186" name="Shape 186"/>
        <p:cNvGrpSpPr/>
        <p:nvPr/>
      </p:nvGrpSpPr>
      <p:grpSpPr>
        <a:xfrm>
          <a:off x="0" y="0"/>
          <a:ext cx="0" cy="0"/>
          <a:chOff x="0" y="0"/>
          <a:chExt cx="0" cy="0"/>
        </a:xfrm>
      </p:grpSpPr>
      <p:sp>
        <p:nvSpPr>
          <p:cNvPr id="187" name="Google Shape;187;p126"/>
          <p:cNvSpPr txBox="1"/>
          <p:nvPr/>
        </p:nvSpPr>
        <p:spPr>
          <a:xfrm>
            <a:off x="491067" y="6602413"/>
            <a:ext cx="10750400" cy="230700"/>
          </a:xfrm>
          <a:prstGeom prst="rect">
            <a:avLst/>
          </a:prstGeom>
          <a:noFill/>
          <a:ln>
            <a:noFill/>
          </a:ln>
        </p:spPr>
        <p:txBody>
          <a:bodyPr anchorCtr="0" anchor="t" bIns="45700" lIns="91425" spcFirstLastPara="1" rIns="91425" wrap="square" tIns="45700">
            <a:spAutoFit/>
          </a:bodyPr>
          <a:lstStyle/>
          <a:p>
            <a:pPr indent="0" lvl="4"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2022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188" name="Google Shape;188;p126"/>
          <p:cNvSpPr txBox="1"/>
          <p:nvPr>
            <p:ph idx="1" type="body"/>
          </p:nvPr>
        </p:nvSpPr>
        <p:spPr>
          <a:xfrm>
            <a:off x="609600" y="1679052"/>
            <a:ext cx="5386917"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560"/>
              </a:spcBef>
              <a:spcAft>
                <a:spcPts val="0"/>
              </a:spcAft>
              <a:buClr>
                <a:schemeClr val="accent2"/>
              </a:buClr>
              <a:buSzPts val="2800"/>
              <a:buFont typeface="Noto Sans"/>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accen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hlink"/>
              </a:buClr>
              <a:buSzPts val="1800"/>
              <a:buFont typeface="Noto Sans"/>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89" name="Google Shape;189;p126"/>
          <p:cNvSpPr txBox="1"/>
          <p:nvPr>
            <p:ph idx="2" type="body"/>
          </p:nvPr>
        </p:nvSpPr>
        <p:spPr>
          <a:xfrm>
            <a:off x="609600" y="2318814"/>
            <a:ext cx="5386917" cy="365865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rgbClr val="818114"/>
              </a:buClr>
              <a:buSzPts val="2800"/>
              <a:buFont typeface="Noto San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818114"/>
              </a:buClr>
              <a:buSzPts val="2400"/>
              <a:buFont typeface="Noto San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818114"/>
              </a:buClr>
              <a:buSzPts val="1800"/>
              <a:buFont typeface="Noto San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818114"/>
              </a:buClr>
              <a:buSzPts val="1800"/>
              <a:buFont typeface="Noto Sans"/>
              <a:buChar char="▪"/>
              <a:defRPr b="0" i="0" sz="18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90" name="Google Shape;190;p126"/>
          <p:cNvSpPr txBox="1"/>
          <p:nvPr>
            <p:ph idx="3" type="body"/>
          </p:nvPr>
        </p:nvSpPr>
        <p:spPr>
          <a:xfrm>
            <a:off x="6193368" y="1679052"/>
            <a:ext cx="5389033"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560"/>
              </a:spcBef>
              <a:spcAft>
                <a:spcPts val="0"/>
              </a:spcAft>
              <a:buClr>
                <a:schemeClr val="accent2"/>
              </a:buClr>
              <a:buSzPts val="2800"/>
              <a:buFont typeface="Noto Sans"/>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accen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hlink"/>
              </a:buClr>
              <a:buSzPts val="1800"/>
              <a:buFont typeface="Noto Sans"/>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2"/>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91" name="Google Shape;191;p126"/>
          <p:cNvSpPr txBox="1"/>
          <p:nvPr>
            <p:ph idx="4" type="body"/>
          </p:nvPr>
        </p:nvSpPr>
        <p:spPr>
          <a:xfrm>
            <a:off x="6193368" y="2318814"/>
            <a:ext cx="5389033" cy="365865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rgbClr val="818114"/>
              </a:buClr>
              <a:buSzPts val="2800"/>
              <a:buFont typeface="Noto San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818114"/>
              </a:buClr>
              <a:buSzPts val="2400"/>
              <a:buFont typeface="Noto San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818114"/>
              </a:buClr>
              <a:buSzPts val="2000"/>
              <a:buFont typeface="Noto San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818114"/>
              </a:buClr>
              <a:buSzPts val="1800"/>
              <a:buFont typeface="Noto San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818114"/>
              </a:buClr>
              <a:buSzPts val="1800"/>
              <a:buFont typeface="Noto Sans"/>
              <a:buChar char="▪"/>
              <a:defRPr b="0" i="0" sz="18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92" name="Google Shape;192;p126"/>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400"/>
              <a:buFont typeface="Calibri"/>
              <a:buNone/>
              <a:defRPr b="1" i="0" sz="4400" cap="none">
                <a:latin typeface="Calibri"/>
                <a:ea typeface="Calibri"/>
                <a:cs typeface="Calibri"/>
                <a:sym typeface="Calibri"/>
              </a:defRPr>
            </a:lvl1pPr>
            <a:lvl2pPr lvl="1" algn="l">
              <a:lnSpc>
                <a:spcPct val="100000"/>
              </a:lnSpc>
              <a:spcBef>
                <a:spcPts val="0"/>
              </a:spcBef>
              <a:spcAft>
                <a:spcPts val="0"/>
              </a:spcAft>
              <a:buClr>
                <a:schemeClr val="lt1"/>
              </a:buClr>
              <a:buSzPts val="1400"/>
              <a:buFont typeface="Calibri"/>
              <a:buNone/>
              <a:defRPr/>
            </a:lvl2pPr>
            <a:lvl3pPr lvl="2" algn="l">
              <a:lnSpc>
                <a:spcPct val="100000"/>
              </a:lnSpc>
              <a:spcBef>
                <a:spcPts val="0"/>
              </a:spcBef>
              <a:spcAft>
                <a:spcPts val="0"/>
              </a:spcAft>
              <a:buClr>
                <a:schemeClr val="lt1"/>
              </a:buClr>
              <a:buSzPts val="1400"/>
              <a:buFont typeface="Calibri"/>
              <a:buNone/>
              <a:defRPr/>
            </a:lvl3pPr>
            <a:lvl4pPr lvl="3" algn="l">
              <a:lnSpc>
                <a:spcPct val="100000"/>
              </a:lnSpc>
              <a:spcBef>
                <a:spcPts val="0"/>
              </a:spcBef>
              <a:spcAft>
                <a:spcPts val="0"/>
              </a:spcAft>
              <a:buClr>
                <a:schemeClr val="lt1"/>
              </a:buClr>
              <a:buSzPts val="1400"/>
              <a:buFont typeface="Calibri"/>
              <a:buNone/>
              <a:defRPr/>
            </a:lvl4pPr>
            <a:lvl5pPr lvl="4" algn="l">
              <a:lnSpc>
                <a:spcPct val="100000"/>
              </a:lnSpc>
              <a:spcBef>
                <a:spcPts val="0"/>
              </a:spcBef>
              <a:spcAft>
                <a:spcPts val="0"/>
              </a:spcAft>
              <a:buClr>
                <a:schemeClr val="lt1"/>
              </a:buClr>
              <a:buSzPts val="1400"/>
              <a:buFont typeface="Calibri"/>
              <a:buNone/>
              <a:defRPr/>
            </a:lvl5pPr>
            <a:lvl6pPr lvl="5" algn="l">
              <a:lnSpc>
                <a:spcPct val="100000"/>
              </a:lnSpc>
              <a:spcBef>
                <a:spcPts val="0"/>
              </a:spcBef>
              <a:spcAft>
                <a:spcPts val="0"/>
              </a:spcAft>
              <a:buClr>
                <a:schemeClr val="lt1"/>
              </a:buClr>
              <a:buSzPts val="1400"/>
              <a:buFont typeface="Proxima Nova"/>
              <a:buNone/>
              <a:defRPr/>
            </a:lvl6pPr>
            <a:lvl7pPr lvl="6" algn="l">
              <a:lnSpc>
                <a:spcPct val="100000"/>
              </a:lnSpc>
              <a:spcBef>
                <a:spcPts val="0"/>
              </a:spcBef>
              <a:spcAft>
                <a:spcPts val="0"/>
              </a:spcAft>
              <a:buClr>
                <a:schemeClr val="lt1"/>
              </a:buClr>
              <a:buSzPts val="1400"/>
              <a:buFont typeface="Proxima Nova"/>
              <a:buNone/>
              <a:defRPr/>
            </a:lvl7pPr>
            <a:lvl8pPr lvl="7" algn="l">
              <a:lnSpc>
                <a:spcPct val="100000"/>
              </a:lnSpc>
              <a:spcBef>
                <a:spcPts val="0"/>
              </a:spcBef>
              <a:spcAft>
                <a:spcPts val="0"/>
              </a:spcAft>
              <a:buClr>
                <a:schemeClr val="lt1"/>
              </a:buClr>
              <a:buSzPts val="1400"/>
              <a:buFont typeface="Proxima Nova"/>
              <a:buNone/>
              <a:defRPr/>
            </a:lvl8pPr>
            <a:lvl9pPr lvl="8" algn="l">
              <a:lnSpc>
                <a:spcPct val="100000"/>
              </a:lnSpc>
              <a:spcBef>
                <a:spcPts val="0"/>
              </a:spcBef>
              <a:spcAft>
                <a:spcPts val="0"/>
              </a:spcAft>
              <a:buClr>
                <a:schemeClr val="lt1"/>
              </a:buClr>
              <a:buSzPts val="1400"/>
              <a:buFont typeface="Proxima Nova"/>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2 Line">
  <p:cSld name="Title Slide - 2 Line">
    <p:spTree>
      <p:nvGrpSpPr>
        <p:cNvPr id="193" name="Shape 193"/>
        <p:cNvGrpSpPr/>
        <p:nvPr/>
      </p:nvGrpSpPr>
      <p:grpSpPr>
        <a:xfrm>
          <a:off x="0" y="0"/>
          <a:ext cx="0" cy="0"/>
          <a:chOff x="0" y="0"/>
          <a:chExt cx="0" cy="0"/>
        </a:xfrm>
      </p:grpSpPr>
      <p:sp>
        <p:nvSpPr>
          <p:cNvPr id="194" name="Google Shape;194;p127"/>
          <p:cNvSpPr txBox="1"/>
          <p:nvPr>
            <p:ph type="ctrTitle"/>
          </p:nvPr>
        </p:nvSpPr>
        <p:spPr>
          <a:xfrm>
            <a:off x="914400" y="2146302"/>
            <a:ext cx="10363200" cy="1350432"/>
          </a:xfrm>
          <a:prstGeom prst="rect">
            <a:avLst/>
          </a:prstGeom>
          <a:noFill/>
          <a:ln>
            <a:noFill/>
          </a:ln>
        </p:spPr>
        <p:txBody>
          <a:bodyPr anchorCtr="0" anchor="t" bIns="45700" lIns="91425" spcFirstLastPara="1" rIns="91425" wrap="square" tIns="45700">
            <a:normAutofit/>
          </a:bodyPr>
          <a:lstStyle>
            <a:lvl1pPr lvl="0" marR="0" algn="l">
              <a:lnSpc>
                <a:spcPct val="100000"/>
              </a:lnSpc>
              <a:spcBef>
                <a:spcPts val="0"/>
              </a:spcBef>
              <a:spcAft>
                <a:spcPts val="0"/>
              </a:spcAft>
              <a:buSzPts val="1400"/>
              <a:buNone/>
              <a:defRPr b="1" i="0"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127"/>
          <p:cNvSpPr txBox="1"/>
          <p:nvPr>
            <p:ph idx="1" type="subTitle"/>
          </p:nvPr>
        </p:nvSpPr>
        <p:spPr>
          <a:xfrm>
            <a:off x="925689" y="3509429"/>
            <a:ext cx="10368844"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Object with Caption Below">
  <p:cSld name="Single Object with Caption Below">
    <p:spTree>
      <p:nvGrpSpPr>
        <p:cNvPr id="196" name="Shape 196"/>
        <p:cNvGrpSpPr/>
        <p:nvPr/>
      </p:nvGrpSpPr>
      <p:grpSpPr>
        <a:xfrm>
          <a:off x="0" y="0"/>
          <a:ext cx="0" cy="0"/>
          <a:chOff x="0" y="0"/>
          <a:chExt cx="0" cy="0"/>
        </a:xfrm>
      </p:grpSpPr>
      <p:sp>
        <p:nvSpPr>
          <p:cNvPr id="197" name="Google Shape;197;p128"/>
          <p:cNvSpPr txBox="1"/>
          <p:nvPr>
            <p:ph idx="1" type="body"/>
          </p:nvPr>
        </p:nvSpPr>
        <p:spPr>
          <a:xfrm>
            <a:off x="677335" y="469900"/>
            <a:ext cx="10848621" cy="49593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accent2"/>
              </a:buClr>
              <a:buSzPts val="2800"/>
              <a:buFont typeface="Noto Sans Symbols"/>
              <a:buNone/>
              <a:defRPr b="1"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98" name="Google Shape;198;p128"/>
          <p:cNvSpPr txBox="1"/>
          <p:nvPr>
            <p:ph idx="2" type="body"/>
          </p:nvPr>
        </p:nvSpPr>
        <p:spPr>
          <a:xfrm>
            <a:off x="677335" y="5525588"/>
            <a:ext cx="8140094" cy="40011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400"/>
              </a:spcBef>
              <a:spcAft>
                <a:spcPts val="0"/>
              </a:spcAft>
              <a:buClr>
                <a:schemeClr val="accent2"/>
              </a:buClr>
              <a:buSzPts val="2000"/>
              <a:buFont typeface="Noto Sans Symbols"/>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accen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hlink"/>
              </a:buClr>
              <a:buSzPts val="1600"/>
              <a:buFont typeface="Noto Sans Symbols"/>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1 line">
  <p:cSld name="1_Title Slide - 1 line">
    <p:spTree>
      <p:nvGrpSpPr>
        <p:cNvPr id="199" name="Shape 199"/>
        <p:cNvGrpSpPr/>
        <p:nvPr/>
      </p:nvGrpSpPr>
      <p:grpSpPr>
        <a:xfrm>
          <a:off x="0" y="0"/>
          <a:ext cx="0" cy="0"/>
          <a:chOff x="0" y="0"/>
          <a:chExt cx="0" cy="0"/>
        </a:xfrm>
      </p:grpSpPr>
      <p:pic>
        <p:nvPicPr>
          <p:cNvPr descr="Page12" id="200" name="Google Shape;200;p129"/>
          <p:cNvPicPr preferRelativeResize="0"/>
          <p:nvPr/>
        </p:nvPicPr>
        <p:blipFill rotWithShape="1">
          <a:blip r:embed="rId2">
            <a:alphaModFix/>
          </a:blip>
          <a:srcRect b="0" l="0" r="0" t="0"/>
          <a:stretch/>
        </p:blipFill>
        <p:spPr>
          <a:xfrm>
            <a:off x="0" y="-6350"/>
            <a:ext cx="12192000" cy="6858000"/>
          </a:xfrm>
          <a:prstGeom prst="rect">
            <a:avLst/>
          </a:prstGeom>
          <a:noFill/>
          <a:ln>
            <a:noFill/>
          </a:ln>
        </p:spPr>
      </p:pic>
      <p:sp>
        <p:nvSpPr>
          <p:cNvPr id="201" name="Google Shape;201;p129"/>
          <p:cNvSpPr txBox="1"/>
          <p:nvPr/>
        </p:nvSpPr>
        <p:spPr>
          <a:xfrm>
            <a:off x="491067" y="6543674"/>
            <a:ext cx="10750400" cy="230700"/>
          </a:xfrm>
          <a:prstGeom prst="rect">
            <a:avLst/>
          </a:prstGeom>
          <a:noFill/>
          <a:ln>
            <a:noFill/>
          </a:ln>
        </p:spPr>
        <p:txBody>
          <a:bodyPr anchorCtr="0" anchor="t" bIns="45700" lIns="91425" spcFirstLastPara="1" rIns="91425" wrap="square" tIns="45700">
            <a:spAutoFit/>
          </a:bodyPr>
          <a:lstStyle/>
          <a:p>
            <a:pPr indent="0" lvl="4"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2022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202" name="Google Shape;202;p129"/>
          <p:cNvSpPr txBox="1"/>
          <p:nvPr>
            <p:ph type="ctrTitle"/>
          </p:nvPr>
        </p:nvSpPr>
        <p:spPr>
          <a:xfrm>
            <a:off x="914400" y="2146302"/>
            <a:ext cx="10701867" cy="72813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400"/>
              <a:buFont typeface="Arial"/>
              <a:buNone/>
              <a:defRPr b="0" sz="4400"/>
            </a:lvl1pPr>
            <a:lvl2pPr lvl="1" algn="l">
              <a:lnSpc>
                <a:spcPct val="100000"/>
              </a:lnSpc>
              <a:spcBef>
                <a:spcPts val="0"/>
              </a:spcBef>
              <a:spcAft>
                <a:spcPts val="0"/>
              </a:spcAft>
              <a:buClr>
                <a:schemeClr val="lt1"/>
              </a:buClr>
              <a:buSzPts val="1400"/>
              <a:buFont typeface="Calibri"/>
              <a:buNone/>
              <a:defRPr/>
            </a:lvl2pPr>
            <a:lvl3pPr lvl="2" algn="l">
              <a:lnSpc>
                <a:spcPct val="100000"/>
              </a:lnSpc>
              <a:spcBef>
                <a:spcPts val="0"/>
              </a:spcBef>
              <a:spcAft>
                <a:spcPts val="0"/>
              </a:spcAft>
              <a:buClr>
                <a:schemeClr val="lt1"/>
              </a:buClr>
              <a:buSzPts val="1400"/>
              <a:buFont typeface="Calibri"/>
              <a:buNone/>
              <a:defRPr/>
            </a:lvl3pPr>
            <a:lvl4pPr lvl="3" algn="l">
              <a:lnSpc>
                <a:spcPct val="100000"/>
              </a:lnSpc>
              <a:spcBef>
                <a:spcPts val="0"/>
              </a:spcBef>
              <a:spcAft>
                <a:spcPts val="0"/>
              </a:spcAft>
              <a:buClr>
                <a:schemeClr val="lt1"/>
              </a:buClr>
              <a:buSzPts val="1400"/>
              <a:buFont typeface="Calibri"/>
              <a:buNone/>
              <a:defRPr/>
            </a:lvl4pPr>
            <a:lvl5pPr lvl="4" algn="l">
              <a:lnSpc>
                <a:spcPct val="100000"/>
              </a:lnSpc>
              <a:spcBef>
                <a:spcPts val="0"/>
              </a:spcBef>
              <a:spcAft>
                <a:spcPts val="0"/>
              </a:spcAft>
              <a:buClr>
                <a:schemeClr val="lt1"/>
              </a:buClr>
              <a:buSzPts val="1400"/>
              <a:buFont typeface="Calibri"/>
              <a:buNone/>
              <a:defRPr/>
            </a:lvl5pPr>
            <a:lvl6pPr lvl="5" algn="l">
              <a:lnSpc>
                <a:spcPct val="100000"/>
              </a:lnSpc>
              <a:spcBef>
                <a:spcPts val="0"/>
              </a:spcBef>
              <a:spcAft>
                <a:spcPts val="0"/>
              </a:spcAft>
              <a:buClr>
                <a:schemeClr val="lt1"/>
              </a:buClr>
              <a:buSzPts val="1400"/>
              <a:buFont typeface="Proxima Nova"/>
              <a:buNone/>
              <a:defRPr/>
            </a:lvl6pPr>
            <a:lvl7pPr lvl="6" algn="l">
              <a:lnSpc>
                <a:spcPct val="100000"/>
              </a:lnSpc>
              <a:spcBef>
                <a:spcPts val="0"/>
              </a:spcBef>
              <a:spcAft>
                <a:spcPts val="0"/>
              </a:spcAft>
              <a:buClr>
                <a:schemeClr val="lt1"/>
              </a:buClr>
              <a:buSzPts val="1400"/>
              <a:buFont typeface="Proxima Nova"/>
              <a:buNone/>
              <a:defRPr/>
            </a:lvl7pPr>
            <a:lvl8pPr lvl="7" algn="l">
              <a:lnSpc>
                <a:spcPct val="100000"/>
              </a:lnSpc>
              <a:spcBef>
                <a:spcPts val="0"/>
              </a:spcBef>
              <a:spcAft>
                <a:spcPts val="0"/>
              </a:spcAft>
              <a:buClr>
                <a:schemeClr val="lt1"/>
              </a:buClr>
              <a:buSzPts val="1400"/>
              <a:buFont typeface="Proxima Nova"/>
              <a:buNone/>
              <a:defRPr/>
            </a:lvl8pPr>
            <a:lvl9pPr lvl="8" algn="l">
              <a:lnSpc>
                <a:spcPct val="100000"/>
              </a:lnSpc>
              <a:spcBef>
                <a:spcPts val="0"/>
              </a:spcBef>
              <a:spcAft>
                <a:spcPts val="0"/>
              </a:spcAft>
              <a:buClr>
                <a:schemeClr val="lt1"/>
              </a:buClr>
              <a:buSzPts val="1400"/>
              <a:buFont typeface="Proxima Nova"/>
              <a:buNone/>
              <a:defRPr/>
            </a:lvl9pPr>
          </a:lstStyle>
          <a:p/>
        </p:txBody>
      </p:sp>
      <p:sp>
        <p:nvSpPr>
          <p:cNvPr id="203" name="Google Shape;203;p129"/>
          <p:cNvSpPr txBox="1"/>
          <p:nvPr>
            <p:ph idx="1" type="subTitle"/>
          </p:nvPr>
        </p:nvSpPr>
        <p:spPr>
          <a:xfrm>
            <a:off x="925689" y="2899831"/>
            <a:ext cx="8534400"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a:buNone/>
              <a:defRPr b="1" i="0" sz="2800" u="none" cap="none" strike="noStrike">
                <a:solidFill>
                  <a:schemeClr val="hlink"/>
                </a:solidFill>
                <a:latin typeface="Calibri"/>
                <a:ea typeface="Calibri"/>
                <a:cs typeface="Calibri"/>
                <a:sym typeface="Calibri"/>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2 Line">
  <p:cSld name="Title Slide - 2 Line">
    <p:spTree>
      <p:nvGrpSpPr>
        <p:cNvPr id="33" name="Shape 33"/>
        <p:cNvGrpSpPr/>
        <p:nvPr/>
      </p:nvGrpSpPr>
      <p:grpSpPr>
        <a:xfrm>
          <a:off x="0" y="0"/>
          <a:ext cx="0" cy="0"/>
          <a:chOff x="0" y="0"/>
          <a:chExt cx="0" cy="0"/>
        </a:xfrm>
      </p:grpSpPr>
      <p:sp>
        <p:nvSpPr>
          <p:cNvPr id="34" name="Google Shape;34;p86"/>
          <p:cNvSpPr txBox="1"/>
          <p:nvPr>
            <p:ph type="ctrTitle"/>
          </p:nvPr>
        </p:nvSpPr>
        <p:spPr>
          <a:xfrm>
            <a:off x="914400" y="2146302"/>
            <a:ext cx="10363200" cy="1350432"/>
          </a:xfrm>
          <a:prstGeom prst="rect">
            <a:avLst/>
          </a:prstGeom>
          <a:noFill/>
          <a:ln>
            <a:noFill/>
          </a:ln>
        </p:spPr>
        <p:txBody>
          <a:bodyPr anchorCtr="0" anchor="t" bIns="45700" lIns="91425" spcFirstLastPara="1" rIns="91425" wrap="square" tIns="45700">
            <a:normAutofit/>
          </a:bodyPr>
          <a:lstStyle>
            <a:lvl1pPr lvl="0" marR="0" algn="l">
              <a:lnSpc>
                <a:spcPct val="100000"/>
              </a:lnSpc>
              <a:spcBef>
                <a:spcPts val="0"/>
              </a:spcBef>
              <a:spcAft>
                <a:spcPts val="0"/>
              </a:spcAft>
              <a:buSzPts val="1400"/>
              <a:buNone/>
              <a:defRPr b="1" i="0"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6"/>
          <p:cNvSpPr txBox="1"/>
          <p:nvPr>
            <p:ph idx="1" type="subTitle"/>
          </p:nvPr>
        </p:nvSpPr>
        <p:spPr>
          <a:xfrm>
            <a:off x="925689" y="3509429"/>
            <a:ext cx="10368844"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70"/>
          <p:cNvSpPr txBox="1"/>
          <p:nvPr>
            <p:ph idx="1" type="body"/>
          </p:nvPr>
        </p:nvSpPr>
        <p:spPr>
          <a:xfrm>
            <a:off x="609600" y="1600200"/>
            <a:ext cx="5384800" cy="2000548"/>
          </a:xfrm>
          <a:prstGeom prst="rect">
            <a:avLst/>
          </a:prstGeom>
          <a:noFill/>
          <a:ln>
            <a:noFill/>
          </a:ln>
        </p:spPr>
        <p:txBody>
          <a:bodyPr anchorCtr="0" anchor="t" bIns="45700" lIns="91425" spcFirstLastPara="1" rIns="91425" wrap="square" tIns="45700">
            <a:spAutoFit/>
          </a:bodyPr>
          <a:lstStyle>
            <a:lvl1pPr indent="-406400" lvl="0" marL="4572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8" name="Google Shape;38;p70"/>
          <p:cNvSpPr txBox="1"/>
          <p:nvPr>
            <p:ph idx="2" type="body"/>
          </p:nvPr>
        </p:nvSpPr>
        <p:spPr>
          <a:xfrm>
            <a:off x="6197600" y="1600200"/>
            <a:ext cx="5384800" cy="2000548"/>
          </a:xfrm>
          <a:prstGeom prst="rect">
            <a:avLst/>
          </a:prstGeom>
          <a:noFill/>
          <a:ln>
            <a:noFill/>
          </a:ln>
        </p:spPr>
        <p:txBody>
          <a:bodyPr anchorCtr="0" anchor="t" bIns="45700" lIns="91425" spcFirstLastPara="1" rIns="91425" wrap="square" tIns="45700">
            <a:spAutoFit/>
          </a:bodyPr>
          <a:lstStyle>
            <a:lvl1pPr indent="-406400" lvl="0" marL="457200" marR="0" rtl="0" algn="l">
              <a:lnSpc>
                <a:spcPct val="100000"/>
              </a:lnSpc>
              <a:spcBef>
                <a:spcPts val="560"/>
              </a:spcBef>
              <a:spcAft>
                <a:spcPts val="0"/>
              </a:spcAft>
              <a:buClr>
                <a:srgbClr val="2D2D2D"/>
              </a:buClr>
              <a:buSzPts val="2800"/>
              <a:buFont typeface="Noto Sans Symbols"/>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rgbClr val="2D2D2D"/>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rgbClr val="2D2D2D"/>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rgbClr val="2D2D2D"/>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9" name="Google Shape;39;p70"/>
          <p:cNvSpPr txBox="1"/>
          <p:nvPr>
            <p:ph type="title"/>
          </p:nvPr>
        </p:nvSpPr>
        <p:spPr>
          <a:xfrm>
            <a:off x="609600" y="749301"/>
            <a:ext cx="10972800" cy="769441"/>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b="1" i="0" sz="44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0" name="Shape 40"/>
        <p:cNvGrpSpPr/>
        <p:nvPr/>
      </p:nvGrpSpPr>
      <p:grpSpPr>
        <a:xfrm>
          <a:off x="0" y="0"/>
          <a:ext cx="0" cy="0"/>
          <a:chOff x="0" y="0"/>
          <a:chExt cx="0" cy="0"/>
        </a:xfrm>
      </p:grpSpPr>
      <p:sp>
        <p:nvSpPr>
          <p:cNvPr id="41" name="Google Shape;41;p72"/>
          <p:cNvSpPr txBox="1"/>
          <p:nvPr>
            <p:ph type="title"/>
          </p:nvPr>
        </p:nvSpPr>
        <p:spPr>
          <a:xfrm>
            <a:off x="914401" y="4761966"/>
            <a:ext cx="10340623" cy="1067334"/>
          </a:xfrm>
          <a:prstGeom prst="rect">
            <a:avLst/>
          </a:prstGeom>
          <a:noFill/>
          <a:ln>
            <a:noFill/>
          </a:ln>
        </p:spPr>
        <p:txBody>
          <a:bodyPr anchorCtr="0" anchor="t" bIns="45700" lIns="91425" spcFirstLastPara="1" rIns="91425" wrap="square" tIns="45700">
            <a:normAutofit/>
          </a:bodyPr>
          <a:lstStyle>
            <a:lvl1pPr lvl="0" marR="0" algn="l">
              <a:lnSpc>
                <a:spcPct val="100000"/>
              </a:lnSpc>
              <a:spcBef>
                <a:spcPts val="0"/>
              </a:spcBef>
              <a:spcAft>
                <a:spcPts val="0"/>
              </a:spcAft>
              <a:buSzPts val="1400"/>
              <a:buNone/>
              <a:defRPr b="1" i="0"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2"/>
          <p:cNvSpPr txBox="1"/>
          <p:nvPr>
            <p:ph idx="1" type="subTitle"/>
          </p:nvPr>
        </p:nvSpPr>
        <p:spPr>
          <a:xfrm>
            <a:off x="922142" y="4296832"/>
            <a:ext cx="10306755" cy="4529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Symbols"/>
              <a:buNone/>
              <a:defRPr b="1" i="0" sz="2800" u="none" cap="none" strike="noStrike">
                <a:solidFill>
                  <a:srgbClr val="2D2D2D"/>
                </a:solidFill>
                <a:latin typeface="Arial"/>
                <a:ea typeface="Arial"/>
                <a:cs typeface="Arial"/>
                <a:sym typeface="Arial"/>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Object with Caption Below">
  <p:cSld name="Single Object with Caption Below">
    <p:spTree>
      <p:nvGrpSpPr>
        <p:cNvPr id="43" name="Shape 43"/>
        <p:cNvGrpSpPr/>
        <p:nvPr/>
      </p:nvGrpSpPr>
      <p:grpSpPr>
        <a:xfrm>
          <a:off x="0" y="0"/>
          <a:ext cx="0" cy="0"/>
          <a:chOff x="0" y="0"/>
          <a:chExt cx="0" cy="0"/>
        </a:xfrm>
      </p:grpSpPr>
      <p:sp>
        <p:nvSpPr>
          <p:cNvPr id="44" name="Google Shape;44;p87"/>
          <p:cNvSpPr txBox="1"/>
          <p:nvPr>
            <p:ph idx="1" type="body"/>
          </p:nvPr>
        </p:nvSpPr>
        <p:spPr>
          <a:xfrm>
            <a:off x="677335" y="469900"/>
            <a:ext cx="10848621" cy="49593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accent2"/>
              </a:buClr>
              <a:buSzPts val="2800"/>
              <a:buFont typeface="Noto Sans Symbols"/>
              <a:buNone/>
              <a:defRPr b="1"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5" name="Google Shape;45;p87"/>
          <p:cNvSpPr txBox="1"/>
          <p:nvPr>
            <p:ph idx="2" type="body"/>
          </p:nvPr>
        </p:nvSpPr>
        <p:spPr>
          <a:xfrm>
            <a:off x="677335" y="5525588"/>
            <a:ext cx="8140094" cy="40011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400"/>
              </a:spcBef>
              <a:spcAft>
                <a:spcPts val="0"/>
              </a:spcAft>
              <a:buClr>
                <a:schemeClr val="accent2"/>
              </a:buClr>
              <a:buSzPts val="2000"/>
              <a:buFont typeface="Noto Sans Symbols"/>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accen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hlink"/>
              </a:buClr>
              <a:buSzPts val="1600"/>
              <a:buFont typeface="Noto Sans Symbols"/>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2"/>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1 line">
  <p:cSld name="1_Title Slide - 1 line">
    <p:spTree>
      <p:nvGrpSpPr>
        <p:cNvPr id="46" name="Shape 46"/>
        <p:cNvGrpSpPr/>
        <p:nvPr/>
      </p:nvGrpSpPr>
      <p:grpSpPr>
        <a:xfrm>
          <a:off x="0" y="0"/>
          <a:ext cx="0" cy="0"/>
          <a:chOff x="0" y="0"/>
          <a:chExt cx="0" cy="0"/>
        </a:xfrm>
      </p:grpSpPr>
      <p:pic>
        <p:nvPicPr>
          <p:cNvPr descr="Page12" id="47" name="Google Shape;47;p88"/>
          <p:cNvPicPr preferRelativeResize="0"/>
          <p:nvPr/>
        </p:nvPicPr>
        <p:blipFill rotWithShape="1">
          <a:blip r:embed="rId2">
            <a:alphaModFix/>
          </a:blip>
          <a:srcRect b="0" l="0" r="0" t="0"/>
          <a:stretch/>
        </p:blipFill>
        <p:spPr>
          <a:xfrm>
            <a:off x="0" y="-6350"/>
            <a:ext cx="12192000" cy="6858000"/>
          </a:xfrm>
          <a:prstGeom prst="rect">
            <a:avLst/>
          </a:prstGeom>
          <a:noFill/>
          <a:ln>
            <a:noFill/>
          </a:ln>
        </p:spPr>
      </p:pic>
      <p:sp>
        <p:nvSpPr>
          <p:cNvPr id="48" name="Google Shape;48;p88"/>
          <p:cNvSpPr txBox="1"/>
          <p:nvPr/>
        </p:nvSpPr>
        <p:spPr>
          <a:xfrm>
            <a:off x="491067" y="6543674"/>
            <a:ext cx="10750400" cy="230700"/>
          </a:xfrm>
          <a:prstGeom prst="rect">
            <a:avLst/>
          </a:prstGeom>
          <a:noFill/>
          <a:ln>
            <a:noFill/>
          </a:ln>
        </p:spPr>
        <p:txBody>
          <a:bodyPr anchorCtr="0" anchor="t" bIns="45700" lIns="91425" spcFirstLastPara="1" rIns="91425" wrap="square" tIns="45700">
            <a:spAutoFit/>
          </a:bodyPr>
          <a:lstStyle/>
          <a:p>
            <a:pPr indent="0" lvl="4"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2023 Regents of the University of Minnesota.  All rights reserved.</a:t>
            </a:r>
            <a:endParaRPr b="0" i="0" sz="1400" u="none" cap="none" strike="noStrike">
              <a:solidFill>
                <a:srgbClr val="000000"/>
              </a:solidFill>
              <a:latin typeface="Arial"/>
              <a:ea typeface="Arial"/>
              <a:cs typeface="Arial"/>
              <a:sym typeface="Arial"/>
            </a:endParaRPr>
          </a:p>
        </p:txBody>
      </p:sp>
      <p:sp>
        <p:nvSpPr>
          <p:cNvPr id="49" name="Google Shape;49;p88"/>
          <p:cNvSpPr txBox="1"/>
          <p:nvPr>
            <p:ph type="ctrTitle"/>
          </p:nvPr>
        </p:nvSpPr>
        <p:spPr>
          <a:xfrm>
            <a:off x="914400" y="2146302"/>
            <a:ext cx="10701867" cy="72813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400"/>
              <a:buFont typeface="Arial"/>
              <a:buNone/>
              <a:defRPr b="0" sz="4400"/>
            </a:lvl1pPr>
            <a:lvl2pPr lvl="1" algn="l">
              <a:lnSpc>
                <a:spcPct val="100000"/>
              </a:lnSpc>
              <a:spcBef>
                <a:spcPts val="0"/>
              </a:spcBef>
              <a:spcAft>
                <a:spcPts val="0"/>
              </a:spcAft>
              <a:buClr>
                <a:schemeClr val="lt1"/>
              </a:buClr>
              <a:buSzPts val="1400"/>
              <a:buFont typeface="Calibri"/>
              <a:buNone/>
              <a:defRPr/>
            </a:lvl2pPr>
            <a:lvl3pPr lvl="2" algn="l">
              <a:lnSpc>
                <a:spcPct val="100000"/>
              </a:lnSpc>
              <a:spcBef>
                <a:spcPts val="0"/>
              </a:spcBef>
              <a:spcAft>
                <a:spcPts val="0"/>
              </a:spcAft>
              <a:buClr>
                <a:schemeClr val="lt1"/>
              </a:buClr>
              <a:buSzPts val="1400"/>
              <a:buFont typeface="Calibri"/>
              <a:buNone/>
              <a:defRPr/>
            </a:lvl3pPr>
            <a:lvl4pPr lvl="3" algn="l">
              <a:lnSpc>
                <a:spcPct val="100000"/>
              </a:lnSpc>
              <a:spcBef>
                <a:spcPts val="0"/>
              </a:spcBef>
              <a:spcAft>
                <a:spcPts val="0"/>
              </a:spcAft>
              <a:buClr>
                <a:schemeClr val="lt1"/>
              </a:buClr>
              <a:buSzPts val="1400"/>
              <a:buFont typeface="Calibri"/>
              <a:buNone/>
              <a:defRPr/>
            </a:lvl4pPr>
            <a:lvl5pPr lvl="4" algn="l">
              <a:lnSpc>
                <a:spcPct val="100000"/>
              </a:lnSpc>
              <a:spcBef>
                <a:spcPts val="0"/>
              </a:spcBef>
              <a:spcAft>
                <a:spcPts val="0"/>
              </a:spcAft>
              <a:buClr>
                <a:schemeClr val="lt1"/>
              </a:buClr>
              <a:buSzPts val="1400"/>
              <a:buFont typeface="Calibri"/>
              <a:buNone/>
              <a:defRPr/>
            </a:lvl5pPr>
            <a:lvl6pPr lvl="5" algn="l">
              <a:lnSpc>
                <a:spcPct val="100000"/>
              </a:lnSpc>
              <a:spcBef>
                <a:spcPts val="0"/>
              </a:spcBef>
              <a:spcAft>
                <a:spcPts val="0"/>
              </a:spcAft>
              <a:buClr>
                <a:schemeClr val="lt1"/>
              </a:buClr>
              <a:buSzPts val="1400"/>
              <a:buFont typeface="Proxima Nova"/>
              <a:buNone/>
              <a:defRPr/>
            </a:lvl6pPr>
            <a:lvl7pPr lvl="6" algn="l">
              <a:lnSpc>
                <a:spcPct val="100000"/>
              </a:lnSpc>
              <a:spcBef>
                <a:spcPts val="0"/>
              </a:spcBef>
              <a:spcAft>
                <a:spcPts val="0"/>
              </a:spcAft>
              <a:buClr>
                <a:schemeClr val="lt1"/>
              </a:buClr>
              <a:buSzPts val="1400"/>
              <a:buFont typeface="Proxima Nova"/>
              <a:buNone/>
              <a:defRPr/>
            </a:lvl7pPr>
            <a:lvl8pPr lvl="7" algn="l">
              <a:lnSpc>
                <a:spcPct val="100000"/>
              </a:lnSpc>
              <a:spcBef>
                <a:spcPts val="0"/>
              </a:spcBef>
              <a:spcAft>
                <a:spcPts val="0"/>
              </a:spcAft>
              <a:buClr>
                <a:schemeClr val="lt1"/>
              </a:buClr>
              <a:buSzPts val="1400"/>
              <a:buFont typeface="Proxima Nova"/>
              <a:buNone/>
              <a:defRPr/>
            </a:lvl8pPr>
            <a:lvl9pPr lvl="8" algn="l">
              <a:lnSpc>
                <a:spcPct val="100000"/>
              </a:lnSpc>
              <a:spcBef>
                <a:spcPts val="0"/>
              </a:spcBef>
              <a:spcAft>
                <a:spcPts val="0"/>
              </a:spcAft>
              <a:buClr>
                <a:schemeClr val="lt1"/>
              </a:buClr>
              <a:buSzPts val="1400"/>
              <a:buFont typeface="Proxima Nova"/>
              <a:buNone/>
              <a:defRPr/>
            </a:lvl9pPr>
          </a:lstStyle>
          <a:p/>
        </p:txBody>
      </p:sp>
      <p:sp>
        <p:nvSpPr>
          <p:cNvPr id="50" name="Google Shape;50;p88"/>
          <p:cNvSpPr txBox="1"/>
          <p:nvPr>
            <p:ph idx="1" type="subTitle"/>
          </p:nvPr>
        </p:nvSpPr>
        <p:spPr>
          <a:xfrm>
            <a:off x="925689" y="2899831"/>
            <a:ext cx="8534400" cy="6180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
              </a:spcBef>
              <a:spcAft>
                <a:spcPts val="0"/>
              </a:spcAft>
              <a:buClr>
                <a:schemeClr val="accent2"/>
              </a:buClr>
              <a:buSzPts val="2800"/>
              <a:buFont typeface="Noto Sans"/>
              <a:buNone/>
              <a:defRPr b="1" i="0" sz="2800" u="none" cap="none" strike="noStrike">
                <a:solidFill>
                  <a:schemeClr val="hlink"/>
                </a:solidFill>
                <a:latin typeface="Calibri"/>
                <a:ea typeface="Calibri"/>
                <a:cs typeface="Calibri"/>
                <a:sym typeface="Calibri"/>
              </a:defRPr>
            </a:lvl1pPr>
            <a:lvl2pPr lvl="1" marR="0" rtl="0" algn="l">
              <a:lnSpc>
                <a:spcPct val="100000"/>
              </a:lnSpc>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100000"/>
              </a:lnSpc>
              <a:spcBef>
                <a:spcPts val="400"/>
              </a:spcBef>
              <a:spcAft>
                <a:spcPts val="0"/>
              </a:spcAft>
              <a:buClr>
                <a:schemeClr val="hlink"/>
              </a:buClr>
              <a:buSzPts val="2000"/>
              <a:buFont typeface="Noto Sans"/>
              <a:buChar char="▪"/>
              <a:defRPr b="0" i="0" sz="2000" u="none" cap="none" strike="noStrike">
                <a:solidFill>
                  <a:schemeClr val="lt1"/>
                </a:solidFill>
                <a:latin typeface="Arial"/>
                <a:ea typeface="Arial"/>
                <a:cs typeface="Arial"/>
                <a:sym typeface="Arial"/>
              </a:defRPr>
            </a:lvl3pPr>
            <a:lvl4pPr lvl="3" marR="0" rtl="0" algn="l">
              <a:lnSpc>
                <a:spcPct val="100000"/>
              </a:lnSpc>
              <a:spcBef>
                <a:spcPts val="360"/>
              </a:spcBef>
              <a:spcAft>
                <a:spcPts val="0"/>
              </a:spcAft>
              <a:buClr>
                <a:schemeClr val="lt2"/>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5pPr>
            <a:lvl6pPr lvl="5"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6pPr>
            <a:lvl7pPr lvl="6"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7pPr>
            <a:lvl8pPr lvl="7"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8pPr>
            <a:lvl9pPr lvl="8" marR="0" rtl="0" algn="l">
              <a:lnSpc>
                <a:spcPct val="100000"/>
              </a:lnSpc>
              <a:spcBef>
                <a:spcPts val="320"/>
              </a:spcBef>
              <a:spcAft>
                <a:spcPts val="0"/>
              </a:spcAft>
              <a:buClr>
                <a:schemeClr val="lt2"/>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5.xml"/><Relationship Id="rId10" Type="http://schemas.openxmlformats.org/officeDocument/2006/relationships/slideLayout" Target="../slideLayouts/slideLayout4.xml"/><Relationship Id="rId13" Type="http://schemas.openxmlformats.org/officeDocument/2006/relationships/slideLayout" Target="../slideLayouts/slideLayout7.xml"/><Relationship Id="rId12" Type="http://schemas.openxmlformats.org/officeDocument/2006/relationships/slideLayout" Target="../slideLayouts/slideLayout6.xml"/><Relationship Id="rId1" Type="http://schemas.openxmlformats.org/officeDocument/2006/relationships/image" Target="../media/image6.jpg"/><Relationship Id="rId2" Type="http://schemas.openxmlformats.org/officeDocument/2006/relationships/image" Target="../media/image4.jpg"/><Relationship Id="rId3" Type="http://schemas.openxmlformats.org/officeDocument/2006/relationships/image" Target="../media/image2.jpg"/><Relationship Id="rId4" Type="http://schemas.openxmlformats.org/officeDocument/2006/relationships/image" Target="../media/image7.jpg"/><Relationship Id="rId9" Type="http://schemas.openxmlformats.org/officeDocument/2006/relationships/slideLayout" Target="../slideLayouts/slideLayout3.xml"/><Relationship Id="rId15" Type="http://schemas.openxmlformats.org/officeDocument/2006/relationships/theme" Target="../theme/theme1.xml"/><Relationship Id="rId14" Type="http://schemas.openxmlformats.org/officeDocument/2006/relationships/slideLayout" Target="../slideLayouts/slideLayout8.xml"/><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slideLayout" Target="../slideLayouts/slideLayout1.xml"/><Relationship Id="rId8"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0.jpg"/><Relationship Id="rId2" Type="http://schemas.openxmlformats.org/officeDocument/2006/relationships/image" Target="../media/image15.jpg"/><Relationship Id="rId3"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image" Target="../media/image13.jpg"/><Relationship Id="rId19" Type="http://schemas.openxmlformats.org/officeDocument/2006/relationships/theme" Target="../theme/theme3.xml"/><Relationship Id="rId6" Type="http://schemas.openxmlformats.org/officeDocument/2006/relationships/image" Target="../media/image12.jpg"/><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9" name="Shape 9"/>
        <p:cNvGrpSpPr/>
        <p:nvPr/>
      </p:nvGrpSpPr>
      <p:grpSpPr>
        <a:xfrm>
          <a:off x="0" y="0"/>
          <a:ext cx="0" cy="0"/>
          <a:chOff x="0" y="0"/>
          <a:chExt cx="0" cy="0"/>
        </a:xfrm>
      </p:grpSpPr>
      <p:pic>
        <p:nvPicPr>
          <p:cNvPr descr="University of Minnesota Extension" id="10" name="Google Shape;10;p6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67"/>
          <p:cNvSpPr txBox="1"/>
          <p:nvPr>
            <p:ph type="title"/>
          </p:nvPr>
        </p:nvSpPr>
        <p:spPr>
          <a:xfrm>
            <a:off x="609600" y="927781"/>
            <a:ext cx="109728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9pPr>
          </a:lstStyle>
          <a:p/>
        </p:txBody>
      </p:sp>
      <p:sp>
        <p:nvSpPr>
          <p:cNvPr id="12" name="Google Shape;12;p67"/>
          <p:cNvSpPr txBox="1"/>
          <p:nvPr/>
        </p:nvSpPr>
        <p:spPr>
          <a:xfrm>
            <a:off x="10640588" y="6304841"/>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
        <p:nvSpPr>
          <p:cNvPr id="13" name="Google Shape;13;p67"/>
          <p:cNvSpPr txBox="1"/>
          <p:nvPr/>
        </p:nvSpPr>
        <p:spPr>
          <a:xfrm>
            <a:off x="453118" y="6661606"/>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2021 Regents of the University of Minnesota. All rights reserved.</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14" name="Google Shape;14;p6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Shape&#10;&#10;Description automatically generated" id="15" name="Google Shape;15;p6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6" name="Google Shape;16;p67"/>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descr="Text&#10;&#10;Description automatically generated with low confidence" id="17" name="Google Shape;17;p67"/>
          <p:cNvPicPr preferRelativeResize="0"/>
          <p:nvPr/>
        </p:nvPicPr>
        <p:blipFill rotWithShape="1">
          <a:blip r:embed="rId5">
            <a:alphaModFix/>
          </a:blip>
          <a:srcRect b="0" l="0" r="0" t="0"/>
          <a:stretch/>
        </p:blipFill>
        <p:spPr>
          <a:xfrm>
            <a:off x="0" y="0"/>
            <a:ext cx="12192000" cy="6858000"/>
          </a:xfrm>
          <a:prstGeom prst="rect">
            <a:avLst/>
          </a:prstGeom>
          <a:noFill/>
          <a:ln>
            <a:noFill/>
          </a:ln>
        </p:spPr>
      </p:pic>
      <p:pic>
        <p:nvPicPr>
          <p:cNvPr descr="Shape, rectangle&#10;&#10;Description automatically generated" id="18" name="Google Shape;18;p67"/>
          <p:cNvPicPr preferRelativeResize="0"/>
          <p:nvPr/>
        </p:nvPicPr>
        <p:blipFill rotWithShape="1">
          <a:blip r:embed="rId6">
            <a:alphaModFix/>
          </a:blip>
          <a:srcRect b="0" l="0" r="0" t="0"/>
          <a:stretch/>
        </p:blipFill>
        <p:spPr>
          <a:xfrm>
            <a:off x="0" y="0"/>
            <a:ext cx="12192000" cy="6858000"/>
          </a:xfrm>
          <a:prstGeom prst="rect">
            <a:avLst/>
          </a:prstGeom>
          <a:noFill/>
          <a:ln>
            <a:noFill/>
          </a:ln>
        </p:spPr>
      </p:pic>
      <p:sp>
        <p:nvSpPr>
          <p:cNvPr id="19" name="Google Shape;19;p67"/>
          <p:cNvSpPr txBox="1"/>
          <p:nvPr/>
        </p:nvSpPr>
        <p:spPr>
          <a:xfrm>
            <a:off x="10606723" y="6304840"/>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
        <p:nvSpPr>
          <p:cNvPr id="20" name="Google Shape;20;p67"/>
          <p:cNvSpPr txBox="1"/>
          <p:nvPr/>
        </p:nvSpPr>
        <p:spPr>
          <a:xfrm>
            <a:off x="605518" y="6655960"/>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2023 Regents of the University of Minnesota. All rights reserved.</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148" name="Shape 148"/>
        <p:cNvGrpSpPr/>
        <p:nvPr/>
      </p:nvGrpSpPr>
      <p:grpSpPr>
        <a:xfrm>
          <a:off x="0" y="0"/>
          <a:ext cx="0" cy="0"/>
          <a:chOff x="0" y="0"/>
          <a:chExt cx="0" cy="0"/>
        </a:xfrm>
      </p:grpSpPr>
      <p:pic>
        <p:nvPicPr>
          <p:cNvPr descr="University of Minnesota Extension" id="149" name="Google Shape;149;p8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50" name="Google Shape;150;p84"/>
          <p:cNvSpPr txBox="1"/>
          <p:nvPr>
            <p:ph type="title"/>
          </p:nvPr>
        </p:nvSpPr>
        <p:spPr>
          <a:xfrm>
            <a:off x="609600" y="927781"/>
            <a:ext cx="109728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Proxima Nova"/>
                <a:ea typeface="Proxima Nova"/>
                <a:cs typeface="Proxima Nova"/>
                <a:sym typeface="Proxima Nova"/>
              </a:defRPr>
            </a:lvl9pPr>
          </a:lstStyle>
          <a:p/>
        </p:txBody>
      </p:sp>
      <p:sp>
        <p:nvSpPr>
          <p:cNvPr id="151" name="Google Shape;151;p84"/>
          <p:cNvSpPr txBox="1"/>
          <p:nvPr/>
        </p:nvSpPr>
        <p:spPr>
          <a:xfrm>
            <a:off x="10640588" y="6304841"/>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
        <p:nvSpPr>
          <p:cNvPr id="152" name="Google Shape;152;p84"/>
          <p:cNvSpPr txBox="1"/>
          <p:nvPr/>
        </p:nvSpPr>
        <p:spPr>
          <a:xfrm>
            <a:off x="453118" y="6661606"/>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2021 Regents of the University of Minnesota. All rights reserved.</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153" name="Google Shape;153;p8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Shape&#10;&#10;Description automatically generated" id="154" name="Google Shape;154;p8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55" name="Google Shape;155;p84"/>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descr="Text&#10;&#10;Description automatically generated with low confidence" id="156" name="Google Shape;156;p84"/>
          <p:cNvPicPr preferRelativeResize="0"/>
          <p:nvPr/>
        </p:nvPicPr>
        <p:blipFill rotWithShape="1">
          <a:blip r:embed="rId5">
            <a:alphaModFix/>
          </a:blip>
          <a:srcRect b="0" l="0" r="0" t="0"/>
          <a:stretch/>
        </p:blipFill>
        <p:spPr>
          <a:xfrm>
            <a:off x="0" y="0"/>
            <a:ext cx="12192000" cy="6858000"/>
          </a:xfrm>
          <a:prstGeom prst="rect">
            <a:avLst/>
          </a:prstGeom>
          <a:noFill/>
          <a:ln>
            <a:noFill/>
          </a:ln>
        </p:spPr>
      </p:pic>
      <p:pic>
        <p:nvPicPr>
          <p:cNvPr descr="Shape, rectangle&#10;&#10;Description automatically generated" id="157" name="Google Shape;157;p84"/>
          <p:cNvPicPr preferRelativeResize="0"/>
          <p:nvPr/>
        </p:nvPicPr>
        <p:blipFill rotWithShape="1">
          <a:blip r:embed="rId6">
            <a:alphaModFix/>
          </a:blip>
          <a:srcRect b="0" l="0" r="0" t="0"/>
          <a:stretch/>
        </p:blipFill>
        <p:spPr>
          <a:xfrm>
            <a:off x="0" y="0"/>
            <a:ext cx="12192000" cy="6858000"/>
          </a:xfrm>
          <a:prstGeom prst="rect">
            <a:avLst/>
          </a:prstGeom>
          <a:noFill/>
          <a:ln>
            <a:noFill/>
          </a:ln>
        </p:spPr>
      </p:pic>
      <p:sp>
        <p:nvSpPr>
          <p:cNvPr id="158" name="Google Shape;158;p84"/>
          <p:cNvSpPr txBox="1"/>
          <p:nvPr/>
        </p:nvSpPr>
        <p:spPr>
          <a:xfrm>
            <a:off x="10606723" y="6304840"/>
            <a:ext cx="129822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
        <p:nvSpPr>
          <p:cNvPr id="159" name="Google Shape;159;p84"/>
          <p:cNvSpPr txBox="1"/>
          <p:nvPr/>
        </p:nvSpPr>
        <p:spPr>
          <a:xfrm>
            <a:off x="605518" y="6655960"/>
            <a:ext cx="3211080" cy="215444"/>
          </a:xfrm>
          <a:prstGeom prst="rect">
            <a:avLst/>
          </a:prstGeom>
          <a:noFill/>
          <a:ln>
            <a:noFill/>
          </a:ln>
        </p:spPr>
        <p:txBody>
          <a:bodyPr anchorCtr="0" anchor="t" bIns="45700" lIns="91425" spcFirstLastPara="1" rIns="91425" wrap="square" tIns="45700">
            <a:spAutoFit/>
          </a:bodyPr>
          <a:lstStyle/>
          <a:p>
            <a:pPr indent="0" lvl="4"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2022 Regents of the University of Minnesota. All rights reserved.</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29.jpg"/><Relationship Id="rId6" Type="http://schemas.openxmlformats.org/officeDocument/2006/relationships/image" Target="../media/image21.jpg"/><Relationship Id="rId7"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4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z.umn.edu/bizsucces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2.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
          <p:cNvSpPr txBox="1"/>
          <p:nvPr>
            <p:ph type="ctrTitle"/>
          </p:nvPr>
        </p:nvSpPr>
        <p:spPr>
          <a:xfrm>
            <a:off x="1906012" y="2441865"/>
            <a:ext cx="8306847" cy="72866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4000"/>
              <a:t>The Minnesota Business Succession and Transition (BST) Study </a:t>
            </a:r>
            <a:endParaRPr/>
          </a:p>
        </p:txBody>
      </p:sp>
      <p:sp>
        <p:nvSpPr>
          <p:cNvPr id="214" name="Google Shape;214;p1"/>
          <p:cNvSpPr txBox="1"/>
          <p:nvPr>
            <p:ph idx="1" type="subTitle"/>
          </p:nvPr>
        </p:nvSpPr>
        <p:spPr>
          <a:xfrm>
            <a:off x="3170761" y="4700135"/>
            <a:ext cx="6400800" cy="61753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US"/>
              <a:t>Michael Darger, </a:t>
            </a:r>
            <a:r>
              <a:rPr lang="en-US"/>
              <a:t>with</a:t>
            </a:r>
            <a:r>
              <a:rPr lang="en-US"/>
              <a:t> Cameron Macht</a:t>
            </a:r>
            <a:endParaRPr/>
          </a:p>
          <a:p>
            <a:pPr indent="0" lvl="0" marL="0" rtl="0" algn="ctr">
              <a:lnSpc>
                <a:spcPct val="100000"/>
              </a:lnSpc>
              <a:spcBef>
                <a:spcPts val="0"/>
              </a:spcBef>
              <a:spcAft>
                <a:spcPts val="0"/>
              </a:spcAft>
              <a:buSzPts val="2800"/>
              <a:buNone/>
            </a:pPr>
            <a:r>
              <a:rPr lang="en-US"/>
              <a:t>z.umn.edu/BSTresearch</a:t>
            </a:r>
            <a:endParaRPr/>
          </a:p>
          <a:p>
            <a:pPr indent="0" lvl="0" marL="0" rtl="0" algn="l">
              <a:lnSpc>
                <a:spcPct val="100000"/>
              </a:lnSpc>
              <a:spcBef>
                <a:spcPts val="560"/>
              </a:spcBef>
              <a:spcAft>
                <a:spcPts val="0"/>
              </a:spcAft>
              <a:buSzPts val="2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g2cd34f09aa2_0_99"/>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Extension research today</a:t>
            </a:r>
            <a:endParaRPr/>
          </a:p>
        </p:txBody>
      </p:sp>
      <p:sp>
        <p:nvSpPr>
          <p:cNvPr id="292" name="Google Shape;292;g2cd34f09aa2_0_99"/>
          <p:cNvSpPr txBox="1"/>
          <p:nvPr>
            <p:ph idx="1" type="body"/>
          </p:nvPr>
        </p:nvSpPr>
        <p:spPr>
          <a:xfrm>
            <a:off x="609600" y="1600200"/>
            <a:ext cx="10972800" cy="4922400"/>
          </a:xfrm>
          <a:prstGeom prst="rect">
            <a:avLst/>
          </a:prstGeom>
          <a:noFill/>
          <a:ln>
            <a:noFill/>
          </a:ln>
        </p:spPr>
        <p:txBody>
          <a:bodyPr anchorCtr="0" anchor="t" bIns="45700" lIns="91425" spcFirstLastPara="1" rIns="91425" wrap="square" tIns="45700">
            <a:spAutoFit/>
          </a:bodyPr>
          <a:lstStyle/>
          <a:p>
            <a:pPr indent="-476250" lvl="0" marL="514350" rtl="0" algn="l">
              <a:spcBef>
                <a:spcPts val="0"/>
              </a:spcBef>
              <a:spcAft>
                <a:spcPts val="0"/>
              </a:spcAft>
              <a:buSzPts val="2600"/>
              <a:buChar char="▪"/>
            </a:pPr>
            <a:r>
              <a:rPr lang="en-US" sz="2600"/>
              <a:t>Surveyed businesses across the state (April-June 2023))</a:t>
            </a:r>
            <a:endParaRPr sz="2600"/>
          </a:p>
          <a:p>
            <a:pPr indent="-501650" lvl="1" marL="996950" rtl="0" algn="l">
              <a:spcBef>
                <a:spcPts val="0"/>
              </a:spcBef>
              <a:spcAft>
                <a:spcPts val="0"/>
              </a:spcAft>
              <a:buSzPts val="3000"/>
              <a:buChar char="▪"/>
            </a:pPr>
            <a:r>
              <a:rPr lang="en-US" sz="2200"/>
              <a:t>1,500 biz with 5-500 employees. </a:t>
            </a:r>
            <a:endParaRPr sz="2200"/>
          </a:p>
          <a:p>
            <a:pPr indent="-501650" lvl="1" marL="996950" rtl="0" algn="l">
              <a:spcBef>
                <a:spcPts val="0"/>
              </a:spcBef>
              <a:spcAft>
                <a:spcPts val="0"/>
              </a:spcAft>
              <a:buSzPts val="3000"/>
              <a:buChar char="▪"/>
            </a:pPr>
            <a:r>
              <a:rPr lang="en-US" sz="2200"/>
              <a:t>all 87 counties represented in the 3,000 business contacts. Most counties had 1+ respondents. </a:t>
            </a:r>
            <a:endParaRPr sz="2200"/>
          </a:p>
          <a:p>
            <a:pPr indent="-368300" lvl="1" marL="914400" rtl="0" algn="l">
              <a:spcBef>
                <a:spcPts val="0"/>
              </a:spcBef>
              <a:spcAft>
                <a:spcPts val="0"/>
              </a:spcAft>
              <a:buSzPts val="2200"/>
              <a:buChar char="▪"/>
            </a:pPr>
            <a:r>
              <a:rPr lang="en-US" sz="2200"/>
              <a:t>341 responses received; 286 were usable/valid</a:t>
            </a:r>
            <a:endParaRPr sz="2200"/>
          </a:p>
          <a:p>
            <a:pPr indent="-368300" lvl="1" marL="914400" rtl="0" algn="l">
              <a:spcBef>
                <a:spcPts val="0"/>
              </a:spcBef>
              <a:spcAft>
                <a:spcPts val="0"/>
              </a:spcAft>
              <a:buSzPts val="2200"/>
              <a:buChar char="▪"/>
            </a:pPr>
            <a:r>
              <a:rPr lang="en-US" sz="2200"/>
              <a:t>69% are family owned (58% 1st gen, 27% 2nd gen.)</a:t>
            </a:r>
            <a:endParaRPr sz="2200"/>
          </a:p>
          <a:p>
            <a:pPr indent="0" lvl="0" marL="0" rtl="0" algn="l">
              <a:spcBef>
                <a:spcPts val="0"/>
              </a:spcBef>
              <a:spcAft>
                <a:spcPts val="0"/>
              </a:spcAft>
              <a:buNone/>
            </a:pPr>
            <a:r>
              <a:t/>
            </a:r>
            <a:endParaRPr/>
          </a:p>
          <a:p>
            <a:pPr indent="0" lvl="0" marL="0" rtl="0" algn="ctr">
              <a:spcBef>
                <a:spcPts val="0"/>
              </a:spcBef>
              <a:spcAft>
                <a:spcPts val="0"/>
              </a:spcAft>
              <a:buNone/>
            </a:pPr>
            <a:r>
              <a:rPr lang="en-US"/>
              <a:t>Results, articles, data, dashboards, methods </a:t>
            </a:r>
            <a:endParaRPr/>
          </a:p>
          <a:p>
            <a:pPr indent="0" lvl="0" marL="0" rtl="0" algn="ctr">
              <a:spcBef>
                <a:spcPts val="0"/>
              </a:spcBef>
              <a:spcAft>
                <a:spcPts val="0"/>
              </a:spcAft>
              <a:buNone/>
            </a:pPr>
            <a:r>
              <a:rPr lang="en-US"/>
              <a:t>z.umn.edu/BSTresearch</a:t>
            </a:r>
            <a:endParaRPr/>
          </a:p>
          <a:p>
            <a:pPr indent="0" lvl="0" marL="0" rtl="0" algn="l">
              <a:lnSpc>
                <a:spcPct val="115000"/>
              </a:lnSpc>
              <a:spcBef>
                <a:spcPts val="1200"/>
              </a:spcBef>
              <a:spcAft>
                <a:spcPts val="0"/>
              </a:spcAft>
              <a:buNone/>
            </a:pPr>
            <a:r>
              <a:t/>
            </a:r>
            <a:endParaRPr sz="1200">
              <a:solidFill>
                <a:schemeClr val="dk1"/>
              </a:solidFill>
              <a:latin typeface="Calibri"/>
              <a:ea typeface="Calibri"/>
              <a:cs typeface="Calibri"/>
              <a:sym typeface="Calibri"/>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sp>
        <p:nvSpPr>
          <p:cNvPr id="298" name="Google Shape;298;p18"/>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3"/>
              <a:buNone/>
            </a:pPr>
            <a:r>
              <a:rPr lang="en-US"/>
              <a:t>An old school big push, paper survey</a:t>
            </a:r>
            <a:br>
              <a:rPr lang="en-US"/>
            </a:br>
            <a:endParaRPr/>
          </a:p>
        </p:txBody>
      </p:sp>
      <p:sp>
        <p:nvSpPr>
          <p:cNvPr id="299" name="Google Shape;299;p18"/>
          <p:cNvSpPr txBox="1"/>
          <p:nvPr>
            <p:ph idx="1" type="body"/>
          </p:nvPr>
        </p:nvSpPr>
        <p:spPr>
          <a:xfrm>
            <a:off x="609600" y="1600200"/>
            <a:ext cx="10972800" cy="10773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3200"/>
              <a:buNone/>
            </a:pPr>
            <a:r>
              <a:t/>
            </a:r>
            <a:endParaRPr/>
          </a:p>
          <a:p>
            <a:pPr indent="0" lvl="0" marL="457200" rtl="0" algn="l">
              <a:lnSpc>
                <a:spcPct val="100000"/>
              </a:lnSpc>
              <a:spcBef>
                <a:spcPts val="0"/>
              </a:spcBef>
              <a:spcAft>
                <a:spcPts val="0"/>
              </a:spcAft>
              <a:buSzPts val="3200"/>
              <a:buNone/>
            </a:pPr>
            <a:r>
              <a:t/>
            </a:r>
            <a:endParaRPr/>
          </a:p>
        </p:txBody>
      </p:sp>
      <p:pic>
        <p:nvPicPr>
          <p:cNvPr descr="Calendar&#10;&#10;Description automatically generated" id="300" name="Google Shape;300;p18"/>
          <p:cNvPicPr preferRelativeResize="0"/>
          <p:nvPr/>
        </p:nvPicPr>
        <p:blipFill rotWithShape="1">
          <a:blip r:embed="rId3">
            <a:alphaModFix/>
          </a:blip>
          <a:srcRect b="0" l="0" r="0" t="0"/>
          <a:stretch/>
        </p:blipFill>
        <p:spPr>
          <a:xfrm>
            <a:off x="1164771" y="1540623"/>
            <a:ext cx="3031672" cy="2273754"/>
          </a:xfrm>
          <a:prstGeom prst="rect">
            <a:avLst/>
          </a:prstGeom>
          <a:noFill/>
          <a:ln>
            <a:noFill/>
          </a:ln>
        </p:spPr>
      </p:pic>
      <p:pic>
        <p:nvPicPr>
          <p:cNvPr descr="A picture containing text&#10;&#10;Description automatically generated" id="301" name="Google Shape;301;p18"/>
          <p:cNvPicPr preferRelativeResize="0"/>
          <p:nvPr/>
        </p:nvPicPr>
        <p:blipFill rotWithShape="1">
          <a:blip r:embed="rId4">
            <a:alphaModFix/>
          </a:blip>
          <a:srcRect b="0" l="0" r="-20129" t="0"/>
          <a:stretch/>
        </p:blipFill>
        <p:spPr>
          <a:xfrm rot="5400000">
            <a:off x="4883489" y="1906475"/>
            <a:ext cx="2552248" cy="2277836"/>
          </a:xfrm>
          <a:prstGeom prst="rect">
            <a:avLst/>
          </a:prstGeom>
          <a:noFill/>
          <a:ln>
            <a:noFill/>
          </a:ln>
        </p:spPr>
      </p:pic>
      <p:pic>
        <p:nvPicPr>
          <p:cNvPr descr="A picture containing text, indoor&#10;&#10;Description automatically generated" id="302" name="Google Shape;302;p18"/>
          <p:cNvPicPr preferRelativeResize="0"/>
          <p:nvPr/>
        </p:nvPicPr>
        <p:blipFill rotWithShape="1">
          <a:blip r:embed="rId5">
            <a:alphaModFix/>
          </a:blip>
          <a:srcRect b="0" l="0" r="-1635" t="0"/>
          <a:stretch/>
        </p:blipFill>
        <p:spPr>
          <a:xfrm rot="5400000">
            <a:off x="8132535" y="1530872"/>
            <a:ext cx="2552247" cy="2571750"/>
          </a:xfrm>
          <a:prstGeom prst="rect">
            <a:avLst/>
          </a:prstGeom>
          <a:noFill/>
          <a:ln>
            <a:noFill/>
          </a:ln>
        </p:spPr>
      </p:pic>
      <p:pic>
        <p:nvPicPr>
          <p:cNvPr descr="Text&#10;&#10;Description automatically generated" id="303" name="Google Shape;303;p18"/>
          <p:cNvPicPr preferRelativeResize="0"/>
          <p:nvPr/>
        </p:nvPicPr>
        <p:blipFill rotWithShape="1">
          <a:blip r:embed="rId6">
            <a:alphaModFix/>
          </a:blip>
          <a:srcRect b="0" l="0" r="0" t="0"/>
          <a:stretch/>
        </p:blipFill>
        <p:spPr>
          <a:xfrm rot="5400000">
            <a:off x="1853633" y="4331626"/>
            <a:ext cx="2677497" cy="2008123"/>
          </a:xfrm>
          <a:prstGeom prst="rect">
            <a:avLst/>
          </a:prstGeom>
          <a:noFill/>
          <a:ln>
            <a:noFill/>
          </a:ln>
        </p:spPr>
      </p:pic>
      <p:pic>
        <p:nvPicPr>
          <p:cNvPr descr="Text, letter&#10;&#10;Description automatically generated" id="304" name="Google Shape;304;p18"/>
          <p:cNvPicPr preferRelativeResize="0"/>
          <p:nvPr/>
        </p:nvPicPr>
        <p:blipFill rotWithShape="1">
          <a:blip r:embed="rId7">
            <a:alphaModFix/>
          </a:blip>
          <a:srcRect b="0" l="0" r="0" t="0"/>
          <a:stretch/>
        </p:blipFill>
        <p:spPr>
          <a:xfrm rot="5400000">
            <a:off x="7552840" y="4510802"/>
            <a:ext cx="2951003" cy="27785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Zoom Poll #1</a:t>
            </a:r>
            <a:endParaRPr/>
          </a:p>
        </p:txBody>
      </p:sp>
      <p:sp>
        <p:nvSpPr>
          <p:cNvPr id="311" name="Google Shape;311;p41"/>
          <p:cNvSpPr txBox="1"/>
          <p:nvPr>
            <p:ph idx="1" type="body"/>
          </p:nvPr>
        </p:nvSpPr>
        <p:spPr>
          <a:xfrm>
            <a:off x="609600" y="2493150"/>
            <a:ext cx="10972800" cy="18717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None/>
            </a:pPr>
            <a:r>
              <a:rPr lang="en-US"/>
              <a:t>Where do owners turn to for information and advice on </a:t>
            </a:r>
            <a:r>
              <a:rPr lang="en-US"/>
              <a:t>business </a:t>
            </a:r>
            <a:r>
              <a:rPr lang="en-US"/>
              <a:t>succession and transition planning?</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p47"/>
          <p:cNvSpPr txBox="1"/>
          <p:nvPr>
            <p:ph type="title"/>
          </p:nvPr>
        </p:nvSpPr>
        <p:spPr>
          <a:xfrm>
            <a:off x="609600" y="123823"/>
            <a:ext cx="10972800" cy="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45"/>
              <a:buNone/>
            </a:pPr>
            <a:r>
              <a:rPr lang="en-US" sz="3060"/>
              <a:t>Big picture categories</a:t>
            </a:r>
            <a:endParaRPr sz="3060"/>
          </a:p>
        </p:txBody>
      </p:sp>
      <p:sp>
        <p:nvSpPr>
          <p:cNvPr id="318" name="Google Shape;318;p47"/>
          <p:cNvSpPr txBox="1"/>
          <p:nvPr>
            <p:ph idx="1" type="body"/>
          </p:nvPr>
        </p:nvSpPr>
        <p:spPr>
          <a:xfrm>
            <a:off x="609600" y="1600200"/>
            <a:ext cx="10972800" cy="461700"/>
          </a:xfrm>
          <a:prstGeom prst="rect">
            <a:avLst/>
          </a:prstGeom>
          <a:noFill/>
          <a:ln>
            <a:noFill/>
          </a:ln>
        </p:spPr>
        <p:txBody>
          <a:bodyPr anchorCtr="0" anchor="t" bIns="45700" lIns="91425" spcFirstLastPara="1" rIns="91425" wrap="square" tIns="45700">
            <a:spAutoFit/>
          </a:bodyPr>
          <a:lstStyle/>
          <a:p>
            <a:pPr indent="-381000" lvl="0" marL="457200" rtl="0" algn="l">
              <a:lnSpc>
                <a:spcPct val="100000"/>
              </a:lnSpc>
              <a:spcBef>
                <a:spcPts val="0"/>
              </a:spcBef>
              <a:spcAft>
                <a:spcPts val="0"/>
              </a:spcAft>
              <a:buClr>
                <a:srgbClr val="000000"/>
              </a:buClr>
              <a:buSzPts val="2400"/>
              <a:buChar char="▪"/>
            </a:pPr>
            <a:r>
              <a:t/>
            </a:r>
            <a:endParaRPr sz="2400">
              <a:solidFill>
                <a:srgbClr val="000000"/>
              </a:solidFill>
            </a:endParaRPr>
          </a:p>
        </p:txBody>
      </p:sp>
      <p:pic>
        <p:nvPicPr>
          <p:cNvPr id="319" name="Google Shape;319;p47"/>
          <p:cNvPicPr preferRelativeResize="0"/>
          <p:nvPr/>
        </p:nvPicPr>
        <p:blipFill>
          <a:blip r:embed="rId3">
            <a:alphaModFix/>
          </a:blip>
          <a:stretch>
            <a:fillRect/>
          </a:stretch>
        </p:blipFill>
        <p:spPr>
          <a:xfrm>
            <a:off x="609600" y="123947"/>
            <a:ext cx="10972799" cy="66101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sp>
        <p:nvSpPr>
          <p:cNvPr id="325" name="Google Shape;325;p63"/>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35353"/>
              <a:buNone/>
            </a:pPr>
            <a:r>
              <a:t/>
            </a:r>
            <a:endParaRPr/>
          </a:p>
        </p:txBody>
      </p:sp>
      <p:sp>
        <p:nvSpPr>
          <p:cNvPr id="326" name="Google Shape;326;p63"/>
          <p:cNvSpPr txBox="1"/>
          <p:nvPr>
            <p:ph idx="1" type="body"/>
          </p:nvPr>
        </p:nvSpPr>
        <p:spPr>
          <a:xfrm>
            <a:off x="1601650" y="1585125"/>
            <a:ext cx="10972800" cy="523200"/>
          </a:xfrm>
          <a:prstGeom prst="rect">
            <a:avLst/>
          </a:prstGeom>
          <a:noFill/>
          <a:ln>
            <a:noFill/>
          </a:ln>
        </p:spPr>
        <p:txBody>
          <a:bodyPr anchorCtr="0" anchor="t" bIns="45700" lIns="91425" spcFirstLastPara="1" rIns="91425" wrap="square" tIns="45700">
            <a:spAutoFit/>
          </a:bodyPr>
          <a:lstStyle/>
          <a:p>
            <a:pPr indent="-228600" lvl="1" marL="914400" rtl="0" algn="l">
              <a:lnSpc>
                <a:spcPct val="100000"/>
              </a:lnSpc>
              <a:spcBef>
                <a:spcPts val="560"/>
              </a:spcBef>
              <a:spcAft>
                <a:spcPts val="0"/>
              </a:spcAft>
              <a:buSzPts val="2800"/>
              <a:buNone/>
            </a:pPr>
            <a:r>
              <a:t/>
            </a:r>
            <a:endParaRPr/>
          </a:p>
        </p:txBody>
      </p:sp>
      <p:pic>
        <p:nvPicPr>
          <p:cNvPr id="327" name="Google Shape;327;p63"/>
          <p:cNvPicPr preferRelativeResize="0"/>
          <p:nvPr/>
        </p:nvPicPr>
        <p:blipFill>
          <a:blip r:embed="rId3">
            <a:alphaModFix/>
          </a:blip>
          <a:stretch>
            <a:fillRect/>
          </a:stretch>
        </p:blipFill>
        <p:spPr>
          <a:xfrm>
            <a:off x="152400" y="236925"/>
            <a:ext cx="10972801" cy="64473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2" name="Shape 332"/>
        <p:cNvGrpSpPr/>
        <p:nvPr/>
      </p:nvGrpSpPr>
      <p:grpSpPr>
        <a:xfrm>
          <a:off x="0" y="0"/>
          <a:ext cx="0" cy="0"/>
          <a:chOff x="0" y="0"/>
          <a:chExt cx="0" cy="0"/>
        </a:xfrm>
      </p:grpSpPr>
      <p:sp>
        <p:nvSpPr>
          <p:cNvPr id="333" name="Google Shape;333;p64"/>
          <p:cNvSpPr txBox="1"/>
          <p:nvPr>
            <p:ph type="title"/>
          </p:nvPr>
        </p:nvSpPr>
        <p:spPr>
          <a:xfrm>
            <a:off x="609600" y="485140"/>
            <a:ext cx="10972800" cy="66833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35352"/>
              <a:buNone/>
            </a:pPr>
            <a:r>
              <a:t/>
            </a:r>
            <a:endParaRPr/>
          </a:p>
        </p:txBody>
      </p:sp>
      <p:sp>
        <p:nvSpPr>
          <p:cNvPr id="334" name="Google Shape;334;p64"/>
          <p:cNvSpPr txBox="1"/>
          <p:nvPr>
            <p:ph idx="1" type="body"/>
          </p:nvPr>
        </p:nvSpPr>
        <p:spPr>
          <a:xfrm>
            <a:off x="609600" y="1567873"/>
            <a:ext cx="10972800" cy="1179900"/>
          </a:xfrm>
          <a:prstGeom prst="rect">
            <a:avLst/>
          </a:prstGeom>
          <a:noFill/>
          <a:ln>
            <a:noFill/>
          </a:ln>
        </p:spPr>
        <p:txBody>
          <a:bodyPr anchorCtr="0" anchor="t" bIns="45700" lIns="91425" spcFirstLastPara="1" rIns="91425" wrap="square" tIns="45700">
            <a:spAutoFit/>
          </a:bodyPr>
          <a:lstStyle/>
          <a:p>
            <a:pPr indent="-457200" lvl="1" marL="857250" rtl="0" algn="l">
              <a:lnSpc>
                <a:spcPct val="100000"/>
              </a:lnSpc>
              <a:spcBef>
                <a:spcPts val="400"/>
              </a:spcBef>
              <a:spcAft>
                <a:spcPts val="0"/>
              </a:spcAft>
              <a:buSzPts val="2000"/>
              <a:buAutoNum type="arabicPeriod"/>
            </a:pPr>
            <a:r>
              <a:t/>
            </a:r>
            <a:endParaRPr sz="2000"/>
          </a:p>
          <a:p>
            <a:pPr indent="0" lvl="0" marL="0" rtl="0" algn="l">
              <a:lnSpc>
                <a:spcPct val="100000"/>
              </a:lnSpc>
              <a:spcBef>
                <a:spcPts val="400"/>
              </a:spcBef>
              <a:spcAft>
                <a:spcPts val="0"/>
              </a:spcAft>
              <a:buSzPts val="3200"/>
              <a:buNone/>
            </a:pPr>
            <a:r>
              <a:t/>
            </a:r>
            <a:endParaRPr sz="2000"/>
          </a:p>
          <a:p>
            <a:pPr indent="0" lvl="0" marL="0" rtl="0" algn="l">
              <a:lnSpc>
                <a:spcPct val="100000"/>
              </a:lnSpc>
              <a:spcBef>
                <a:spcPts val="400"/>
              </a:spcBef>
              <a:spcAft>
                <a:spcPts val="0"/>
              </a:spcAft>
              <a:buSzPts val="3200"/>
              <a:buNone/>
            </a:pPr>
            <a:r>
              <a:rPr lang="en-US" sz="2400"/>
              <a:t> </a:t>
            </a:r>
            <a:endParaRPr sz="2400"/>
          </a:p>
        </p:txBody>
      </p:sp>
      <p:pic>
        <p:nvPicPr>
          <p:cNvPr id="335" name="Google Shape;335;p64"/>
          <p:cNvPicPr preferRelativeResize="0"/>
          <p:nvPr/>
        </p:nvPicPr>
        <p:blipFill>
          <a:blip r:embed="rId3">
            <a:alphaModFix/>
          </a:blip>
          <a:stretch>
            <a:fillRect/>
          </a:stretch>
        </p:blipFill>
        <p:spPr>
          <a:xfrm>
            <a:off x="112150" y="485150"/>
            <a:ext cx="12191999" cy="5322975"/>
          </a:xfrm>
          <a:prstGeom prst="rect">
            <a:avLst/>
          </a:prstGeom>
          <a:noFill/>
          <a:ln>
            <a:noFill/>
          </a:ln>
        </p:spPr>
      </p:pic>
      <p:cxnSp>
        <p:nvCxnSpPr>
          <p:cNvPr id="336" name="Google Shape;336;p64"/>
          <p:cNvCxnSpPr/>
          <p:nvPr/>
        </p:nvCxnSpPr>
        <p:spPr>
          <a:xfrm>
            <a:off x="2444150" y="6807675"/>
            <a:ext cx="2070300" cy="2070300"/>
          </a:xfrm>
          <a:prstGeom prst="straightConnector1">
            <a:avLst/>
          </a:prstGeom>
          <a:noFill/>
          <a:ln cap="flat" cmpd="sng" w="9525">
            <a:solidFill>
              <a:schemeClr val="dk2"/>
            </a:solidFill>
            <a:prstDash val="solid"/>
            <a:round/>
            <a:headEnd len="med" w="med" type="none"/>
            <a:tailEnd len="med" w="med" type="none"/>
          </a:ln>
        </p:spPr>
      </p:cxnSp>
      <p:pic>
        <p:nvPicPr>
          <p:cNvPr id="337" name="Google Shape;337;p64"/>
          <p:cNvPicPr preferRelativeResize="0"/>
          <p:nvPr/>
        </p:nvPicPr>
        <p:blipFill>
          <a:blip r:embed="rId4">
            <a:alphaModFix/>
          </a:blip>
          <a:stretch>
            <a:fillRect/>
          </a:stretch>
        </p:blipFill>
        <p:spPr>
          <a:xfrm>
            <a:off x="244425" y="5622750"/>
            <a:ext cx="11796601" cy="94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2" name="Shape 342"/>
        <p:cNvGrpSpPr/>
        <p:nvPr/>
      </p:nvGrpSpPr>
      <p:grpSpPr>
        <a:xfrm>
          <a:off x="0" y="0"/>
          <a:ext cx="0" cy="0"/>
          <a:chOff x="0" y="0"/>
          <a:chExt cx="0" cy="0"/>
        </a:xfrm>
      </p:grpSpPr>
      <p:sp>
        <p:nvSpPr>
          <p:cNvPr id="343" name="Google Shape;343;g2cd34f09aa2_0_106"/>
          <p:cNvSpPr txBox="1"/>
          <p:nvPr>
            <p:ph idx="4294967295" type="title"/>
          </p:nvPr>
        </p:nvSpPr>
        <p:spPr>
          <a:xfrm>
            <a:off x="609600" y="749301"/>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t/>
            </a:r>
            <a:endParaRPr/>
          </a:p>
        </p:txBody>
      </p:sp>
      <p:sp>
        <p:nvSpPr>
          <p:cNvPr id="344" name="Google Shape;344;g2cd34f09aa2_0_106"/>
          <p:cNvSpPr txBox="1"/>
          <p:nvPr>
            <p:ph idx="1" type="body"/>
          </p:nvPr>
        </p:nvSpPr>
        <p:spPr>
          <a:xfrm>
            <a:off x="677335" y="469900"/>
            <a:ext cx="108486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45" name="Google Shape;345;g2cd34f09aa2_0_106"/>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rPr lang="en-US" sz="2400"/>
              <a:t>Usual audience above, new audience below</a:t>
            </a:r>
            <a:endParaRPr sz="2400"/>
          </a:p>
        </p:txBody>
      </p:sp>
      <p:pic>
        <p:nvPicPr>
          <p:cNvPr id="346" name="Google Shape;346;g2cd34f09aa2_0_106"/>
          <p:cNvPicPr preferRelativeResize="0"/>
          <p:nvPr/>
        </p:nvPicPr>
        <p:blipFill>
          <a:blip r:embed="rId3">
            <a:alphaModFix/>
          </a:blip>
          <a:stretch>
            <a:fillRect/>
          </a:stretch>
        </p:blipFill>
        <p:spPr>
          <a:xfrm>
            <a:off x="433375" y="337875"/>
            <a:ext cx="11092550" cy="503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sp>
        <p:nvSpPr>
          <p:cNvPr id="352" name="Google Shape;352;g2cd34f09aa2_0_155"/>
          <p:cNvSpPr txBox="1"/>
          <p:nvPr>
            <p:ph idx="4294967295" type="title"/>
          </p:nvPr>
        </p:nvSpPr>
        <p:spPr>
          <a:xfrm>
            <a:off x="609600" y="1"/>
            <a:ext cx="10972800" cy="769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56"/>
              <a:buNone/>
            </a:pPr>
            <a:r>
              <a:rPr lang="en-US" sz="3200"/>
              <a:t>It take a “village” of </a:t>
            </a:r>
            <a:r>
              <a:rPr lang="en-US" sz="3200"/>
              <a:t>key advisers</a:t>
            </a:r>
            <a:endParaRPr sz="3200"/>
          </a:p>
        </p:txBody>
      </p:sp>
      <p:sp>
        <p:nvSpPr>
          <p:cNvPr id="353" name="Google Shape;353;g2cd34f09aa2_0_155"/>
          <p:cNvSpPr txBox="1"/>
          <p:nvPr>
            <p:ph idx="1" type="body"/>
          </p:nvPr>
        </p:nvSpPr>
        <p:spPr>
          <a:xfrm>
            <a:off x="14262360" y="531400"/>
            <a:ext cx="4554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54" name="Google Shape;354;g2cd34f09aa2_0_155"/>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355" name="Google Shape;355;g2cd34f09aa2_0_155"/>
          <p:cNvPicPr preferRelativeResize="0"/>
          <p:nvPr/>
        </p:nvPicPr>
        <p:blipFill>
          <a:blip r:embed="rId3">
            <a:alphaModFix/>
          </a:blip>
          <a:stretch>
            <a:fillRect/>
          </a:stretch>
        </p:blipFill>
        <p:spPr>
          <a:xfrm>
            <a:off x="1769875" y="833875"/>
            <a:ext cx="10214824" cy="587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0" name="Shape 360"/>
        <p:cNvGrpSpPr/>
        <p:nvPr/>
      </p:nvGrpSpPr>
      <p:grpSpPr>
        <a:xfrm>
          <a:off x="0" y="0"/>
          <a:ext cx="0" cy="0"/>
          <a:chOff x="0" y="0"/>
          <a:chExt cx="0" cy="0"/>
        </a:xfrm>
      </p:grpSpPr>
      <p:sp>
        <p:nvSpPr>
          <p:cNvPr id="361" name="Google Shape;361;g2cd34f09aa2_0_138"/>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Zoom Poll #2</a:t>
            </a:r>
            <a:endParaRPr/>
          </a:p>
        </p:txBody>
      </p:sp>
      <p:sp>
        <p:nvSpPr>
          <p:cNvPr id="362" name="Google Shape;362;g2cd34f09aa2_0_138"/>
          <p:cNvSpPr txBox="1"/>
          <p:nvPr>
            <p:ph idx="1" type="body"/>
          </p:nvPr>
        </p:nvSpPr>
        <p:spPr>
          <a:xfrm>
            <a:off x="609600" y="2493150"/>
            <a:ext cx="10972800" cy="3158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None/>
            </a:pPr>
            <a:r>
              <a:rPr lang="en-US"/>
              <a:t>Which of these factors related to succession and transition planning were most important to the business owners? (</a:t>
            </a:r>
            <a:r>
              <a:rPr b="1" lang="en-US"/>
              <a:t>what would they say</a:t>
            </a:r>
            <a:r>
              <a:rPr lang="en-US"/>
              <a:t>, not you)</a:t>
            </a:r>
            <a:endParaRPr/>
          </a:p>
          <a:p>
            <a:pPr indent="0" lvl="0" marL="0" rtl="0" algn="ctr">
              <a:lnSpc>
                <a:spcPct val="115000"/>
              </a:lnSpc>
              <a:spcBef>
                <a:spcPts val="1200"/>
              </a:spcBef>
              <a:spcAft>
                <a:spcPts val="0"/>
              </a:spcAft>
              <a:buNone/>
            </a:pPr>
            <a:r>
              <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7" name="Shape 367"/>
        <p:cNvGrpSpPr/>
        <p:nvPr/>
      </p:nvGrpSpPr>
      <p:grpSpPr>
        <a:xfrm>
          <a:off x="0" y="0"/>
          <a:ext cx="0" cy="0"/>
          <a:chOff x="0" y="0"/>
          <a:chExt cx="0" cy="0"/>
        </a:xfrm>
      </p:grpSpPr>
      <p:sp>
        <p:nvSpPr>
          <p:cNvPr id="368" name="Google Shape;368;g2cd34f09aa2_0_114"/>
          <p:cNvSpPr txBox="1"/>
          <p:nvPr>
            <p:ph idx="4294967295" type="title"/>
          </p:nvPr>
        </p:nvSpPr>
        <p:spPr>
          <a:xfrm>
            <a:off x="609600" y="749301"/>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t/>
            </a:r>
            <a:endParaRPr/>
          </a:p>
        </p:txBody>
      </p:sp>
      <p:sp>
        <p:nvSpPr>
          <p:cNvPr id="369" name="Google Shape;369;g2cd34f09aa2_0_114"/>
          <p:cNvSpPr txBox="1"/>
          <p:nvPr>
            <p:ph idx="1" type="body"/>
          </p:nvPr>
        </p:nvSpPr>
        <p:spPr>
          <a:xfrm>
            <a:off x="677335" y="469900"/>
            <a:ext cx="108486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70" name="Google Shape;370;g2cd34f09aa2_0_114"/>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371" name="Google Shape;371;g2cd34f09aa2_0_114"/>
          <p:cNvPicPr preferRelativeResize="0"/>
          <p:nvPr/>
        </p:nvPicPr>
        <p:blipFill>
          <a:blip r:embed="rId3">
            <a:alphaModFix/>
          </a:blip>
          <a:stretch>
            <a:fillRect/>
          </a:stretch>
        </p:blipFill>
        <p:spPr>
          <a:xfrm>
            <a:off x="609600" y="225575"/>
            <a:ext cx="10460950" cy="6594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2"/>
          <p:cNvSpPr txBox="1"/>
          <p:nvPr>
            <p:ph type="title"/>
          </p:nvPr>
        </p:nvSpPr>
        <p:spPr>
          <a:xfrm>
            <a:off x="609600" y="749300"/>
            <a:ext cx="10972800" cy="66833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35353"/>
              <a:buNone/>
            </a:pPr>
            <a:r>
              <a:rPr lang="en-US"/>
              <a:t>Webinar goals</a:t>
            </a:r>
            <a:br>
              <a:rPr lang="en-US"/>
            </a:br>
            <a:endParaRPr/>
          </a:p>
        </p:txBody>
      </p:sp>
      <p:sp>
        <p:nvSpPr>
          <p:cNvPr id="221" name="Google Shape;221;p2"/>
          <p:cNvSpPr txBox="1"/>
          <p:nvPr>
            <p:ph idx="1" type="body"/>
          </p:nvPr>
        </p:nvSpPr>
        <p:spPr>
          <a:xfrm>
            <a:off x="609600" y="1600200"/>
            <a:ext cx="11668800" cy="4484400"/>
          </a:xfrm>
          <a:prstGeom prst="rect">
            <a:avLst/>
          </a:prstGeom>
          <a:noFill/>
          <a:ln>
            <a:noFill/>
          </a:ln>
        </p:spPr>
        <p:txBody>
          <a:bodyPr anchorCtr="0" anchor="t" bIns="45700" lIns="91425" spcFirstLastPara="1" rIns="91425" wrap="square" tIns="45700">
            <a:spAutoFit/>
          </a:bodyPr>
          <a:lstStyle/>
          <a:p>
            <a:pPr indent="-336550" lvl="0" marL="342900" rtl="0" algn="l">
              <a:lnSpc>
                <a:spcPct val="100000"/>
              </a:lnSpc>
              <a:spcBef>
                <a:spcPts val="0"/>
              </a:spcBef>
              <a:spcAft>
                <a:spcPts val="0"/>
              </a:spcAft>
              <a:buClr>
                <a:srgbClr val="2D2D2D"/>
              </a:buClr>
              <a:buSzPts val="3100"/>
              <a:buFont typeface="Noto Sans Symbols"/>
              <a:buChar char="▪"/>
            </a:pPr>
            <a:r>
              <a:rPr lang="en-US" sz="3100"/>
              <a:t>Why does BST* matter?</a:t>
            </a:r>
            <a:endParaRPr sz="3100"/>
          </a:p>
          <a:p>
            <a:pPr indent="-336550" lvl="0" marL="342900" rtl="0" algn="l">
              <a:lnSpc>
                <a:spcPct val="100000"/>
              </a:lnSpc>
              <a:spcBef>
                <a:spcPts val="640"/>
              </a:spcBef>
              <a:spcAft>
                <a:spcPts val="0"/>
              </a:spcAft>
              <a:buClr>
                <a:srgbClr val="2D2D2D"/>
              </a:buClr>
              <a:buSzPts val="3100"/>
              <a:buFont typeface="Noto Sans Symbols"/>
              <a:buChar char="▪"/>
            </a:pPr>
            <a:r>
              <a:rPr lang="en-US" sz="3100"/>
              <a:t>Share some of the research results (watch for poll questions)</a:t>
            </a:r>
            <a:endParaRPr sz="3100"/>
          </a:p>
          <a:p>
            <a:pPr indent="-336550" lvl="0" marL="342900" rtl="0" algn="l">
              <a:lnSpc>
                <a:spcPct val="100000"/>
              </a:lnSpc>
              <a:spcBef>
                <a:spcPts val="640"/>
              </a:spcBef>
              <a:spcAft>
                <a:spcPts val="0"/>
              </a:spcAft>
              <a:buSzPts val="3100"/>
              <a:buChar char="▪"/>
            </a:pPr>
            <a:r>
              <a:rPr lang="en-US" sz="3100"/>
              <a:t>Invite your ideas for research on the buyer side</a:t>
            </a:r>
            <a:endParaRPr sz="3100"/>
          </a:p>
          <a:p>
            <a:pPr indent="-336550" lvl="0" marL="342900" rtl="0" algn="l">
              <a:lnSpc>
                <a:spcPct val="100000"/>
              </a:lnSpc>
              <a:spcBef>
                <a:spcPts val="640"/>
              </a:spcBef>
              <a:spcAft>
                <a:spcPts val="0"/>
              </a:spcAft>
              <a:buSzPts val="3100"/>
              <a:buChar char="▪"/>
            </a:pPr>
            <a:r>
              <a:rPr lang="en-US" sz="3100"/>
              <a:t>Share some resources</a:t>
            </a:r>
            <a:endParaRPr sz="3100"/>
          </a:p>
          <a:p>
            <a:pPr indent="-336550" lvl="0" marL="342900" rtl="0" algn="l">
              <a:lnSpc>
                <a:spcPct val="100000"/>
              </a:lnSpc>
              <a:spcBef>
                <a:spcPts val="640"/>
              </a:spcBef>
              <a:spcAft>
                <a:spcPts val="0"/>
              </a:spcAft>
              <a:buSzPts val="3100"/>
              <a:buChar char="▪"/>
            </a:pPr>
            <a:r>
              <a:rPr lang="en-US" sz="3100"/>
              <a:t>Get your referrals for audiences who could benefit </a:t>
            </a:r>
            <a:endParaRPr sz="3100"/>
          </a:p>
          <a:p>
            <a:pPr indent="-336550" lvl="0" marL="342900" rtl="0" algn="l">
              <a:lnSpc>
                <a:spcPct val="100000"/>
              </a:lnSpc>
              <a:spcBef>
                <a:spcPts val="640"/>
              </a:spcBef>
              <a:spcAft>
                <a:spcPts val="0"/>
              </a:spcAft>
              <a:buSzPts val="3100"/>
              <a:buChar char="▪"/>
            </a:pPr>
            <a:r>
              <a:rPr lang="en-US" sz="3100"/>
              <a:t>Discussion</a:t>
            </a:r>
            <a:endParaRPr sz="3100"/>
          </a:p>
          <a:p>
            <a:pPr indent="0" lvl="0" marL="0" rtl="0" algn="l">
              <a:lnSpc>
                <a:spcPct val="100000"/>
              </a:lnSpc>
              <a:spcBef>
                <a:spcPts val="640"/>
              </a:spcBef>
              <a:spcAft>
                <a:spcPts val="0"/>
              </a:spcAft>
              <a:buNone/>
            </a:pPr>
            <a:r>
              <a:t/>
            </a:r>
            <a:endParaRPr sz="3100"/>
          </a:p>
          <a:p>
            <a:pPr indent="0" lvl="0" marL="0" rtl="0" algn="l">
              <a:lnSpc>
                <a:spcPct val="100000"/>
              </a:lnSpc>
              <a:spcBef>
                <a:spcPts val="640"/>
              </a:spcBef>
              <a:spcAft>
                <a:spcPts val="0"/>
              </a:spcAft>
              <a:buNone/>
            </a:pPr>
            <a:r>
              <a:rPr lang="en-US" sz="3100"/>
              <a:t>*</a:t>
            </a:r>
            <a:r>
              <a:rPr i="1" lang="en-US" sz="3100"/>
              <a:t>Business Succession and Transition</a:t>
            </a:r>
            <a:endParaRPr i="1" sz="3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6" name="Shape 376"/>
        <p:cNvGrpSpPr/>
        <p:nvPr/>
      </p:nvGrpSpPr>
      <p:grpSpPr>
        <a:xfrm>
          <a:off x="0" y="0"/>
          <a:ext cx="0" cy="0"/>
          <a:chOff x="0" y="0"/>
          <a:chExt cx="0" cy="0"/>
        </a:xfrm>
      </p:grpSpPr>
      <p:sp>
        <p:nvSpPr>
          <p:cNvPr id="377" name="Google Shape;377;g2cd34f09aa2_0_146"/>
          <p:cNvSpPr txBox="1"/>
          <p:nvPr>
            <p:ph idx="4294967295" type="title"/>
          </p:nvPr>
        </p:nvSpPr>
        <p:spPr>
          <a:xfrm>
            <a:off x="609600" y="749301"/>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t/>
            </a:r>
            <a:endParaRPr/>
          </a:p>
        </p:txBody>
      </p:sp>
      <p:sp>
        <p:nvSpPr>
          <p:cNvPr id="378" name="Google Shape;378;g2cd34f09aa2_0_146"/>
          <p:cNvSpPr txBox="1"/>
          <p:nvPr>
            <p:ph idx="1" type="body"/>
          </p:nvPr>
        </p:nvSpPr>
        <p:spPr>
          <a:xfrm>
            <a:off x="677335" y="469900"/>
            <a:ext cx="108486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79" name="Google Shape;379;g2cd34f09aa2_0_146"/>
          <p:cNvSpPr txBox="1"/>
          <p:nvPr>
            <p:ph idx="2" type="body"/>
          </p:nvPr>
        </p:nvSpPr>
        <p:spPr>
          <a:xfrm>
            <a:off x="-2298767" y="5103992"/>
            <a:ext cx="1615800" cy="8310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380" name="Google Shape;380;g2cd34f09aa2_0_146"/>
          <p:cNvPicPr preferRelativeResize="0"/>
          <p:nvPr/>
        </p:nvPicPr>
        <p:blipFill>
          <a:blip r:embed="rId3">
            <a:alphaModFix/>
          </a:blip>
          <a:stretch>
            <a:fillRect/>
          </a:stretch>
        </p:blipFill>
        <p:spPr>
          <a:xfrm>
            <a:off x="152400" y="469900"/>
            <a:ext cx="11430001" cy="40530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5" name="Shape 385"/>
        <p:cNvGrpSpPr/>
        <p:nvPr/>
      </p:nvGrpSpPr>
      <p:grpSpPr>
        <a:xfrm>
          <a:off x="0" y="0"/>
          <a:ext cx="0" cy="0"/>
          <a:chOff x="0" y="0"/>
          <a:chExt cx="0" cy="0"/>
        </a:xfrm>
      </p:grpSpPr>
      <p:sp>
        <p:nvSpPr>
          <p:cNvPr id="386" name="Google Shape;386;g2cd34f09aa2_0_122"/>
          <p:cNvSpPr txBox="1"/>
          <p:nvPr>
            <p:ph idx="4294967295" type="title"/>
          </p:nvPr>
        </p:nvSpPr>
        <p:spPr>
          <a:xfrm>
            <a:off x="609600" y="361126"/>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rPr lang="en-US"/>
              <a:t>OK, the bad news on BST preparation</a:t>
            </a:r>
            <a:endParaRPr/>
          </a:p>
        </p:txBody>
      </p:sp>
      <p:sp>
        <p:nvSpPr>
          <p:cNvPr id="387" name="Google Shape;387;g2cd34f09aa2_0_122"/>
          <p:cNvSpPr txBox="1"/>
          <p:nvPr>
            <p:ph idx="1" type="body"/>
          </p:nvPr>
        </p:nvSpPr>
        <p:spPr>
          <a:xfrm>
            <a:off x="14262360" y="531400"/>
            <a:ext cx="455400" cy="61260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88" name="Google Shape;388;g2cd34f09aa2_0_122"/>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389" name="Google Shape;389;g2cd34f09aa2_0_122"/>
          <p:cNvPicPr preferRelativeResize="0"/>
          <p:nvPr/>
        </p:nvPicPr>
        <p:blipFill>
          <a:blip r:embed="rId3">
            <a:alphaModFix/>
          </a:blip>
          <a:stretch>
            <a:fillRect/>
          </a:stretch>
        </p:blipFill>
        <p:spPr>
          <a:xfrm>
            <a:off x="1496825" y="1130623"/>
            <a:ext cx="8761550" cy="5874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4" name="Shape 394"/>
        <p:cNvGrpSpPr/>
        <p:nvPr/>
      </p:nvGrpSpPr>
      <p:grpSpPr>
        <a:xfrm>
          <a:off x="0" y="0"/>
          <a:ext cx="0" cy="0"/>
          <a:chOff x="0" y="0"/>
          <a:chExt cx="0" cy="0"/>
        </a:xfrm>
      </p:grpSpPr>
      <p:sp>
        <p:nvSpPr>
          <p:cNvPr id="395" name="Google Shape;395;g2cd34f09aa2_0_164"/>
          <p:cNvSpPr txBox="1"/>
          <p:nvPr>
            <p:ph idx="4294967295" type="title"/>
          </p:nvPr>
        </p:nvSpPr>
        <p:spPr>
          <a:xfrm>
            <a:off x="609600" y="188576"/>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rPr lang="en-US"/>
              <a:t>And some g</a:t>
            </a:r>
            <a:r>
              <a:rPr lang="en-US"/>
              <a:t>ood news too</a:t>
            </a:r>
            <a:endParaRPr/>
          </a:p>
        </p:txBody>
      </p:sp>
      <p:sp>
        <p:nvSpPr>
          <p:cNvPr id="396" name="Google Shape;396;g2cd34f09aa2_0_164"/>
          <p:cNvSpPr txBox="1"/>
          <p:nvPr>
            <p:ph idx="1" type="body"/>
          </p:nvPr>
        </p:nvSpPr>
        <p:spPr>
          <a:xfrm>
            <a:off x="14262360" y="531400"/>
            <a:ext cx="4554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397" name="Google Shape;397;g2cd34f09aa2_0_164"/>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398" name="Google Shape;398;g2cd34f09aa2_0_164"/>
          <p:cNvPicPr preferRelativeResize="0"/>
          <p:nvPr/>
        </p:nvPicPr>
        <p:blipFill>
          <a:blip r:embed="rId3">
            <a:alphaModFix/>
          </a:blip>
          <a:stretch>
            <a:fillRect/>
          </a:stretch>
        </p:blipFill>
        <p:spPr>
          <a:xfrm>
            <a:off x="2606850" y="750426"/>
            <a:ext cx="8140200" cy="62513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3" name="Shape 403"/>
        <p:cNvGrpSpPr/>
        <p:nvPr/>
      </p:nvGrpSpPr>
      <p:grpSpPr>
        <a:xfrm>
          <a:off x="0" y="0"/>
          <a:ext cx="0" cy="0"/>
          <a:chOff x="0" y="0"/>
          <a:chExt cx="0" cy="0"/>
        </a:xfrm>
      </p:grpSpPr>
      <p:sp>
        <p:nvSpPr>
          <p:cNvPr id="404" name="Google Shape;404;g2cd34f09aa2_0_181"/>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Zoom Poll #3</a:t>
            </a:r>
            <a:endParaRPr/>
          </a:p>
        </p:txBody>
      </p:sp>
      <p:sp>
        <p:nvSpPr>
          <p:cNvPr id="405" name="Google Shape;405;g2cd34f09aa2_0_181"/>
          <p:cNvSpPr txBox="1"/>
          <p:nvPr>
            <p:ph idx="1" type="body"/>
          </p:nvPr>
        </p:nvSpPr>
        <p:spPr>
          <a:xfrm>
            <a:off x="609600" y="2493150"/>
            <a:ext cx="10972800" cy="3158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None/>
            </a:pPr>
            <a:r>
              <a:rPr lang="en-US"/>
              <a:t>Which type of business ownership transfer do you think is most likely to </a:t>
            </a:r>
            <a:r>
              <a:rPr lang="en-US"/>
              <a:t>improve</a:t>
            </a:r>
            <a:r>
              <a:rPr lang="en-US"/>
              <a:t> the business, retain employees, and increase the longevity of the business?</a:t>
            </a:r>
            <a:endParaRPr/>
          </a:p>
          <a:p>
            <a:pPr indent="0" lvl="0" marL="0" rtl="0" algn="ctr">
              <a:lnSpc>
                <a:spcPct val="115000"/>
              </a:lnSpc>
              <a:spcBef>
                <a:spcPts val="1200"/>
              </a:spcBef>
              <a:spcAft>
                <a:spcPts val="0"/>
              </a:spcAft>
              <a:buNone/>
            </a:pPr>
            <a:r>
              <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0" name="Shape 410"/>
        <p:cNvGrpSpPr/>
        <p:nvPr/>
      </p:nvGrpSpPr>
      <p:grpSpPr>
        <a:xfrm>
          <a:off x="0" y="0"/>
          <a:ext cx="0" cy="0"/>
          <a:chOff x="0" y="0"/>
          <a:chExt cx="0" cy="0"/>
        </a:xfrm>
      </p:grpSpPr>
      <p:sp>
        <p:nvSpPr>
          <p:cNvPr id="411" name="Google Shape;411;g2cd34f09aa2_0_188"/>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There probably isn’t a “best” model for either business ownership or BST</a:t>
            </a:r>
            <a:endParaRPr/>
          </a:p>
          <a:p>
            <a:pPr indent="0" lvl="0" marL="0" rtl="0" algn="ctr">
              <a:lnSpc>
                <a:spcPct val="100000"/>
              </a:lnSpc>
              <a:spcBef>
                <a:spcPts val="0"/>
              </a:spcBef>
              <a:spcAft>
                <a:spcPts val="0"/>
              </a:spcAft>
              <a:buSzPct val="35352"/>
              <a:buNone/>
            </a:pPr>
            <a:r>
              <a:t/>
            </a:r>
            <a:endParaRPr/>
          </a:p>
          <a:p>
            <a:pPr indent="-283210" lvl="0" marL="457200" rtl="0" algn="l">
              <a:lnSpc>
                <a:spcPct val="100000"/>
              </a:lnSpc>
              <a:spcBef>
                <a:spcPts val="0"/>
              </a:spcBef>
              <a:spcAft>
                <a:spcPts val="0"/>
              </a:spcAft>
              <a:buSzPts val="860"/>
              <a:buChar char="●"/>
            </a:pPr>
            <a:r>
              <a:rPr lang="en-US" sz="3955"/>
              <a:t>research on employee owned (EO) companies</a:t>
            </a:r>
            <a:endParaRPr sz="3955"/>
          </a:p>
          <a:p>
            <a:pPr indent="-454660" lvl="1" marL="1371600" rtl="0" algn="l">
              <a:lnSpc>
                <a:spcPct val="100000"/>
              </a:lnSpc>
              <a:spcBef>
                <a:spcPts val="0"/>
              </a:spcBef>
              <a:spcAft>
                <a:spcPts val="0"/>
              </a:spcAft>
              <a:buSzPct val="100000"/>
              <a:buChar char="○"/>
            </a:pPr>
            <a:r>
              <a:rPr lang="en-US" sz="3955"/>
              <a:t>Higher performance year over year</a:t>
            </a:r>
            <a:endParaRPr sz="3955"/>
          </a:p>
          <a:p>
            <a:pPr indent="-454660" lvl="1" marL="1371600" rtl="0" algn="l">
              <a:lnSpc>
                <a:spcPct val="100000"/>
              </a:lnSpc>
              <a:spcBef>
                <a:spcPts val="0"/>
              </a:spcBef>
              <a:spcAft>
                <a:spcPts val="0"/>
              </a:spcAft>
              <a:buSzPct val="100000"/>
              <a:buChar char="○"/>
            </a:pPr>
            <a:r>
              <a:rPr lang="en-US" sz="3955"/>
              <a:t>Employees achieve greater wealth accumulation</a:t>
            </a:r>
            <a:endParaRPr sz="3955"/>
          </a:p>
          <a:p>
            <a:pPr indent="-454660" lvl="1" marL="1371600" rtl="0" algn="l">
              <a:lnSpc>
                <a:spcPct val="100000"/>
              </a:lnSpc>
              <a:spcBef>
                <a:spcPts val="0"/>
              </a:spcBef>
              <a:spcAft>
                <a:spcPts val="0"/>
              </a:spcAft>
              <a:buSzPct val="100000"/>
              <a:buChar char="○"/>
            </a:pPr>
            <a:r>
              <a:rPr lang="en-US" sz="3955"/>
              <a:t>Slower to hire; slower to layoff</a:t>
            </a:r>
            <a:endParaRPr sz="3955"/>
          </a:p>
          <a:p>
            <a:pPr indent="-454660" lvl="1" marL="1371600" rtl="0" algn="l">
              <a:lnSpc>
                <a:spcPct val="100000"/>
              </a:lnSpc>
              <a:spcBef>
                <a:spcPts val="0"/>
              </a:spcBef>
              <a:spcAft>
                <a:spcPts val="0"/>
              </a:spcAft>
              <a:buSzPct val="100000"/>
              <a:buChar char="○"/>
            </a:pPr>
            <a:r>
              <a:rPr lang="en-US" sz="3955"/>
              <a:t>Did better during the Pandemic</a:t>
            </a:r>
            <a:endParaRPr sz="3955"/>
          </a:p>
          <a:p>
            <a:pPr indent="-454660" lvl="1" marL="1371600" rtl="0" algn="l">
              <a:lnSpc>
                <a:spcPct val="100000"/>
              </a:lnSpc>
              <a:spcBef>
                <a:spcPts val="0"/>
              </a:spcBef>
              <a:spcAft>
                <a:spcPts val="0"/>
              </a:spcAft>
              <a:buSzPct val="100000"/>
              <a:buChar char="○"/>
            </a:pPr>
            <a:r>
              <a:rPr lang="en-US" sz="3955"/>
              <a:t>Common sense</a:t>
            </a:r>
            <a:endParaRPr sz="3955"/>
          </a:p>
          <a:p>
            <a:pPr indent="0" lvl="0" marL="0" rtl="0" algn="l">
              <a:lnSpc>
                <a:spcPct val="100000"/>
              </a:lnSpc>
              <a:spcBef>
                <a:spcPts val="0"/>
              </a:spcBef>
              <a:spcAft>
                <a:spcPts val="0"/>
              </a:spcAft>
              <a:buNone/>
            </a:pPr>
            <a:r>
              <a:t/>
            </a:r>
            <a:endParaRPr sz="3955"/>
          </a:p>
          <a:p>
            <a:pPr indent="0" lvl="0" marL="0" rtl="0" algn="l">
              <a:lnSpc>
                <a:spcPct val="100000"/>
              </a:lnSpc>
              <a:spcBef>
                <a:spcPts val="0"/>
              </a:spcBef>
              <a:spcAft>
                <a:spcPts val="0"/>
              </a:spcAft>
              <a:buSzPct val="35352"/>
              <a:buNone/>
            </a:pPr>
            <a:r>
              <a:t/>
            </a:r>
            <a:endParaRPr/>
          </a:p>
        </p:txBody>
      </p:sp>
      <p:sp>
        <p:nvSpPr>
          <p:cNvPr id="412" name="Google Shape;412;g2cd34f09aa2_0_188"/>
          <p:cNvSpPr txBox="1"/>
          <p:nvPr>
            <p:ph idx="1" type="body"/>
          </p:nvPr>
        </p:nvSpPr>
        <p:spPr>
          <a:xfrm flipH="1">
            <a:off x="13846825" y="2416200"/>
            <a:ext cx="5763900" cy="2025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None/>
            </a:pPr>
            <a:r>
              <a:t/>
            </a:r>
            <a:endParaRPr/>
          </a:p>
          <a:p>
            <a:pPr indent="0" lvl="0" marL="0" rtl="0" algn="ctr">
              <a:lnSpc>
                <a:spcPct val="115000"/>
              </a:lnSpc>
              <a:spcBef>
                <a:spcPts val="1200"/>
              </a:spcBef>
              <a:spcAft>
                <a:spcPts val="0"/>
              </a:spcAft>
              <a:buNone/>
            </a:pPr>
            <a:r>
              <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7" name="Shape 417"/>
        <p:cNvGrpSpPr/>
        <p:nvPr/>
      </p:nvGrpSpPr>
      <p:grpSpPr>
        <a:xfrm>
          <a:off x="0" y="0"/>
          <a:ext cx="0" cy="0"/>
          <a:chOff x="0" y="0"/>
          <a:chExt cx="0" cy="0"/>
        </a:xfrm>
      </p:grpSpPr>
      <p:sp>
        <p:nvSpPr>
          <p:cNvPr id="418" name="Google Shape;418;g2cd8ab0b2be_0_0"/>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000000"/>
              </a:buClr>
              <a:buSzPct val="66257"/>
              <a:buFont typeface="Arial"/>
              <a:buNone/>
            </a:pPr>
            <a:r>
              <a:rPr lang="en-US" sz="3622"/>
              <a:t>I have two hypotheses on Employee Ownership and Business Retention and Expansion (BRE)</a:t>
            </a:r>
            <a:endParaRPr/>
          </a:p>
          <a:p>
            <a:pPr indent="0" lvl="0" marL="0" rtl="0" algn="ctr">
              <a:lnSpc>
                <a:spcPct val="100000"/>
              </a:lnSpc>
              <a:spcBef>
                <a:spcPts val="0"/>
              </a:spcBef>
              <a:spcAft>
                <a:spcPts val="0"/>
              </a:spcAft>
              <a:buSzPct val="35352"/>
              <a:buNone/>
            </a:pPr>
            <a:r>
              <a:t/>
            </a:r>
            <a:endParaRPr/>
          </a:p>
          <a:p>
            <a:pPr indent="0" lvl="0" marL="0" rtl="0" algn="l">
              <a:spcBef>
                <a:spcPts val="0"/>
              </a:spcBef>
              <a:spcAft>
                <a:spcPts val="0"/>
              </a:spcAft>
              <a:buClr>
                <a:srgbClr val="000000"/>
              </a:buClr>
              <a:buSzPct val="75000"/>
              <a:buFont typeface="Arial"/>
              <a:buNone/>
            </a:pPr>
            <a:r>
              <a:t/>
            </a:r>
            <a:endParaRPr b="0" sz="3200"/>
          </a:p>
          <a:p>
            <a:pPr indent="-473710" lvl="0" marL="457200" rtl="0" algn="l">
              <a:spcBef>
                <a:spcPts val="480"/>
              </a:spcBef>
              <a:spcAft>
                <a:spcPts val="0"/>
              </a:spcAft>
              <a:buClr>
                <a:srgbClr val="2D2D2D"/>
              </a:buClr>
              <a:buSzPct val="100000"/>
              <a:buFont typeface="Noto Sans Symbols"/>
              <a:buAutoNum type="arabicPeriod"/>
            </a:pPr>
            <a:r>
              <a:rPr b="0" lang="en-US" sz="2955"/>
              <a:t>EO is the most likely form of business transition to keep a business local.</a:t>
            </a:r>
            <a:endParaRPr b="0" sz="3755"/>
          </a:p>
          <a:p>
            <a:pPr indent="-473710" lvl="0" marL="457200" rtl="0" algn="l">
              <a:spcBef>
                <a:spcPts val="480"/>
              </a:spcBef>
              <a:spcAft>
                <a:spcPts val="0"/>
              </a:spcAft>
              <a:buClr>
                <a:srgbClr val="2D2D2D"/>
              </a:buClr>
              <a:buSzPct val="100000"/>
              <a:buFont typeface="Noto Sans Symbols"/>
              <a:buAutoNum type="arabicPeriod"/>
            </a:pPr>
            <a:r>
              <a:rPr b="0" lang="en-US" sz="2955"/>
              <a:t>EO is not at the level it could be if there was</a:t>
            </a:r>
            <a:endParaRPr b="0" sz="3755"/>
          </a:p>
          <a:p>
            <a:pPr indent="-476250" lvl="1" marL="857250" rtl="0" algn="l">
              <a:spcBef>
                <a:spcPts val="400"/>
              </a:spcBef>
              <a:spcAft>
                <a:spcPts val="0"/>
              </a:spcAft>
              <a:buClr>
                <a:srgbClr val="2D2D2D"/>
              </a:buClr>
              <a:buSzPct val="100000"/>
              <a:buFont typeface="Noto Sans Symbols"/>
              <a:buAutoNum type="arabicPeriod"/>
            </a:pPr>
            <a:r>
              <a:rPr lang="en-US" sz="2555">
                <a:latin typeface="Arial"/>
                <a:ea typeface="Arial"/>
                <a:cs typeface="Arial"/>
                <a:sym typeface="Arial"/>
              </a:rPr>
              <a:t>greater awareness of the benefits</a:t>
            </a:r>
            <a:endParaRPr sz="3355">
              <a:latin typeface="Arial"/>
              <a:ea typeface="Arial"/>
              <a:cs typeface="Arial"/>
              <a:sym typeface="Arial"/>
            </a:endParaRPr>
          </a:p>
          <a:p>
            <a:pPr indent="-476250" lvl="1" marL="857250" rtl="0" algn="l">
              <a:spcBef>
                <a:spcPts val="400"/>
              </a:spcBef>
              <a:spcAft>
                <a:spcPts val="0"/>
              </a:spcAft>
              <a:buClr>
                <a:srgbClr val="2D2D2D"/>
              </a:buClr>
              <a:buSzPct val="100000"/>
              <a:buFont typeface="Noto Sans Symbols"/>
              <a:buAutoNum type="arabicPeriod"/>
            </a:pPr>
            <a:r>
              <a:rPr lang="en-US" sz="2555">
                <a:latin typeface="Arial"/>
                <a:ea typeface="Arial"/>
                <a:cs typeface="Arial"/>
                <a:sym typeface="Arial"/>
              </a:rPr>
              <a:t>more capacity to assist businesses AND employees on EO transitions</a:t>
            </a:r>
            <a:endParaRPr sz="2555">
              <a:latin typeface="Arial"/>
              <a:ea typeface="Arial"/>
              <a:cs typeface="Arial"/>
              <a:sym typeface="Arial"/>
            </a:endParaRPr>
          </a:p>
          <a:p>
            <a:pPr indent="0" lvl="0" marL="0" rtl="0" algn="l">
              <a:spcBef>
                <a:spcPts val="400"/>
              </a:spcBef>
              <a:spcAft>
                <a:spcPts val="0"/>
              </a:spcAft>
              <a:buClr>
                <a:srgbClr val="000000"/>
              </a:buClr>
              <a:buSzPct val="125217"/>
              <a:buFont typeface="Arial"/>
              <a:buNone/>
            </a:pPr>
            <a:r>
              <a:t/>
            </a:r>
            <a:endParaRPr b="0" sz="2555"/>
          </a:p>
          <a:p>
            <a:pPr indent="0" lvl="0" marL="0" rtl="0" algn="l">
              <a:lnSpc>
                <a:spcPct val="100000"/>
              </a:lnSpc>
              <a:spcBef>
                <a:spcPts val="0"/>
              </a:spcBef>
              <a:spcAft>
                <a:spcPts val="0"/>
              </a:spcAft>
              <a:buSzPct val="31389"/>
              <a:buNone/>
            </a:pPr>
            <a:r>
              <a:t/>
            </a:r>
            <a:endParaRPr sz="4955"/>
          </a:p>
        </p:txBody>
      </p:sp>
      <p:sp>
        <p:nvSpPr>
          <p:cNvPr id="419" name="Google Shape;419;g2cd8ab0b2be_0_0"/>
          <p:cNvSpPr txBox="1"/>
          <p:nvPr>
            <p:ph idx="1" type="body"/>
          </p:nvPr>
        </p:nvSpPr>
        <p:spPr>
          <a:xfrm flipH="1">
            <a:off x="13846825" y="2416200"/>
            <a:ext cx="5763900" cy="2025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None/>
            </a:pPr>
            <a:r>
              <a:t/>
            </a:r>
            <a:endParaRPr/>
          </a:p>
          <a:p>
            <a:pPr indent="0" lvl="0" marL="0" rtl="0" algn="ctr">
              <a:lnSpc>
                <a:spcPct val="115000"/>
              </a:lnSpc>
              <a:spcBef>
                <a:spcPts val="1200"/>
              </a:spcBef>
              <a:spcAft>
                <a:spcPts val="0"/>
              </a:spcAft>
              <a:buNone/>
            </a:pPr>
            <a:r>
              <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sp>
        <p:nvSpPr>
          <p:cNvPr id="425" name="Google Shape;425;g2cd34f09aa2_0_173"/>
          <p:cNvSpPr txBox="1"/>
          <p:nvPr>
            <p:ph idx="4294967295" type="title"/>
          </p:nvPr>
        </p:nvSpPr>
        <p:spPr>
          <a:xfrm>
            <a:off x="609600" y="188576"/>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t/>
            </a:r>
            <a:endParaRPr/>
          </a:p>
        </p:txBody>
      </p:sp>
      <p:sp>
        <p:nvSpPr>
          <p:cNvPr id="426" name="Google Shape;426;g2cd34f09aa2_0_173"/>
          <p:cNvSpPr txBox="1"/>
          <p:nvPr>
            <p:ph idx="1" type="body"/>
          </p:nvPr>
        </p:nvSpPr>
        <p:spPr>
          <a:xfrm>
            <a:off x="14262360" y="531400"/>
            <a:ext cx="4554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427" name="Google Shape;427;g2cd34f09aa2_0_173"/>
          <p:cNvSpPr txBox="1"/>
          <p:nvPr>
            <p:ph idx="2" type="body"/>
          </p:nvPr>
        </p:nvSpPr>
        <p:spPr>
          <a:xfrm>
            <a:off x="149683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pic>
        <p:nvPicPr>
          <p:cNvPr id="428" name="Google Shape;428;g2cd34f09aa2_0_173"/>
          <p:cNvPicPr preferRelativeResize="0"/>
          <p:nvPr/>
        </p:nvPicPr>
        <p:blipFill>
          <a:blip r:embed="rId3">
            <a:alphaModFix/>
          </a:blip>
          <a:stretch>
            <a:fillRect/>
          </a:stretch>
        </p:blipFill>
        <p:spPr>
          <a:xfrm>
            <a:off x="842963" y="1054601"/>
            <a:ext cx="10506075" cy="4152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3" name="Shape 433"/>
        <p:cNvGrpSpPr/>
        <p:nvPr/>
      </p:nvGrpSpPr>
      <p:grpSpPr>
        <a:xfrm>
          <a:off x="0" y="0"/>
          <a:ext cx="0" cy="0"/>
          <a:chOff x="0" y="0"/>
          <a:chExt cx="0" cy="0"/>
        </a:xfrm>
      </p:grpSpPr>
      <p:sp>
        <p:nvSpPr>
          <p:cNvPr id="434" name="Google Shape;434;g2cd34f09aa2_0_130"/>
          <p:cNvSpPr txBox="1"/>
          <p:nvPr>
            <p:ph idx="4294967295" type="title"/>
          </p:nvPr>
        </p:nvSpPr>
        <p:spPr>
          <a:xfrm>
            <a:off x="783575" y="661350"/>
            <a:ext cx="9639900" cy="59091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None/>
            </a:pPr>
            <a:r>
              <a:rPr lang="en-US" sz="3300"/>
              <a:t>Awareness</a:t>
            </a:r>
            <a:endParaRPr sz="3300"/>
          </a:p>
          <a:p>
            <a:pPr indent="-417194" lvl="0" marL="914400" rtl="0" algn="l">
              <a:lnSpc>
                <a:spcPct val="100000"/>
              </a:lnSpc>
              <a:spcBef>
                <a:spcPts val="0"/>
              </a:spcBef>
              <a:spcAft>
                <a:spcPts val="0"/>
              </a:spcAft>
              <a:buSzPct val="100000"/>
              <a:buChar char="●"/>
            </a:pPr>
            <a:r>
              <a:rPr lang="en-US" sz="3300"/>
              <a:t>Owners were most aware of transfers to family, strategic buyers, partners, 3rd-party buyers and managers.</a:t>
            </a:r>
            <a:endParaRPr sz="3300"/>
          </a:p>
          <a:p>
            <a:pPr indent="-417194" lvl="0" marL="914400" rtl="0" algn="l">
              <a:lnSpc>
                <a:spcPct val="100000"/>
              </a:lnSpc>
              <a:spcBef>
                <a:spcPts val="0"/>
              </a:spcBef>
              <a:spcAft>
                <a:spcPts val="0"/>
              </a:spcAft>
              <a:buSzPct val="100000"/>
              <a:buChar char="●"/>
            </a:pPr>
            <a:r>
              <a:rPr lang="en-US" sz="3300"/>
              <a:t>They were quite unaware of 3 employee ownership options for transfer</a:t>
            </a:r>
            <a:endParaRPr sz="3300"/>
          </a:p>
          <a:p>
            <a:pPr indent="0" lvl="0" marL="0" rtl="0" algn="l">
              <a:lnSpc>
                <a:spcPct val="100000"/>
              </a:lnSpc>
              <a:spcBef>
                <a:spcPts val="0"/>
              </a:spcBef>
              <a:spcAft>
                <a:spcPts val="0"/>
              </a:spcAft>
              <a:buNone/>
            </a:pPr>
            <a:r>
              <a:rPr lang="en-US" sz="3300"/>
              <a:t>Intentions</a:t>
            </a:r>
            <a:endParaRPr sz="3300"/>
          </a:p>
          <a:p>
            <a:pPr indent="-417194" lvl="0" marL="914400" rtl="0" algn="l">
              <a:lnSpc>
                <a:spcPct val="100000"/>
              </a:lnSpc>
              <a:spcBef>
                <a:spcPts val="0"/>
              </a:spcBef>
              <a:spcAft>
                <a:spcPts val="0"/>
              </a:spcAft>
              <a:buSzPct val="100000"/>
              <a:buChar char="●"/>
            </a:pPr>
            <a:r>
              <a:rPr lang="en-US" sz="3300"/>
              <a:t>Only 2 options were likely (i.e. 50%+)</a:t>
            </a:r>
            <a:endParaRPr sz="3300"/>
          </a:p>
          <a:p>
            <a:pPr indent="-417194" lvl="1" marL="1371600" rtl="0" algn="l">
              <a:lnSpc>
                <a:spcPct val="100000"/>
              </a:lnSpc>
              <a:spcBef>
                <a:spcPts val="0"/>
              </a:spcBef>
              <a:spcAft>
                <a:spcPts val="0"/>
              </a:spcAft>
              <a:buSzPct val="100000"/>
              <a:buChar char="○"/>
            </a:pPr>
            <a:r>
              <a:rPr lang="en-US" sz="3300"/>
              <a:t>Strategic buyers (4.0 on 6 point scale)</a:t>
            </a:r>
            <a:endParaRPr sz="3300"/>
          </a:p>
          <a:p>
            <a:pPr indent="-417194" lvl="1" marL="1371600" rtl="0" algn="l">
              <a:lnSpc>
                <a:spcPct val="100000"/>
              </a:lnSpc>
              <a:spcBef>
                <a:spcPts val="0"/>
              </a:spcBef>
              <a:spcAft>
                <a:spcPts val="0"/>
              </a:spcAft>
              <a:buSzPct val="100000"/>
              <a:buChar char="○"/>
            </a:pPr>
            <a:r>
              <a:rPr lang="en-US" sz="3300"/>
              <a:t>Family (3.6)</a:t>
            </a:r>
            <a:endParaRPr sz="3300"/>
          </a:p>
          <a:p>
            <a:pPr indent="-417194" lvl="0" marL="914400" rtl="0" algn="l">
              <a:lnSpc>
                <a:spcPct val="100000"/>
              </a:lnSpc>
              <a:spcBef>
                <a:spcPts val="0"/>
              </a:spcBef>
              <a:spcAft>
                <a:spcPts val="0"/>
              </a:spcAft>
              <a:buSzPct val="100000"/>
              <a:buChar char="●"/>
            </a:pPr>
            <a:r>
              <a:rPr lang="en-US" sz="3300"/>
              <a:t>Owners more likely to liquidate than sell to employees</a:t>
            </a:r>
            <a:endParaRPr sz="3300"/>
          </a:p>
        </p:txBody>
      </p:sp>
      <p:sp>
        <p:nvSpPr>
          <p:cNvPr id="435" name="Google Shape;435;g2cd34f09aa2_0_130"/>
          <p:cNvSpPr txBox="1"/>
          <p:nvPr>
            <p:ph idx="1" type="body"/>
          </p:nvPr>
        </p:nvSpPr>
        <p:spPr>
          <a:xfrm>
            <a:off x="13099360" y="2499600"/>
            <a:ext cx="10848600" cy="523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640"/>
              </a:spcBef>
              <a:spcAft>
                <a:spcPts val="0"/>
              </a:spcAft>
              <a:buClr>
                <a:srgbClr val="2D2D2D"/>
              </a:buClr>
              <a:buSzPts val="3200"/>
              <a:buFont typeface="Noto Sans Symbols"/>
              <a:buNone/>
            </a:pPr>
            <a:r>
              <a:t/>
            </a:r>
            <a:endParaRPr/>
          </a:p>
        </p:txBody>
      </p:sp>
      <p:sp>
        <p:nvSpPr>
          <p:cNvPr id="436" name="Google Shape;436;g2cd34f09aa2_0_130"/>
          <p:cNvSpPr txBox="1"/>
          <p:nvPr>
            <p:ph idx="2" type="body"/>
          </p:nvPr>
        </p:nvSpPr>
        <p:spPr>
          <a:xfrm>
            <a:off x="13593785" y="5913763"/>
            <a:ext cx="8140200" cy="461700"/>
          </a:xfrm>
          <a:prstGeom prst="rect">
            <a:avLst/>
          </a:prstGeom>
        </p:spPr>
        <p:txBody>
          <a:bodyPr anchorCtr="0" anchor="t" bIns="45700" lIns="91425" spcFirstLastPara="1" rIns="91425" wrap="square" tIns="45700">
            <a:spAutoFit/>
          </a:bodyPr>
          <a:lstStyle/>
          <a:p>
            <a:pPr indent="0" lvl="0" marL="0" rtl="0" algn="ctr">
              <a:spcBef>
                <a:spcPts val="400"/>
              </a:spcBef>
              <a:spcAft>
                <a:spcPts val="0"/>
              </a:spcAft>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1" name="Shape 441"/>
        <p:cNvGrpSpPr/>
        <p:nvPr/>
      </p:nvGrpSpPr>
      <p:grpSpPr>
        <a:xfrm>
          <a:off x="0" y="0"/>
          <a:ext cx="0" cy="0"/>
          <a:chOff x="0" y="0"/>
          <a:chExt cx="0" cy="0"/>
        </a:xfrm>
      </p:grpSpPr>
      <p:sp>
        <p:nvSpPr>
          <p:cNvPr id="442" name="Google Shape;442;g2cd34f09aa2_0_194"/>
          <p:cNvSpPr txBox="1"/>
          <p:nvPr>
            <p:ph type="title"/>
          </p:nvPr>
        </p:nvSpPr>
        <p:spPr>
          <a:xfrm>
            <a:off x="609600" y="749300"/>
            <a:ext cx="10972800" cy="668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Zoom Poll #4</a:t>
            </a:r>
            <a:endParaRPr/>
          </a:p>
        </p:txBody>
      </p:sp>
      <p:sp>
        <p:nvSpPr>
          <p:cNvPr id="443" name="Google Shape;443;g2cd34f09aa2_0_194"/>
          <p:cNvSpPr txBox="1"/>
          <p:nvPr>
            <p:ph idx="1" type="body"/>
          </p:nvPr>
        </p:nvSpPr>
        <p:spPr>
          <a:xfrm>
            <a:off x="609600" y="2493150"/>
            <a:ext cx="10972800" cy="5165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lang="en-US"/>
              <a:t>This BST research was with business owners/sellers. If research on potential business BUYERs were to happen, what suggestions do you have? What are logical target audiences, groups, places to conduct such research?  </a:t>
            </a:r>
            <a:endParaRPr/>
          </a:p>
          <a:p>
            <a:pPr indent="0" lvl="0" marL="0" rtl="0" algn="ctr">
              <a:lnSpc>
                <a:spcPct val="115000"/>
              </a:lnSpc>
              <a:spcBef>
                <a:spcPts val="1200"/>
              </a:spcBef>
              <a:spcAft>
                <a:spcPts val="0"/>
              </a:spcAft>
              <a:buNone/>
            </a:pPr>
            <a:r>
              <a:t/>
            </a:r>
            <a:endParaRPr/>
          </a:p>
          <a:p>
            <a:pPr indent="0" lvl="0" marL="0" rtl="0" algn="ctr">
              <a:lnSpc>
                <a:spcPct val="115000"/>
              </a:lnSpc>
              <a:spcBef>
                <a:spcPts val="1200"/>
              </a:spcBef>
              <a:spcAft>
                <a:spcPts val="0"/>
              </a:spcAft>
              <a:buNone/>
            </a:pPr>
            <a:r>
              <a:rPr lang="en-US"/>
              <a:t>(This is a fill-in-the-blank question)</a:t>
            </a:r>
            <a:endParaRPr/>
          </a:p>
          <a:p>
            <a:pPr indent="0" lvl="0" marL="0" rtl="0" algn="ctr">
              <a:lnSpc>
                <a:spcPct val="115000"/>
              </a:lnSpc>
              <a:spcBef>
                <a:spcPts val="1200"/>
              </a:spcBef>
              <a:spcAft>
                <a:spcPts val="0"/>
              </a:spcAft>
              <a:buNone/>
            </a:pPr>
            <a:r>
              <a:t/>
            </a:r>
            <a:endParaRPr/>
          </a:p>
          <a:p>
            <a:pPr indent="-228600" lvl="0" marL="457200" marR="0" rtl="0" algn="l">
              <a:lnSpc>
                <a:spcPct val="100000"/>
              </a:lnSpc>
              <a:spcBef>
                <a:spcPts val="1200"/>
              </a:spcBef>
              <a:spcAft>
                <a:spcPts val="0"/>
              </a:spcAft>
              <a:buClr>
                <a:srgbClr val="2D2D2D"/>
              </a:buClr>
              <a:buSzPts val="3200"/>
              <a:buFont typeface="Noto Sans Symbols"/>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sp>
        <p:nvSpPr>
          <p:cNvPr id="449" name="Google Shape;449;g2cd8ab0b2be_0_18"/>
          <p:cNvSpPr txBox="1"/>
          <p:nvPr>
            <p:ph idx="1" type="body"/>
          </p:nvPr>
        </p:nvSpPr>
        <p:spPr>
          <a:xfrm>
            <a:off x="6422950" y="1611475"/>
            <a:ext cx="5384700" cy="9543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2800"/>
              <a:buNone/>
            </a:pPr>
            <a:r>
              <a:rPr lang="en-US"/>
              <a:t>Business Course</a:t>
            </a:r>
            <a:endParaRPr/>
          </a:p>
          <a:p>
            <a:pPr indent="0" lvl="0" marL="0" rtl="0" algn="ctr">
              <a:lnSpc>
                <a:spcPct val="100000"/>
              </a:lnSpc>
              <a:spcBef>
                <a:spcPts val="0"/>
              </a:spcBef>
              <a:spcAft>
                <a:spcPts val="0"/>
              </a:spcAft>
              <a:buSzPts val="2800"/>
              <a:buNone/>
            </a:pPr>
            <a:r>
              <a:rPr lang="en-US"/>
              <a:t>z.umn.edu/BSTclass</a:t>
            </a:r>
            <a:endParaRPr/>
          </a:p>
        </p:txBody>
      </p:sp>
      <p:sp>
        <p:nvSpPr>
          <p:cNvPr id="450" name="Google Shape;450;g2cd8ab0b2be_0_18"/>
          <p:cNvSpPr txBox="1"/>
          <p:nvPr>
            <p:ph idx="2" type="body"/>
          </p:nvPr>
        </p:nvSpPr>
        <p:spPr>
          <a:xfrm>
            <a:off x="411475" y="1575625"/>
            <a:ext cx="5384700" cy="10260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560"/>
              </a:spcBef>
              <a:spcAft>
                <a:spcPts val="0"/>
              </a:spcAft>
              <a:buSzPts val="2800"/>
              <a:buNone/>
            </a:pPr>
            <a:r>
              <a:rPr lang="en-US"/>
              <a:t>Short Videos</a:t>
            </a:r>
            <a:endParaRPr/>
          </a:p>
          <a:p>
            <a:pPr indent="0" lvl="0" marL="0" rtl="0" algn="ctr">
              <a:lnSpc>
                <a:spcPct val="100000"/>
              </a:lnSpc>
              <a:spcBef>
                <a:spcPts val="560"/>
              </a:spcBef>
              <a:spcAft>
                <a:spcPts val="0"/>
              </a:spcAft>
              <a:buSzPts val="2800"/>
              <a:buNone/>
            </a:pPr>
            <a:r>
              <a:rPr lang="en-US"/>
              <a:t>z.umn.edu/BSTplaylist</a:t>
            </a:r>
            <a:endParaRPr/>
          </a:p>
        </p:txBody>
      </p:sp>
      <p:sp>
        <p:nvSpPr>
          <p:cNvPr id="451" name="Google Shape;451;g2cd8ab0b2be_0_18"/>
          <p:cNvSpPr txBox="1"/>
          <p:nvPr>
            <p:ph type="title"/>
          </p:nvPr>
        </p:nvSpPr>
        <p:spPr>
          <a:xfrm>
            <a:off x="609600" y="749301"/>
            <a:ext cx="10972800" cy="7695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5352"/>
              <a:buNone/>
            </a:pPr>
            <a:r>
              <a:rPr lang="en-US"/>
              <a:t>Extension BST resources</a:t>
            </a:r>
            <a:br>
              <a:rPr lang="en-US"/>
            </a:br>
            <a:endParaRPr/>
          </a:p>
        </p:txBody>
      </p:sp>
      <p:pic>
        <p:nvPicPr>
          <p:cNvPr id="452" name="Google Shape;452;g2cd8ab0b2be_0_18"/>
          <p:cNvPicPr preferRelativeResize="0"/>
          <p:nvPr/>
        </p:nvPicPr>
        <p:blipFill rotWithShape="1">
          <a:blip r:embed="rId3">
            <a:alphaModFix/>
          </a:blip>
          <a:srcRect b="0" l="0" r="0" t="0"/>
          <a:stretch/>
        </p:blipFill>
        <p:spPr>
          <a:xfrm>
            <a:off x="0" y="4239949"/>
            <a:ext cx="12191999" cy="2441644"/>
          </a:xfrm>
          <a:prstGeom prst="rect">
            <a:avLst/>
          </a:prstGeom>
          <a:noFill/>
          <a:ln>
            <a:noFill/>
          </a:ln>
        </p:spPr>
      </p:pic>
      <p:sp>
        <p:nvSpPr>
          <p:cNvPr id="453" name="Google Shape;453;g2cd8ab0b2be_0_18"/>
          <p:cNvSpPr txBox="1"/>
          <p:nvPr/>
        </p:nvSpPr>
        <p:spPr>
          <a:xfrm>
            <a:off x="3504125" y="3038800"/>
            <a:ext cx="50856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lt1"/>
                </a:solidFill>
              </a:rPr>
              <a:t>Virtual workshop for community leaders</a:t>
            </a:r>
            <a:endParaRPr b="0" i="0" sz="2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g2cd34f09aa2_0_13"/>
          <p:cNvSpPr txBox="1"/>
          <p:nvPr>
            <p:ph idx="1" type="body"/>
          </p:nvPr>
        </p:nvSpPr>
        <p:spPr>
          <a:xfrm>
            <a:off x="500208" y="1428609"/>
            <a:ext cx="5384700" cy="8004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560"/>
              </a:spcBef>
              <a:spcAft>
                <a:spcPts val="0"/>
              </a:spcAft>
              <a:buSzPts val="2800"/>
              <a:buNone/>
            </a:pPr>
            <a:r>
              <a:rPr lang="en-US" sz="2300"/>
              <a:t>Rural Business Transitions: Approaches to Community Training and Education</a:t>
            </a:r>
            <a:endParaRPr sz="2300"/>
          </a:p>
        </p:txBody>
      </p:sp>
      <p:sp>
        <p:nvSpPr>
          <p:cNvPr id="228" name="Google Shape;228;g2cd34f09aa2_0_13"/>
          <p:cNvSpPr txBox="1"/>
          <p:nvPr>
            <p:ph idx="2" type="body"/>
          </p:nvPr>
        </p:nvSpPr>
        <p:spPr>
          <a:xfrm>
            <a:off x="6197700" y="1518800"/>
            <a:ext cx="5384700" cy="800400"/>
          </a:xfrm>
          <a:prstGeom prst="rect">
            <a:avLst/>
          </a:prstGeom>
          <a:noFill/>
          <a:ln>
            <a:noFill/>
          </a:ln>
        </p:spPr>
        <p:txBody>
          <a:bodyPr anchorCtr="0" anchor="t" bIns="45700" lIns="91425" spcFirstLastPara="1" rIns="91425" wrap="square" tIns="45700">
            <a:spAutoFit/>
          </a:bodyPr>
          <a:lstStyle/>
          <a:p>
            <a:pPr indent="-165100" lvl="0" marL="342900" rtl="0" algn="l">
              <a:lnSpc>
                <a:spcPct val="100000"/>
              </a:lnSpc>
              <a:spcBef>
                <a:spcPts val="0"/>
              </a:spcBef>
              <a:spcAft>
                <a:spcPts val="0"/>
              </a:spcAft>
              <a:buClr>
                <a:srgbClr val="2D2D2D"/>
              </a:buClr>
              <a:buSzPts val="2800"/>
              <a:buFont typeface="Noto Sans Symbols"/>
              <a:buNone/>
            </a:pPr>
            <a:r>
              <a:rPr lang="en-US" sz="2300"/>
              <a:t>Small business - the lifeblood of local economies</a:t>
            </a:r>
            <a:endParaRPr sz="2300"/>
          </a:p>
        </p:txBody>
      </p:sp>
      <p:sp>
        <p:nvSpPr>
          <p:cNvPr id="229" name="Google Shape;229;g2cd34f09aa2_0_13"/>
          <p:cNvSpPr txBox="1"/>
          <p:nvPr>
            <p:ph type="title"/>
          </p:nvPr>
        </p:nvSpPr>
        <p:spPr>
          <a:xfrm>
            <a:off x="609600" y="749301"/>
            <a:ext cx="10972800" cy="76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600"/>
              <a:t>Why is Business Succession and Transition (BST) important?</a:t>
            </a:r>
            <a:br>
              <a:rPr lang="en-US" sz="2600"/>
            </a:br>
            <a:endParaRPr sz="2600"/>
          </a:p>
        </p:txBody>
      </p:sp>
      <p:sp>
        <p:nvSpPr>
          <p:cNvPr id="230" name="Google Shape;230;g2cd34f09aa2_0_13"/>
          <p:cNvSpPr txBox="1"/>
          <p:nvPr/>
        </p:nvSpPr>
        <p:spPr>
          <a:xfrm>
            <a:off x="1640833" y="5856057"/>
            <a:ext cx="8760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Support for this project was and is provided by University of Minnesota EDA Center, with grant funding from the U.S. Economic Development Administration (EDA)</a:t>
            </a:r>
            <a:endParaRPr b="0" i="0" sz="2000" u="none" cap="none" strike="noStrike">
              <a:solidFill>
                <a:srgbClr val="000000"/>
              </a:solidFill>
              <a:latin typeface="Arial"/>
              <a:ea typeface="Arial"/>
              <a:cs typeface="Arial"/>
              <a:sym typeface="Arial"/>
            </a:endParaRPr>
          </a:p>
        </p:txBody>
      </p:sp>
      <p:pic>
        <p:nvPicPr>
          <p:cNvPr id="231" name="Google Shape;231;g2cd34f09aa2_0_13"/>
          <p:cNvPicPr preferRelativeResize="0"/>
          <p:nvPr/>
        </p:nvPicPr>
        <p:blipFill rotWithShape="1">
          <a:blip r:embed="rId3">
            <a:alphaModFix/>
          </a:blip>
          <a:srcRect b="0" l="0" r="0" t="0"/>
          <a:stretch/>
        </p:blipFill>
        <p:spPr>
          <a:xfrm>
            <a:off x="973125" y="2582999"/>
            <a:ext cx="4239323" cy="2825325"/>
          </a:xfrm>
          <a:prstGeom prst="rect">
            <a:avLst/>
          </a:prstGeom>
          <a:noFill/>
          <a:ln>
            <a:noFill/>
          </a:ln>
        </p:spPr>
      </p:pic>
      <p:grpSp>
        <p:nvGrpSpPr>
          <p:cNvPr id="232" name="Google Shape;232;g2cd34f09aa2_0_13"/>
          <p:cNvGrpSpPr/>
          <p:nvPr/>
        </p:nvGrpSpPr>
        <p:grpSpPr>
          <a:xfrm>
            <a:off x="8513641" y="3579543"/>
            <a:ext cx="1828786" cy="1828786"/>
            <a:chOff x="4303290" y="2158374"/>
            <a:chExt cx="1854000" cy="1854000"/>
          </a:xfrm>
        </p:grpSpPr>
        <p:sp>
          <p:nvSpPr>
            <p:cNvPr id="233" name="Google Shape;233;g2cd34f09aa2_0_13"/>
            <p:cNvSpPr/>
            <p:nvPr/>
          </p:nvSpPr>
          <p:spPr>
            <a:xfrm>
              <a:off x="4303290" y="2158374"/>
              <a:ext cx="1854000" cy="1854000"/>
            </a:xfrm>
            <a:prstGeom prst="ellipse">
              <a:avLst/>
            </a:prstGeom>
            <a:solidFill>
              <a:srgbClr val="0B7743"/>
            </a:solidFill>
            <a:ln cap="flat" cmpd="sng" w="28575">
              <a:solidFill>
                <a:srgbClr val="65F0AD"/>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cd34f09aa2_0_13"/>
            <p:cNvSpPr txBox="1"/>
            <p:nvPr/>
          </p:nvSpPr>
          <p:spPr>
            <a:xfrm>
              <a:off x="4692681" y="2878937"/>
              <a:ext cx="10752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0" i="0" lang="en-US" sz="1500" u="none" cap="none" strike="noStrike">
                  <a:solidFill>
                    <a:srgbClr val="FFFFFF"/>
                  </a:solidFill>
                  <a:latin typeface="Roboto"/>
                  <a:ea typeface="Roboto"/>
                  <a:cs typeface="Roboto"/>
                  <a:sym typeface="Roboto"/>
                </a:rPr>
                <a:t>Taxes</a:t>
              </a:r>
              <a:endParaRPr b="0" i="0" sz="1500" u="none" cap="none" strike="noStrike">
                <a:solidFill>
                  <a:srgbClr val="FFFFFF"/>
                </a:solidFill>
                <a:latin typeface="Roboto"/>
                <a:ea typeface="Roboto"/>
                <a:cs typeface="Roboto"/>
                <a:sym typeface="Roboto"/>
              </a:endParaRPr>
            </a:p>
          </p:txBody>
        </p:sp>
      </p:grpSp>
      <p:grpSp>
        <p:nvGrpSpPr>
          <p:cNvPr id="235" name="Google Shape;235;g2cd34f09aa2_0_13"/>
          <p:cNvGrpSpPr/>
          <p:nvPr/>
        </p:nvGrpSpPr>
        <p:grpSpPr>
          <a:xfrm>
            <a:off x="6568008" y="3848943"/>
            <a:ext cx="1828786" cy="1828786"/>
            <a:chOff x="2986712" y="2158374"/>
            <a:chExt cx="1854000" cy="1854000"/>
          </a:xfrm>
        </p:grpSpPr>
        <p:sp>
          <p:nvSpPr>
            <p:cNvPr id="236" name="Google Shape;236;g2cd34f09aa2_0_13"/>
            <p:cNvSpPr/>
            <p:nvPr/>
          </p:nvSpPr>
          <p:spPr>
            <a:xfrm>
              <a:off x="2986712" y="2158374"/>
              <a:ext cx="1854000" cy="1854000"/>
            </a:xfrm>
            <a:prstGeom prst="ellipse">
              <a:avLst/>
            </a:prstGeom>
            <a:solidFill>
              <a:srgbClr val="0E9453"/>
            </a:solidFill>
            <a:ln cap="flat" cmpd="sng" w="28575">
              <a:solidFill>
                <a:srgbClr val="65F0AD"/>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cd34f09aa2_0_13"/>
            <p:cNvSpPr txBox="1"/>
            <p:nvPr/>
          </p:nvSpPr>
          <p:spPr>
            <a:xfrm>
              <a:off x="3376116" y="2878937"/>
              <a:ext cx="10752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0" i="0" lang="en-US" sz="1500" u="none" cap="none" strike="noStrike">
                  <a:solidFill>
                    <a:srgbClr val="FFFFFF"/>
                  </a:solidFill>
                  <a:latin typeface="Roboto"/>
                  <a:ea typeface="Roboto"/>
                  <a:cs typeface="Roboto"/>
                  <a:sym typeface="Roboto"/>
                </a:rPr>
                <a:t>Quality of Life</a:t>
              </a:r>
              <a:endParaRPr b="0" i="0" sz="1500" u="none" cap="none" strike="noStrike">
                <a:solidFill>
                  <a:srgbClr val="FFFFFF"/>
                </a:solidFill>
                <a:latin typeface="Roboto"/>
                <a:ea typeface="Roboto"/>
                <a:cs typeface="Roboto"/>
                <a:sym typeface="Roboto"/>
              </a:endParaRPr>
            </a:p>
          </p:txBody>
        </p:sp>
      </p:grpSp>
      <p:grpSp>
        <p:nvGrpSpPr>
          <p:cNvPr id="238" name="Google Shape;238;g2cd34f09aa2_0_13"/>
          <p:cNvGrpSpPr/>
          <p:nvPr/>
        </p:nvGrpSpPr>
        <p:grpSpPr>
          <a:xfrm>
            <a:off x="7630816" y="2311027"/>
            <a:ext cx="1828786" cy="1828786"/>
            <a:chOff x="3656844" y="1131139"/>
            <a:chExt cx="1854000" cy="1854000"/>
          </a:xfrm>
        </p:grpSpPr>
        <p:sp>
          <p:nvSpPr>
            <p:cNvPr id="239" name="Google Shape;239;g2cd34f09aa2_0_13"/>
            <p:cNvSpPr/>
            <p:nvPr/>
          </p:nvSpPr>
          <p:spPr>
            <a:xfrm>
              <a:off x="3656844" y="1131139"/>
              <a:ext cx="1854000" cy="1854000"/>
            </a:xfrm>
            <a:prstGeom prst="ellipse">
              <a:avLst/>
            </a:prstGeom>
            <a:solidFill>
              <a:srgbClr val="085631"/>
            </a:solidFill>
            <a:ln cap="flat" cmpd="sng" w="28575">
              <a:solidFill>
                <a:srgbClr val="65F0AD"/>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cd34f09aa2_0_13"/>
            <p:cNvSpPr txBox="1"/>
            <p:nvPr/>
          </p:nvSpPr>
          <p:spPr>
            <a:xfrm>
              <a:off x="3880049" y="1797436"/>
              <a:ext cx="1407600" cy="521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0" i="0" lang="en-US" sz="1500" u="none" cap="none" strike="noStrike">
                  <a:solidFill>
                    <a:srgbClr val="FFFFFF"/>
                  </a:solidFill>
                  <a:latin typeface="Roboto"/>
                  <a:ea typeface="Roboto"/>
                  <a:cs typeface="Roboto"/>
                  <a:sym typeface="Roboto"/>
                </a:rPr>
                <a:t>Employment</a:t>
              </a:r>
              <a:endParaRPr b="0" i="0" sz="1500" u="none" cap="none" strike="noStrike">
                <a:solidFill>
                  <a:srgbClr val="FFFFFF"/>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cd8ab0b2be_0_86"/>
          <p:cNvSpPr txBox="1"/>
          <p:nvPr>
            <p:ph idx="4294967295" type="title"/>
          </p:nvPr>
        </p:nvSpPr>
        <p:spPr>
          <a:xfrm>
            <a:off x="609600" y="749301"/>
            <a:ext cx="10972800" cy="1446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Here’s an easy way to start</a:t>
            </a:r>
            <a:endParaRPr/>
          </a:p>
          <a:p>
            <a:pPr indent="0" lvl="0" marL="0" rtl="0" algn="l">
              <a:spcBef>
                <a:spcPts val="0"/>
              </a:spcBef>
              <a:spcAft>
                <a:spcPts val="0"/>
              </a:spcAft>
              <a:buNone/>
            </a:pPr>
            <a:r>
              <a:rPr lang="en-US"/>
              <a:t>https://z.umn.edu/BSTvideos</a:t>
            </a:r>
            <a:endParaRPr/>
          </a:p>
        </p:txBody>
      </p:sp>
      <p:pic>
        <p:nvPicPr>
          <p:cNvPr id="460" name="Google Shape;460;g2cd8ab0b2be_0_86"/>
          <p:cNvPicPr preferRelativeResize="0"/>
          <p:nvPr/>
        </p:nvPicPr>
        <p:blipFill>
          <a:blip r:embed="rId3">
            <a:alphaModFix/>
          </a:blip>
          <a:stretch>
            <a:fillRect/>
          </a:stretch>
        </p:blipFill>
        <p:spPr>
          <a:xfrm>
            <a:off x="1182613" y="2360825"/>
            <a:ext cx="9630474" cy="44298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465" name="Shape 465"/>
        <p:cNvGrpSpPr/>
        <p:nvPr/>
      </p:nvGrpSpPr>
      <p:grpSpPr>
        <a:xfrm>
          <a:off x="0" y="0"/>
          <a:ext cx="0" cy="0"/>
          <a:chOff x="0" y="0"/>
          <a:chExt cx="0" cy="0"/>
        </a:xfrm>
      </p:grpSpPr>
      <p:sp>
        <p:nvSpPr>
          <p:cNvPr id="466" name="Google Shape;466;g2cd8ab0b2be_0_27"/>
          <p:cNvSpPr txBox="1"/>
          <p:nvPr>
            <p:ph idx="1" type="body"/>
          </p:nvPr>
        </p:nvSpPr>
        <p:spPr>
          <a:xfrm>
            <a:off x="609600" y="1600200"/>
            <a:ext cx="5384700" cy="4320000"/>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Clr>
                <a:srgbClr val="2D2D2D"/>
              </a:buClr>
              <a:buSzPts val="2800"/>
              <a:buFont typeface="Noto Sans Symbols"/>
              <a:buChar char="▪"/>
            </a:pPr>
            <a:r>
              <a:rPr lang="en-US"/>
              <a:t>Extension class for businesses</a:t>
            </a:r>
            <a:endParaRPr/>
          </a:p>
          <a:p>
            <a:pPr indent="-342900" lvl="0" marL="342900" rtl="0" algn="l">
              <a:lnSpc>
                <a:spcPct val="100000"/>
              </a:lnSpc>
              <a:spcBef>
                <a:spcPts val="560"/>
              </a:spcBef>
              <a:spcAft>
                <a:spcPts val="0"/>
              </a:spcAft>
              <a:buClr>
                <a:srgbClr val="2D2D2D"/>
              </a:buClr>
              <a:buSzPts val="2800"/>
              <a:buFont typeface="Noto Sans Symbols"/>
              <a:buChar char="▪"/>
            </a:pPr>
            <a:r>
              <a:rPr lang="en-US"/>
              <a:t>z.umn.edu/BSTclass</a:t>
            </a:r>
            <a:endParaRPr/>
          </a:p>
          <a:p>
            <a:pPr indent="-342900" lvl="0" marL="342900" rtl="0" algn="l">
              <a:lnSpc>
                <a:spcPct val="100000"/>
              </a:lnSpc>
              <a:spcBef>
                <a:spcPts val="560"/>
              </a:spcBef>
              <a:spcAft>
                <a:spcPts val="0"/>
              </a:spcAft>
              <a:buClr>
                <a:srgbClr val="2D2D2D"/>
              </a:buClr>
              <a:buSzPts val="2800"/>
              <a:buFont typeface="Noto Sans Symbols"/>
              <a:buChar char="▪"/>
            </a:pPr>
            <a:r>
              <a:rPr lang="en-US"/>
              <a:t>$500 for 5 week via Zoom</a:t>
            </a:r>
            <a:endParaRPr/>
          </a:p>
          <a:p>
            <a:pPr indent="0" lvl="0" marL="457200" rtl="0" algn="l">
              <a:lnSpc>
                <a:spcPct val="100000"/>
              </a:lnSpc>
              <a:spcBef>
                <a:spcPts val="400"/>
              </a:spcBef>
              <a:spcAft>
                <a:spcPts val="0"/>
              </a:spcAft>
              <a:buSzPts val="2800"/>
              <a:buNone/>
            </a:pPr>
            <a:r>
              <a:t/>
            </a:r>
            <a:endParaRPr i="1" sz="2000"/>
          </a:p>
          <a:p>
            <a:pPr indent="0" lvl="0" marL="457200" rtl="0" algn="l">
              <a:lnSpc>
                <a:spcPct val="100000"/>
              </a:lnSpc>
              <a:spcBef>
                <a:spcPts val="400"/>
              </a:spcBef>
              <a:spcAft>
                <a:spcPts val="0"/>
              </a:spcAft>
              <a:buSzPts val="2800"/>
              <a:buNone/>
            </a:pPr>
            <a:r>
              <a:t/>
            </a:r>
            <a:endParaRPr i="1" sz="2000"/>
          </a:p>
          <a:p>
            <a:pPr indent="0" lvl="0" marL="457200" rtl="0" algn="l">
              <a:lnSpc>
                <a:spcPct val="100000"/>
              </a:lnSpc>
              <a:spcBef>
                <a:spcPts val="400"/>
              </a:spcBef>
              <a:spcAft>
                <a:spcPts val="0"/>
              </a:spcAft>
              <a:buSzPts val="2800"/>
              <a:buNone/>
            </a:pPr>
            <a:r>
              <a:t/>
            </a:r>
            <a:endParaRPr i="1" sz="2000"/>
          </a:p>
          <a:p>
            <a:pPr indent="-342900" lvl="0" marL="342900" rtl="0" algn="l">
              <a:lnSpc>
                <a:spcPct val="100000"/>
              </a:lnSpc>
              <a:spcBef>
                <a:spcPts val="400"/>
              </a:spcBef>
              <a:spcAft>
                <a:spcPts val="0"/>
              </a:spcAft>
              <a:buClr>
                <a:srgbClr val="2D2D2D"/>
              </a:buClr>
              <a:buSzPts val="2000"/>
              <a:buFont typeface="Noto Sans Symbols"/>
              <a:buChar char="▪"/>
            </a:pPr>
            <a:r>
              <a:rPr i="1" lang="en-US" sz="2000"/>
              <a:t>“I did not know about this class prior to us getting our succession plan in order. It would have been so helpful and saved us a lot of time” -spring 2023 participant</a:t>
            </a:r>
            <a:endParaRPr/>
          </a:p>
        </p:txBody>
      </p:sp>
      <p:pic>
        <p:nvPicPr>
          <p:cNvPr descr="A picture containing text, businesscard&#10;&#10;Description automatically generated" id="467" name="Google Shape;467;g2cd8ab0b2be_0_27"/>
          <p:cNvPicPr preferRelativeResize="0"/>
          <p:nvPr>
            <p:ph idx="2" type="body"/>
          </p:nvPr>
        </p:nvPicPr>
        <p:blipFill rotWithShape="1">
          <a:blip r:embed="rId3">
            <a:alphaModFix/>
          </a:blip>
          <a:srcRect b="0" l="0" r="0" t="0"/>
          <a:stretch/>
        </p:blipFill>
        <p:spPr>
          <a:xfrm>
            <a:off x="6731449" y="1518749"/>
            <a:ext cx="3868500" cy="2577300"/>
          </a:xfrm>
          <a:prstGeom prst="rect">
            <a:avLst/>
          </a:prstGeom>
          <a:noFill/>
          <a:ln>
            <a:noFill/>
          </a:ln>
        </p:spPr>
      </p:pic>
      <p:sp>
        <p:nvSpPr>
          <p:cNvPr id="468" name="Google Shape;468;g2cd8ab0b2be_0_27"/>
          <p:cNvSpPr txBox="1"/>
          <p:nvPr>
            <p:ph type="title"/>
          </p:nvPr>
        </p:nvSpPr>
        <p:spPr>
          <a:xfrm>
            <a:off x="609600" y="749301"/>
            <a:ext cx="10972800" cy="7695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35352"/>
              <a:buNone/>
            </a:pPr>
            <a:r>
              <a:rPr lang="en-US"/>
              <a:t>More BST resources </a:t>
            </a:r>
            <a:br>
              <a:rPr lang="en-US"/>
            </a:br>
            <a:endParaRPr/>
          </a:p>
        </p:txBody>
      </p:sp>
      <p:sp>
        <p:nvSpPr>
          <p:cNvPr id="469" name="Google Shape;469;g2cd8ab0b2be_0_27"/>
          <p:cNvSpPr txBox="1"/>
          <p:nvPr/>
        </p:nvSpPr>
        <p:spPr>
          <a:xfrm>
            <a:off x="5994300" y="4343275"/>
            <a:ext cx="5408700" cy="2339700"/>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400"/>
              </a:spcBef>
              <a:spcAft>
                <a:spcPts val="0"/>
              </a:spcAft>
              <a:buClr>
                <a:srgbClr val="2D2D2D"/>
              </a:buClr>
              <a:buSzPts val="2000"/>
              <a:buFont typeface="Noto Sans Symbols"/>
              <a:buChar char="▪"/>
            </a:pPr>
            <a:r>
              <a:rPr b="0" i="1" lang="en-US" sz="2000" u="none" cap="none" strike="noStrike">
                <a:solidFill>
                  <a:schemeClr val="lt1"/>
                </a:solidFill>
                <a:latin typeface="Arial"/>
                <a:ea typeface="Arial"/>
                <a:cs typeface="Arial"/>
                <a:sym typeface="Arial"/>
              </a:rPr>
              <a:t>“I think a lot of people and businesses would benefit from this course. The time it takes to sit in the online classes and the homework is small compared to the amount of time and effort that will be needed to actually properly implement a successful transition.” - 2020 participant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474" name="Shape 474"/>
        <p:cNvGrpSpPr/>
        <p:nvPr/>
      </p:nvGrpSpPr>
      <p:grpSpPr>
        <a:xfrm>
          <a:off x="0" y="0"/>
          <a:ext cx="0" cy="0"/>
          <a:chOff x="0" y="0"/>
          <a:chExt cx="0" cy="0"/>
        </a:xfrm>
      </p:grpSpPr>
      <p:sp>
        <p:nvSpPr>
          <p:cNvPr id="475" name="Google Shape;475;g2cd8ab0b2be_0_35"/>
          <p:cNvSpPr txBox="1"/>
          <p:nvPr>
            <p:ph idx="1" type="body"/>
          </p:nvPr>
        </p:nvSpPr>
        <p:spPr>
          <a:xfrm>
            <a:off x="609600" y="1600200"/>
            <a:ext cx="5384700" cy="400200"/>
          </a:xfrm>
          <a:prstGeom prst="rect">
            <a:avLst/>
          </a:prstGeom>
          <a:noFill/>
          <a:ln>
            <a:noFill/>
          </a:ln>
        </p:spPr>
        <p:txBody>
          <a:bodyPr anchorCtr="0" anchor="t" bIns="45700" lIns="91425" spcFirstLastPara="1" rIns="91425" wrap="square" tIns="45700">
            <a:spAutoFit/>
          </a:bodyPr>
          <a:lstStyle/>
          <a:p>
            <a:pPr indent="-215900" lvl="0" marL="342900" rtl="0" algn="l">
              <a:lnSpc>
                <a:spcPct val="100000"/>
              </a:lnSpc>
              <a:spcBef>
                <a:spcPts val="0"/>
              </a:spcBef>
              <a:spcAft>
                <a:spcPts val="0"/>
              </a:spcAft>
              <a:buClr>
                <a:srgbClr val="2D2D2D"/>
              </a:buClr>
              <a:buSzPts val="2000"/>
              <a:buFont typeface="Noto Sans Symbols"/>
              <a:buNone/>
            </a:pPr>
            <a:r>
              <a:t/>
            </a:r>
            <a:endParaRPr i="1" sz="2000"/>
          </a:p>
        </p:txBody>
      </p:sp>
      <p:sp>
        <p:nvSpPr>
          <p:cNvPr id="476" name="Google Shape;476;g2cd8ab0b2be_0_35"/>
          <p:cNvSpPr txBox="1"/>
          <p:nvPr>
            <p:ph idx="2" type="body"/>
          </p:nvPr>
        </p:nvSpPr>
        <p:spPr>
          <a:xfrm>
            <a:off x="3325075" y="6255475"/>
            <a:ext cx="5384700" cy="523200"/>
          </a:xfrm>
          <a:prstGeom prst="rect">
            <a:avLst/>
          </a:prstGeom>
          <a:noFill/>
          <a:ln>
            <a:noFill/>
          </a:ln>
        </p:spPr>
        <p:txBody>
          <a:bodyPr anchorCtr="0" anchor="t" bIns="45700" lIns="91425" spcFirstLastPara="1" rIns="91425" wrap="square" tIns="45700">
            <a:spAutoFit/>
          </a:bodyPr>
          <a:lstStyle/>
          <a:p>
            <a:pPr indent="0" lvl="0" marL="457200" rtl="0" algn="l">
              <a:lnSpc>
                <a:spcPct val="100000"/>
              </a:lnSpc>
              <a:spcBef>
                <a:spcPts val="0"/>
              </a:spcBef>
              <a:spcAft>
                <a:spcPts val="0"/>
              </a:spcAft>
              <a:buSzPts val="2800"/>
              <a:buNone/>
            </a:pPr>
            <a:r>
              <a:rPr lang="en-US"/>
              <a:t>z.umn.edu/bizsuccession</a:t>
            </a:r>
            <a:endParaRPr/>
          </a:p>
        </p:txBody>
      </p:sp>
      <p:sp>
        <p:nvSpPr>
          <p:cNvPr id="477" name="Google Shape;477;g2cd8ab0b2be_0_35"/>
          <p:cNvSpPr txBox="1"/>
          <p:nvPr>
            <p:ph type="title"/>
          </p:nvPr>
        </p:nvSpPr>
        <p:spPr>
          <a:xfrm>
            <a:off x="609600" y="749301"/>
            <a:ext cx="10972800" cy="76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6"/>
              <a:buNone/>
            </a:pPr>
            <a:r>
              <a:t/>
            </a:r>
            <a:endParaRPr/>
          </a:p>
        </p:txBody>
      </p:sp>
      <p:pic>
        <p:nvPicPr>
          <p:cNvPr id="478" name="Google Shape;478;g2cd8ab0b2be_0_35"/>
          <p:cNvPicPr preferRelativeResize="0"/>
          <p:nvPr/>
        </p:nvPicPr>
        <p:blipFill rotWithShape="1">
          <a:blip r:embed="rId3">
            <a:alphaModFix/>
          </a:blip>
          <a:srcRect b="0" l="0" r="0" t="0"/>
          <a:stretch/>
        </p:blipFill>
        <p:spPr>
          <a:xfrm>
            <a:off x="1386101" y="170325"/>
            <a:ext cx="8775500" cy="5895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cd8ab0b2be_0_96"/>
          <p:cNvSpPr txBox="1"/>
          <p:nvPr>
            <p:ph idx="1" type="body"/>
          </p:nvPr>
        </p:nvSpPr>
        <p:spPr>
          <a:xfrm>
            <a:off x="609600" y="1600200"/>
            <a:ext cx="5384700" cy="1457100"/>
          </a:xfrm>
          <a:prstGeom prst="rect">
            <a:avLst/>
          </a:prstGeom>
        </p:spPr>
        <p:txBody>
          <a:bodyPr anchorCtr="0" anchor="t" bIns="45700" lIns="91425" spcFirstLastPara="1" rIns="91425" wrap="square" tIns="45700">
            <a:spAutoFit/>
          </a:bodyPr>
          <a:lstStyle/>
          <a:p>
            <a:pPr indent="0" lvl="0" marL="0" rtl="0" algn="l">
              <a:spcBef>
                <a:spcPts val="560"/>
              </a:spcBef>
              <a:spcAft>
                <a:spcPts val="0"/>
              </a:spcAft>
              <a:buNone/>
            </a:pPr>
            <a:r>
              <a:t/>
            </a:r>
            <a:endParaRPr/>
          </a:p>
          <a:p>
            <a:pPr indent="-406400" lvl="0" marL="457200" rtl="0" algn="l">
              <a:spcBef>
                <a:spcPts val="560"/>
              </a:spcBef>
              <a:spcAft>
                <a:spcPts val="0"/>
              </a:spcAft>
              <a:buSzPts val="2800"/>
              <a:buChar char="▪"/>
            </a:pPr>
            <a:r>
              <a:rPr lang="en-US"/>
              <a:t>Presentation of this research</a:t>
            </a:r>
            <a:endParaRPr/>
          </a:p>
          <a:p>
            <a:pPr indent="-406400" lvl="0" marL="457200" rtl="0" algn="l">
              <a:spcBef>
                <a:spcPts val="0"/>
              </a:spcBef>
              <a:spcAft>
                <a:spcPts val="0"/>
              </a:spcAft>
              <a:buSzPts val="2800"/>
              <a:buChar char="▪"/>
            </a:pPr>
            <a:r>
              <a:rPr lang="en-US"/>
              <a:t>To our resources</a:t>
            </a:r>
            <a:endParaRPr/>
          </a:p>
        </p:txBody>
      </p:sp>
      <p:sp>
        <p:nvSpPr>
          <p:cNvPr id="485" name="Google Shape;485;g2cd8ab0b2be_0_96"/>
          <p:cNvSpPr txBox="1"/>
          <p:nvPr>
            <p:ph idx="2" type="body"/>
          </p:nvPr>
        </p:nvSpPr>
        <p:spPr>
          <a:xfrm>
            <a:off x="6197600" y="1600200"/>
            <a:ext cx="5384700" cy="3181200"/>
          </a:xfrm>
          <a:prstGeom prst="rect">
            <a:avLst/>
          </a:prstGeom>
        </p:spPr>
        <p:txBody>
          <a:bodyPr anchorCtr="0" anchor="t" bIns="45700" lIns="91425" spcFirstLastPara="1" rIns="91425" wrap="square" tIns="45700">
            <a:spAutoFit/>
          </a:bodyPr>
          <a:lstStyle/>
          <a:p>
            <a:pPr indent="0" lvl="0" marL="0" rtl="0" algn="l">
              <a:spcBef>
                <a:spcPts val="560"/>
              </a:spcBef>
              <a:spcAft>
                <a:spcPts val="0"/>
              </a:spcAft>
              <a:buNone/>
            </a:pPr>
            <a:r>
              <a:t/>
            </a:r>
            <a:endParaRPr/>
          </a:p>
          <a:p>
            <a:pPr indent="-406400" lvl="0" marL="457200" rtl="0" algn="l">
              <a:spcBef>
                <a:spcPts val="560"/>
              </a:spcBef>
              <a:spcAft>
                <a:spcPts val="0"/>
              </a:spcAft>
              <a:buSzPts val="2800"/>
              <a:buChar char="▪"/>
            </a:pPr>
            <a:r>
              <a:rPr lang="en-US"/>
              <a:t>Lots of people care about this issue</a:t>
            </a:r>
            <a:endParaRPr/>
          </a:p>
          <a:p>
            <a:pPr indent="-406400" lvl="0" marL="457200" rtl="0" algn="l">
              <a:spcBef>
                <a:spcPts val="0"/>
              </a:spcBef>
              <a:spcAft>
                <a:spcPts val="0"/>
              </a:spcAft>
              <a:buSzPts val="2800"/>
              <a:buChar char="▪"/>
            </a:pPr>
            <a:r>
              <a:rPr lang="en-US"/>
              <a:t>BST Ecosystem group meets bi-monthly (DEED, SBDC, RDCs, Family Biz Center, Nexus, CDS, MNCEO, et al)</a:t>
            </a:r>
            <a:endParaRPr/>
          </a:p>
        </p:txBody>
      </p:sp>
      <p:sp>
        <p:nvSpPr>
          <p:cNvPr id="486" name="Google Shape;486;g2cd8ab0b2be_0_96"/>
          <p:cNvSpPr txBox="1"/>
          <p:nvPr>
            <p:ph type="title"/>
          </p:nvPr>
        </p:nvSpPr>
        <p:spPr>
          <a:xfrm>
            <a:off x="609600" y="749301"/>
            <a:ext cx="10972800" cy="769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Referrals Welcome - darger@umn.edu</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6"/>
          <p:cNvSpPr txBox="1"/>
          <p:nvPr>
            <p:ph type="ctrTitle"/>
          </p:nvPr>
        </p:nvSpPr>
        <p:spPr>
          <a:xfrm>
            <a:off x="914400" y="2146302"/>
            <a:ext cx="10363200" cy="135043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None/>
            </a:pPr>
            <a:r>
              <a:rPr lang="en-US"/>
              <a:t>Discussion</a:t>
            </a:r>
            <a:endParaRPr/>
          </a:p>
        </p:txBody>
      </p:sp>
      <p:sp>
        <p:nvSpPr>
          <p:cNvPr id="492" name="Google Shape;492;p66"/>
          <p:cNvSpPr txBox="1"/>
          <p:nvPr>
            <p:ph idx="1" type="subTitle"/>
          </p:nvPr>
        </p:nvSpPr>
        <p:spPr>
          <a:xfrm>
            <a:off x="925689" y="3509429"/>
            <a:ext cx="10368844" cy="61806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800"/>
              <a:buFont typeface="Arial"/>
              <a:buNone/>
            </a:pPr>
            <a:r>
              <a:rPr b="0" lang="en-US" u="sng">
                <a:solidFill>
                  <a:schemeClr val="hlink"/>
                </a:solidFill>
                <a:hlinkClick r:id="rId3"/>
              </a:rPr>
              <a:t>z.umn.edu/bizsuccession</a:t>
            </a:r>
            <a:endParaRPr b="0">
              <a:solidFill>
                <a:schemeClr val="lt1"/>
              </a:solidFill>
            </a:endParaRPr>
          </a:p>
          <a:p>
            <a:pPr indent="0" lvl="0" marL="0" rtl="0" algn="ctr">
              <a:spcBef>
                <a:spcPts val="0"/>
              </a:spcBef>
              <a:spcAft>
                <a:spcPts val="0"/>
              </a:spcAft>
              <a:buClr>
                <a:srgbClr val="000000"/>
              </a:buClr>
              <a:buSzPts val="2800"/>
              <a:buFont typeface="Arial"/>
              <a:buNone/>
            </a:pPr>
            <a:r>
              <a:rPr b="0" lang="en-US">
                <a:solidFill>
                  <a:schemeClr val="lt1"/>
                </a:solidFill>
              </a:rPr>
              <a:t>Michael Darger</a:t>
            </a:r>
            <a:endParaRPr b="0">
              <a:solidFill>
                <a:schemeClr val="lt1"/>
              </a:solidFill>
            </a:endParaRPr>
          </a:p>
          <a:p>
            <a:pPr indent="0" lvl="0" marL="0" rtl="0" algn="ctr">
              <a:spcBef>
                <a:spcPts val="0"/>
              </a:spcBef>
              <a:spcAft>
                <a:spcPts val="0"/>
              </a:spcAft>
              <a:buClr>
                <a:srgbClr val="000000"/>
              </a:buClr>
              <a:buSzPts val="2800"/>
              <a:buFont typeface="Arial"/>
              <a:buNone/>
            </a:pPr>
            <a:r>
              <a:rPr b="0" lang="en-US">
                <a:solidFill>
                  <a:schemeClr val="lt1"/>
                </a:solidFill>
              </a:rPr>
              <a:t>darger@umn.edu </a:t>
            </a:r>
            <a:endParaRPr b="0" sz="1400">
              <a:solidFill>
                <a:srgbClr val="000000"/>
              </a:solidFill>
            </a:endParaRPr>
          </a:p>
          <a:p>
            <a:pPr indent="0" lvl="0" marL="0" marR="0" rtl="0" algn="l">
              <a:lnSpc>
                <a:spcPct val="100000"/>
              </a:lnSpc>
              <a:spcBef>
                <a:spcPts val="560"/>
              </a:spcBef>
              <a:spcAft>
                <a:spcPts val="0"/>
              </a:spcAft>
              <a:buClr>
                <a:schemeClr val="accent2"/>
              </a:buClr>
              <a:buSzPts val="2800"/>
              <a:buFont typeface="Noto Sans Symbol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cd34f09aa2_0_81"/>
          <p:cNvSpPr txBox="1"/>
          <p:nvPr>
            <p:ph type="title"/>
          </p:nvPr>
        </p:nvSpPr>
        <p:spPr>
          <a:xfrm>
            <a:off x="609600" y="749300"/>
            <a:ext cx="10972800" cy="66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en-US" sz="3359"/>
              <a:t>How </a:t>
            </a:r>
            <a:r>
              <a:rPr lang="en-US" sz="3359"/>
              <a:t>Extension Community </a:t>
            </a:r>
            <a:r>
              <a:rPr lang="en-US" sz="3359"/>
              <a:t>Development</a:t>
            </a:r>
            <a:r>
              <a:rPr lang="en-US" sz="3359"/>
              <a:t> is involved</a:t>
            </a:r>
            <a:endParaRPr sz="3359"/>
          </a:p>
        </p:txBody>
      </p:sp>
      <p:sp>
        <p:nvSpPr>
          <p:cNvPr id="247" name="Google Shape;247;g2cd34f09aa2_0_81"/>
          <p:cNvSpPr txBox="1"/>
          <p:nvPr>
            <p:ph idx="1" type="body"/>
          </p:nvPr>
        </p:nvSpPr>
        <p:spPr>
          <a:xfrm>
            <a:off x="609600" y="1600200"/>
            <a:ext cx="10972800" cy="585000"/>
          </a:xfrm>
          <a:prstGeom prst="rect">
            <a:avLst/>
          </a:prstGeom>
        </p:spPr>
        <p:txBody>
          <a:bodyPr anchorCtr="0" anchor="t" bIns="45700" lIns="91425" spcFirstLastPara="1" rIns="91425" wrap="square" tIns="45700">
            <a:spAutoFit/>
          </a:bodyPr>
          <a:lstStyle/>
          <a:p>
            <a:pPr indent="0" lvl="0" marL="0" rtl="0" algn="ctr">
              <a:spcBef>
                <a:spcPts val="640"/>
              </a:spcBef>
              <a:spcAft>
                <a:spcPts val="0"/>
              </a:spcAft>
              <a:buNone/>
            </a:pPr>
            <a:r>
              <a:rPr lang="en-US"/>
              <a:t>https://z.umn.edu/BizSuccession</a:t>
            </a:r>
            <a:endParaRPr/>
          </a:p>
        </p:txBody>
      </p:sp>
      <p:pic>
        <p:nvPicPr>
          <p:cNvPr id="248" name="Google Shape;248;g2cd34f09aa2_0_81"/>
          <p:cNvPicPr preferRelativeResize="0"/>
          <p:nvPr/>
        </p:nvPicPr>
        <p:blipFill>
          <a:blip r:embed="rId3">
            <a:alphaModFix/>
          </a:blip>
          <a:stretch>
            <a:fillRect/>
          </a:stretch>
        </p:blipFill>
        <p:spPr>
          <a:xfrm>
            <a:off x="286750" y="2367700"/>
            <a:ext cx="5809249" cy="3630774"/>
          </a:xfrm>
          <a:prstGeom prst="rect">
            <a:avLst/>
          </a:prstGeom>
          <a:noFill/>
          <a:ln>
            <a:noFill/>
          </a:ln>
        </p:spPr>
      </p:pic>
      <p:pic>
        <p:nvPicPr>
          <p:cNvPr id="249" name="Google Shape;249;g2cd34f09aa2_0_81"/>
          <p:cNvPicPr preferRelativeResize="0"/>
          <p:nvPr/>
        </p:nvPicPr>
        <p:blipFill>
          <a:blip r:embed="rId4">
            <a:alphaModFix/>
          </a:blip>
          <a:stretch>
            <a:fillRect/>
          </a:stretch>
        </p:blipFill>
        <p:spPr>
          <a:xfrm>
            <a:off x="6836400" y="2602075"/>
            <a:ext cx="4746000" cy="31620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4" name="Shape 254"/>
        <p:cNvGrpSpPr/>
        <p:nvPr/>
      </p:nvGrpSpPr>
      <p:grpSpPr>
        <a:xfrm>
          <a:off x="0" y="0"/>
          <a:ext cx="0" cy="0"/>
          <a:chOff x="0" y="0"/>
          <a:chExt cx="0" cy="0"/>
        </a:xfrm>
      </p:grpSpPr>
      <p:sp>
        <p:nvSpPr>
          <p:cNvPr id="255" name="Google Shape;255;g2cd34f09aa2_0_31"/>
          <p:cNvSpPr txBox="1"/>
          <p:nvPr>
            <p:ph type="title"/>
          </p:nvPr>
        </p:nvSpPr>
        <p:spPr>
          <a:xfrm>
            <a:off x="914401" y="4761966"/>
            <a:ext cx="10340700" cy="1067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1400"/>
              <a:buNone/>
            </a:pPr>
            <a:r>
              <a:t/>
            </a:r>
            <a:endParaRPr/>
          </a:p>
        </p:txBody>
      </p:sp>
      <p:sp>
        <p:nvSpPr>
          <p:cNvPr id="256" name="Google Shape;256;g2cd34f09aa2_0_31"/>
          <p:cNvSpPr txBox="1"/>
          <p:nvPr>
            <p:ph idx="1" type="subTitle"/>
          </p:nvPr>
        </p:nvSpPr>
        <p:spPr>
          <a:xfrm>
            <a:off x="922142" y="4296832"/>
            <a:ext cx="10306800" cy="45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Font typeface="Noto Sans Symbols"/>
              <a:buNone/>
            </a:pPr>
            <a:r>
              <a:t/>
            </a:r>
            <a:endParaRPr/>
          </a:p>
        </p:txBody>
      </p:sp>
      <p:sp>
        <p:nvSpPr>
          <p:cNvPr id="257" name="Google Shape;257;g2cd34f09aa2_0_31"/>
          <p:cNvSpPr txBox="1"/>
          <p:nvPr/>
        </p:nvSpPr>
        <p:spPr>
          <a:xfrm>
            <a:off x="8638162" y="2441643"/>
            <a:ext cx="33270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Source: https://news.gallup.com/poll/508169/historically-low-faith-institutions-continues.aspx</a:t>
            </a:r>
            <a:endParaRPr b="0" i="0" sz="1400" u="none" cap="none" strike="noStrike">
              <a:solidFill>
                <a:srgbClr val="000000"/>
              </a:solidFill>
              <a:latin typeface="Arial"/>
              <a:ea typeface="Arial"/>
              <a:cs typeface="Arial"/>
              <a:sym typeface="Arial"/>
            </a:endParaRPr>
          </a:p>
        </p:txBody>
      </p:sp>
      <p:pic>
        <p:nvPicPr>
          <p:cNvPr id="258" name="Google Shape;258;g2cd34f09aa2_0_31"/>
          <p:cNvPicPr preferRelativeResize="0"/>
          <p:nvPr/>
        </p:nvPicPr>
        <p:blipFill rotWithShape="1">
          <a:blip r:embed="rId3">
            <a:alphaModFix/>
          </a:blip>
          <a:srcRect b="0" l="0" r="0" t="0"/>
          <a:stretch/>
        </p:blipFill>
        <p:spPr>
          <a:xfrm>
            <a:off x="492357" y="304800"/>
            <a:ext cx="8039050" cy="586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pic>
        <p:nvPicPr>
          <p:cNvPr id="263" name="Google Shape;263;p8"/>
          <p:cNvPicPr preferRelativeResize="0"/>
          <p:nvPr/>
        </p:nvPicPr>
        <p:blipFill rotWithShape="1">
          <a:blip r:embed="rId3">
            <a:alphaModFix/>
          </a:blip>
          <a:srcRect b="0" l="0" r="0" t="0"/>
          <a:stretch/>
        </p:blipFill>
        <p:spPr>
          <a:xfrm>
            <a:off x="1470711" y="225051"/>
            <a:ext cx="8946917" cy="5609693"/>
          </a:xfrm>
          <a:prstGeom prst="rect">
            <a:avLst/>
          </a:prstGeom>
          <a:noFill/>
          <a:ln>
            <a:noFill/>
          </a:ln>
        </p:spPr>
      </p:pic>
      <p:sp>
        <p:nvSpPr>
          <p:cNvPr id="264" name="Google Shape;264;p8"/>
          <p:cNvSpPr txBox="1"/>
          <p:nvPr/>
        </p:nvSpPr>
        <p:spPr>
          <a:xfrm>
            <a:off x="3167743" y="5942112"/>
            <a:ext cx="6096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https://project-equity.org/communities/small-business-closure-crisis/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g26b531c3c06_0_51"/>
          <p:cNvPicPr preferRelativeResize="0"/>
          <p:nvPr/>
        </p:nvPicPr>
        <p:blipFill rotWithShape="1">
          <a:blip r:embed="rId3">
            <a:alphaModFix/>
          </a:blip>
          <a:srcRect b="0" l="0" r="0" t="0"/>
          <a:stretch/>
        </p:blipFill>
        <p:spPr>
          <a:xfrm>
            <a:off x="1672900" y="411750"/>
            <a:ext cx="9098575" cy="603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g2cd34f09aa2_0_0"/>
          <p:cNvPicPr preferRelativeResize="0"/>
          <p:nvPr/>
        </p:nvPicPr>
        <p:blipFill>
          <a:blip r:embed="rId3">
            <a:alphaModFix/>
          </a:blip>
          <a:stretch>
            <a:fillRect/>
          </a:stretch>
        </p:blipFill>
        <p:spPr>
          <a:xfrm>
            <a:off x="1743600" y="573588"/>
            <a:ext cx="8526949" cy="5710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sp>
        <p:nvSpPr>
          <p:cNvPr id="282" name="Google Shape;282;p32"/>
          <p:cNvSpPr txBox="1"/>
          <p:nvPr>
            <p:ph type="title"/>
          </p:nvPr>
        </p:nvSpPr>
        <p:spPr>
          <a:xfrm>
            <a:off x="1981200" y="410031"/>
            <a:ext cx="8229600" cy="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Font typeface="Calibri"/>
              <a:buNone/>
            </a:pPr>
            <a:r>
              <a:rPr lang="en-US" sz="4100"/>
              <a:t>Extension Research, 2017</a:t>
            </a:r>
            <a:endParaRPr sz="4100"/>
          </a:p>
          <a:p>
            <a:pPr indent="0" lvl="0" marL="0" rtl="0" algn="l">
              <a:lnSpc>
                <a:spcPct val="100000"/>
              </a:lnSpc>
              <a:spcBef>
                <a:spcPts val="0"/>
              </a:spcBef>
              <a:spcAft>
                <a:spcPts val="0"/>
              </a:spcAft>
              <a:buClr>
                <a:schemeClr val="lt1"/>
              </a:buClr>
              <a:buSzPts val="1400"/>
              <a:buFont typeface="Calibri"/>
              <a:buNone/>
            </a:pPr>
            <a:r>
              <a:rPr lang="en-US" sz="4100"/>
              <a:t>Why aren’t they doing BST planning? </a:t>
            </a:r>
            <a:endParaRPr sz="4100"/>
          </a:p>
        </p:txBody>
      </p:sp>
      <p:sp>
        <p:nvSpPr>
          <p:cNvPr id="283" name="Google Shape;283;p32"/>
          <p:cNvSpPr txBox="1"/>
          <p:nvPr>
            <p:ph idx="1" type="body"/>
          </p:nvPr>
        </p:nvSpPr>
        <p:spPr>
          <a:xfrm>
            <a:off x="1981200" y="2592225"/>
            <a:ext cx="3810000" cy="2924400"/>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SzPts val="2400"/>
              <a:buChar char="▪"/>
            </a:pPr>
            <a:r>
              <a:rPr lang="en-US" sz="2400"/>
              <a:t>Top barriers </a:t>
            </a:r>
            <a:endParaRPr/>
          </a:p>
          <a:p>
            <a:pPr indent="-285750" lvl="1" marL="742950" rtl="0" algn="l">
              <a:lnSpc>
                <a:spcPct val="100000"/>
              </a:lnSpc>
              <a:spcBef>
                <a:spcPts val="480"/>
              </a:spcBef>
              <a:spcAft>
                <a:spcPts val="0"/>
              </a:spcAft>
              <a:buSzPts val="2400"/>
              <a:buChar char="▪"/>
            </a:pPr>
            <a:r>
              <a:rPr lang="en-US" sz="2400"/>
              <a:t>Time</a:t>
            </a:r>
            <a:endParaRPr/>
          </a:p>
          <a:p>
            <a:pPr indent="-285750" lvl="1" marL="742950" rtl="0" algn="l">
              <a:lnSpc>
                <a:spcPct val="100000"/>
              </a:lnSpc>
              <a:spcBef>
                <a:spcPts val="480"/>
              </a:spcBef>
              <a:spcAft>
                <a:spcPts val="0"/>
              </a:spcAft>
              <a:buSzPts val="2400"/>
              <a:buChar char="▪"/>
            </a:pPr>
            <a:r>
              <a:rPr lang="en-US" sz="2400"/>
              <a:t>Cost</a:t>
            </a:r>
            <a:endParaRPr/>
          </a:p>
          <a:p>
            <a:pPr indent="-285750" lvl="1" marL="742950" rtl="0" algn="l">
              <a:lnSpc>
                <a:spcPct val="100000"/>
              </a:lnSpc>
              <a:spcBef>
                <a:spcPts val="480"/>
              </a:spcBef>
              <a:spcAft>
                <a:spcPts val="0"/>
              </a:spcAft>
              <a:buSzPts val="2400"/>
              <a:buChar char="▪"/>
            </a:pPr>
            <a:r>
              <a:rPr lang="en-US" sz="2400"/>
              <a:t>Confidentiality</a:t>
            </a:r>
            <a:endParaRPr/>
          </a:p>
          <a:p>
            <a:pPr indent="-285750" lvl="1" marL="742950" rtl="0" algn="l">
              <a:lnSpc>
                <a:spcPct val="100000"/>
              </a:lnSpc>
              <a:spcBef>
                <a:spcPts val="480"/>
              </a:spcBef>
              <a:spcAft>
                <a:spcPts val="0"/>
              </a:spcAft>
              <a:buSzPts val="2400"/>
              <a:buChar char="▪"/>
            </a:pPr>
            <a:r>
              <a:rPr lang="en-US" sz="2400"/>
              <a:t>Lack of awareness about the value of planning</a:t>
            </a:r>
            <a:endParaRPr/>
          </a:p>
        </p:txBody>
      </p:sp>
      <p:sp>
        <p:nvSpPr>
          <p:cNvPr id="284" name="Google Shape;284;p32"/>
          <p:cNvSpPr txBox="1"/>
          <p:nvPr/>
        </p:nvSpPr>
        <p:spPr>
          <a:xfrm>
            <a:off x="2244436" y="5763491"/>
            <a:ext cx="796636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Source: Templin, E., et all (2017), Power of Planning, Wilmington Trust (2017) </a:t>
            </a:r>
            <a:endParaRPr b="0" i="0" sz="1400" u="none" cap="none" strike="noStrike">
              <a:solidFill>
                <a:srgbClr val="000000"/>
              </a:solidFill>
              <a:latin typeface="Arial"/>
              <a:ea typeface="Arial"/>
              <a:cs typeface="Arial"/>
              <a:sym typeface="Arial"/>
            </a:endParaRPr>
          </a:p>
        </p:txBody>
      </p:sp>
      <p:sp>
        <p:nvSpPr>
          <p:cNvPr id="285" name="Google Shape;285;p32"/>
          <p:cNvSpPr txBox="1"/>
          <p:nvPr/>
        </p:nvSpPr>
        <p:spPr>
          <a:xfrm>
            <a:off x="5791212" y="2592225"/>
            <a:ext cx="4636800" cy="372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818114"/>
              </a:buClr>
              <a:buSzPts val="2400"/>
              <a:buFont typeface="Noto Sans"/>
              <a:buChar char="▪"/>
            </a:pPr>
            <a:r>
              <a:rPr b="0" i="0" lang="en-US" sz="2400" u="none" cap="none" strike="noStrike">
                <a:solidFill>
                  <a:schemeClr val="lt1"/>
                </a:solidFill>
                <a:latin typeface="Arial"/>
                <a:ea typeface="Arial"/>
                <a:cs typeface="Arial"/>
                <a:sym typeface="Arial"/>
              </a:rPr>
              <a:t>Also,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818114"/>
              </a:buClr>
              <a:buSzPts val="2400"/>
              <a:buFont typeface="Noto Sans"/>
              <a:buChar char="▪"/>
            </a:pPr>
            <a:r>
              <a:rPr b="0" i="0" lang="en-US" sz="2400" u="none" cap="none" strike="noStrike">
                <a:solidFill>
                  <a:schemeClr val="lt1"/>
                </a:solidFill>
                <a:latin typeface="Arial"/>
                <a:ea typeface="Arial"/>
                <a:cs typeface="Arial"/>
                <a:sym typeface="Arial"/>
              </a:rPr>
              <a:t>Not interested/ready to pass it on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818114"/>
              </a:buClr>
              <a:buSzPts val="2400"/>
              <a:buFont typeface="Noto Sans"/>
              <a:buChar char="▪"/>
            </a:pPr>
            <a:r>
              <a:rPr b="0" i="0" lang="en-US" sz="2400" u="none" cap="none" strike="noStrike">
                <a:solidFill>
                  <a:schemeClr val="lt1"/>
                </a:solidFill>
                <a:latin typeface="Arial"/>
                <a:ea typeface="Arial"/>
                <a:cs typeface="Arial"/>
                <a:sym typeface="Arial"/>
              </a:rPr>
              <a:t>Valuation is too low/overestimated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818114"/>
              </a:buClr>
              <a:buSzPts val="2400"/>
              <a:buFont typeface="Noto Sans"/>
              <a:buChar char="▪"/>
            </a:pPr>
            <a:r>
              <a:rPr b="0" i="0" lang="en-US" sz="2400" u="none" cap="none" strike="noStrike">
                <a:solidFill>
                  <a:schemeClr val="lt1"/>
                </a:solidFill>
                <a:latin typeface="Arial"/>
                <a:ea typeface="Arial"/>
                <a:cs typeface="Arial"/>
                <a:sym typeface="Arial"/>
              </a:rPr>
              <a:t>Don’t know where to begin</a:t>
            </a:r>
            <a:endParaRPr b="0" i="0" sz="2400" u="none" cap="none" strike="noStrike">
              <a:solidFill>
                <a:schemeClr val="lt1"/>
              </a:solidFill>
              <a:latin typeface="Arial"/>
              <a:ea typeface="Arial"/>
              <a:cs typeface="Arial"/>
              <a:sym typeface="Arial"/>
            </a:endParaRPr>
          </a:p>
          <a:p>
            <a:pPr indent="-285750" lvl="1" marL="742950" marR="0" rtl="0" algn="l">
              <a:lnSpc>
                <a:spcPct val="100000"/>
              </a:lnSpc>
              <a:spcBef>
                <a:spcPts val="480"/>
              </a:spcBef>
              <a:spcAft>
                <a:spcPts val="0"/>
              </a:spcAft>
              <a:buClr>
                <a:srgbClr val="818114"/>
              </a:buClr>
              <a:buSzPts val="2400"/>
              <a:buFont typeface="Noto Sans"/>
              <a:buChar char="▪"/>
            </a:pPr>
            <a:r>
              <a:rPr b="0" i="0" lang="en-US" sz="2400" u="none" cap="none" strike="noStrike">
                <a:solidFill>
                  <a:schemeClr val="lt1"/>
                </a:solidFill>
                <a:latin typeface="Arial"/>
                <a:ea typeface="Arial"/>
                <a:cs typeface="Arial"/>
                <a:sym typeface="Arial"/>
              </a:rPr>
              <a:t>Seems </a:t>
            </a:r>
            <a:r>
              <a:rPr b="1" i="1" lang="en-US" sz="2400" u="none" cap="none" strike="noStrike">
                <a:solidFill>
                  <a:schemeClr val="lt1"/>
                </a:solidFill>
                <a:latin typeface="Arial"/>
                <a:ea typeface="Arial"/>
                <a:cs typeface="Arial"/>
                <a:sym typeface="Arial"/>
              </a:rPr>
              <a:t>important</a:t>
            </a:r>
            <a:r>
              <a:rPr b="0" i="0" lang="en-US" sz="2400" u="none" cap="none" strike="noStrike">
                <a:solidFill>
                  <a:schemeClr val="lt1"/>
                </a:solidFill>
                <a:latin typeface="Arial"/>
                <a:ea typeface="Arial"/>
                <a:cs typeface="Arial"/>
                <a:sym typeface="Arial"/>
              </a:rPr>
              <a:t> but not </a:t>
            </a:r>
            <a:r>
              <a:rPr b="1" i="1" lang="en-US" sz="2400" u="none" cap="none" strike="noStrike">
                <a:solidFill>
                  <a:schemeClr val="lt1"/>
                </a:solidFill>
                <a:latin typeface="Arial"/>
                <a:ea typeface="Arial"/>
                <a:cs typeface="Arial"/>
                <a:sym typeface="Arial"/>
              </a:rPr>
              <a:t>urgent </a:t>
            </a:r>
            <a:endParaRPr b="1" i="1" sz="2400" u="none" cap="none" strike="noStrike">
              <a:solidFill>
                <a:schemeClr val="lt1"/>
              </a:solidFill>
              <a:latin typeface="Arial"/>
              <a:ea typeface="Arial"/>
              <a:cs typeface="Arial"/>
              <a:sym typeface="Arial"/>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Personal readiness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P Darger</dc:creator>
</cp:coreProperties>
</file>