
<file path=[Content_Types].xml><?xml version="1.0" encoding="utf-8"?>
<Types xmlns="http://schemas.openxmlformats.org/package/2006/content-types">
  <Default Extension="png" ContentType="image/png"/>
  <Default Extension="jfif"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11"/>
  </p:notesMasterIdLst>
  <p:handoutMasterIdLst>
    <p:handoutMasterId r:id="rId12"/>
  </p:handoutMasterIdLst>
  <p:sldIdLst>
    <p:sldId id="260" r:id="rId2"/>
    <p:sldId id="257" r:id="rId3"/>
    <p:sldId id="286" r:id="rId4"/>
    <p:sldId id="283" r:id="rId5"/>
    <p:sldId id="287" r:id="rId6"/>
    <p:sldId id="289" r:id="rId7"/>
    <p:sldId id="288" r:id="rId8"/>
    <p:sldId id="285" r:id="rId9"/>
    <p:sldId id="275" r:id="rId1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7814"/>
    <a:srgbClr val="FFB351"/>
    <a:srgbClr val="FF443B"/>
    <a:srgbClr val="539ED0"/>
    <a:srgbClr val="005191"/>
    <a:srgbClr val="FBB43E"/>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25"/>
  </p:normalViewPr>
  <p:slideViewPr>
    <p:cSldViewPr snapToGrid="0" snapToObjects="1">
      <p:cViewPr varScale="1">
        <p:scale>
          <a:sx n="86" d="100"/>
          <a:sy n="86" d="100"/>
        </p:scale>
        <p:origin x="4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t>12/18/2024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t>12/18/2024</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2</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4</a:t>
            </a:fld>
            <a:endParaRPr lang="en-US"/>
          </a:p>
        </p:txBody>
      </p:sp>
    </p:spTree>
    <p:extLst>
      <p:ext uri="{BB962C8B-B14F-4D97-AF65-F5344CB8AC3E}">
        <p14:creationId xmlns:p14="http://schemas.microsoft.com/office/powerpoint/2010/main" val="1590063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8</a:t>
            </a:fld>
            <a:endParaRPr lang="en-US"/>
          </a:p>
        </p:txBody>
      </p:sp>
    </p:spTree>
    <p:extLst>
      <p:ext uri="{BB962C8B-B14F-4D97-AF65-F5344CB8AC3E}">
        <p14:creationId xmlns:p14="http://schemas.microsoft.com/office/powerpoint/2010/main" val="171363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t>9</a:t>
            </a:fld>
            <a:endParaRPr lang="en-US"/>
          </a:p>
        </p:txBody>
      </p:sp>
    </p:spTree>
    <p:extLst>
      <p:ext uri="{BB962C8B-B14F-4D97-AF65-F5344CB8AC3E}">
        <p14:creationId xmlns:p14="http://schemas.microsoft.com/office/powerpoint/2010/main" val="83276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0" y="0"/>
            <a:ext cx="12192000" cy="4433135"/>
          </a:xfrm>
          <a:solidFill>
            <a:schemeClr val="tx2">
              <a:lumMod val="20000"/>
              <a:lumOff val="80000"/>
            </a:schemeClr>
          </a:solidFill>
        </p:spPr>
        <p:txBody>
          <a:bodyPr anchor="ctr"/>
          <a:lstStyle>
            <a:lvl1pPr algn="ctr">
              <a:defRPr/>
            </a:lvl1pPr>
          </a:lstStyle>
          <a:p>
            <a:endParaRPr lang="en-US" dirty="0"/>
          </a:p>
        </p:txBody>
      </p:sp>
      <p:sp>
        <p:nvSpPr>
          <p:cNvPr id="3" name="Subtitle 2"/>
          <p:cNvSpPr>
            <a:spLocks noGrp="1"/>
          </p:cNvSpPr>
          <p:nvPr>
            <p:ph type="subTitle" idx="1" hasCustomPrompt="1"/>
          </p:nvPr>
        </p:nvSpPr>
        <p:spPr>
          <a:xfrm>
            <a:off x="914400" y="4998175"/>
            <a:ext cx="6764747"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914400" y="5697398"/>
            <a:ext cx="6764216" cy="489675"/>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6" name="Slide Number Placeholder 3">
            <a:extLst>
              <a:ext uri="{FF2B5EF4-FFF2-40B4-BE49-F238E27FC236}">
                <a16:creationId xmlns:a16="http://schemas.microsoft.com/office/drawing/2014/main" id="{A4B25F1E-F8F4-7B47-BA46-B09357C18800}"/>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37540"/>
            <a:ext cx="10440077" cy="2571025"/>
          </a:xfrm>
        </p:spPr>
        <p:txBody>
          <a:bodyPr anchor="ctr">
            <a:normAutofit/>
          </a:bodyPr>
          <a:lstStyle>
            <a:lvl1pPr marL="0" indent="0" algn="ctr">
              <a:buNone/>
              <a:defRPr sz="3600" b="1" i="1">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endParaRPr lang="en-US" dirty="0"/>
          </a:p>
        </p:txBody>
      </p:sp>
      <p:sp>
        <p:nvSpPr>
          <p:cNvPr id="10" name="Slide Number Placeholder 3">
            <a:extLst>
              <a:ext uri="{FF2B5EF4-FFF2-40B4-BE49-F238E27FC236}">
                <a16:creationId xmlns:a16="http://schemas.microsoft.com/office/drawing/2014/main" id="{F1F2CED0-F4B2-444C-A2DB-8B62033310CB}"/>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1"/>
            <a:ext cx="12192000" cy="2658596"/>
          </a:xfrm>
          <a:solidFill>
            <a:schemeClr val="tx2">
              <a:lumMod val="20000"/>
              <a:lumOff val="80000"/>
            </a:schemeClr>
          </a:solidFill>
        </p:spPr>
        <p:txBody>
          <a:bodyPr anchor="ctr"/>
          <a:lstStyle>
            <a:lvl1pPr algn="ctr">
              <a:defRPr/>
            </a:lvl1pPr>
          </a:lstStyle>
          <a:p>
            <a:endParaRPr lang="en-US" dirty="0"/>
          </a:p>
        </p:txBody>
      </p:sp>
      <p:sp>
        <p:nvSpPr>
          <p:cNvPr id="3" name="Content Placeholder 2"/>
          <p:cNvSpPr>
            <a:spLocks noGrp="1"/>
          </p:cNvSpPr>
          <p:nvPr>
            <p:ph idx="1" hasCustomPrompt="1"/>
          </p:nvPr>
        </p:nvSpPr>
        <p:spPr>
          <a:xfrm>
            <a:off x="914401" y="3340100"/>
            <a:ext cx="10363200" cy="2571025"/>
          </a:xfrm>
        </p:spPr>
        <p:txBody>
          <a:bodyPr anchor="ctr">
            <a:normAutofit/>
          </a:bodyPr>
          <a:lstStyle>
            <a:lvl1pPr marL="0" indent="0" algn="ctr">
              <a:buNone/>
              <a:defRPr sz="3600" b="1" i="1">
                <a:solidFill>
                  <a:srgbClr val="00519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0" name="Slide Number Placeholder 3">
            <a:extLst>
              <a:ext uri="{FF2B5EF4-FFF2-40B4-BE49-F238E27FC236}">
                <a16:creationId xmlns:a16="http://schemas.microsoft.com/office/drawing/2014/main" id="{7F4A92AB-1C18-054F-9217-2B40B71CB67D}"/>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399" y="2152275"/>
            <a:ext cx="10963073" cy="2342708"/>
          </a:xfrm>
        </p:spPr>
        <p:txBody>
          <a:bodyPr anchor="b">
            <a:normAutofit/>
          </a:bodyPr>
          <a:lstStyle>
            <a:lvl1pPr>
              <a:defRPr sz="4800">
                <a:solidFill>
                  <a:srgbClr val="005191"/>
                </a:solidFill>
              </a:defRPr>
            </a:lvl1pPr>
          </a:lstStyle>
          <a:p>
            <a:r>
              <a:rPr lang="en-US" dirty="0"/>
              <a:t>Click to edit Master title style</a:t>
            </a:r>
          </a:p>
        </p:txBody>
      </p:sp>
      <p:sp>
        <p:nvSpPr>
          <p:cNvPr id="3" name="Text Placeholder 2"/>
          <p:cNvSpPr>
            <a:spLocks noGrp="1"/>
          </p:cNvSpPr>
          <p:nvPr>
            <p:ph type="body" idx="1"/>
          </p:nvPr>
        </p:nvSpPr>
        <p:spPr>
          <a:xfrm>
            <a:off x="914399" y="4491599"/>
            <a:ext cx="10963073" cy="1503572"/>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Slide Number Placeholder 3">
            <a:extLst>
              <a:ext uri="{FF2B5EF4-FFF2-40B4-BE49-F238E27FC236}">
                <a16:creationId xmlns:a16="http://schemas.microsoft.com/office/drawing/2014/main" id="{24405578-F49A-B34B-A203-7A1CFD9DB2B3}"/>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9862"/>
            <a:ext cx="10981035" cy="405478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914400" y="493135"/>
            <a:ext cx="10981032" cy="1151075"/>
          </a:xfrm>
        </p:spPr>
        <p:txBody>
          <a:bodyPr anchor="b"/>
          <a:lstStyle>
            <a:lvl1pPr>
              <a:defRPr>
                <a:solidFill>
                  <a:srgbClr val="005191"/>
                </a:solidFill>
              </a:defRPr>
            </a:lvl1pPr>
          </a:lstStyle>
          <a:p>
            <a:endParaRPr lang="en-US" dirty="0"/>
          </a:p>
        </p:txBody>
      </p:sp>
      <p:cxnSp>
        <p:nvCxnSpPr>
          <p:cNvPr id="17" name="Straight Connector 16"/>
          <p:cNvCxnSpPr>
            <a:cxnSpLocks/>
          </p:cNvCxnSpPr>
          <p:nvPr userDrawn="1"/>
        </p:nvCxnSpPr>
        <p:spPr>
          <a:xfrm flipV="1">
            <a:off x="1188720" y="1644210"/>
            <a:ext cx="0" cy="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A5264B-CDD4-8B4B-953F-DBCD72401211}"/>
              </a:ext>
            </a:extLst>
          </p:cNvPr>
          <p:cNvCxnSpPr>
            <a:cxnSpLocks/>
          </p:cNvCxnSpPr>
          <p:nvPr userDrawn="1"/>
        </p:nvCxnSpPr>
        <p:spPr>
          <a:xfrm>
            <a:off x="1036320" y="1612732"/>
            <a:ext cx="10842642"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83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914400" y="1825625"/>
            <a:ext cx="5181600" cy="41111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2"/>
          </p:nvPr>
        </p:nvSpPr>
        <p:spPr>
          <a:xfrm>
            <a:off x="6470904" y="1825625"/>
            <a:ext cx="5408058" cy="4111188"/>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3"/>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4" name="Title 1"/>
          <p:cNvSpPr>
            <a:spLocks noGrp="1"/>
          </p:cNvSpPr>
          <p:nvPr>
            <p:ph type="title"/>
          </p:nvPr>
        </p:nvSpPr>
        <p:spPr>
          <a:xfrm>
            <a:off x="914400" y="493135"/>
            <a:ext cx="10964562" cy="1151075"/>
          </a:xfrm>
        </p:spPr>
        <p:txBody>
          <a:bodyPr anchor="b"/>
          <a:lstStyle>
            <a:lvl1pPr>
              <a:defRPr>
                <a:solidFill>
                  <a:srgbClr val="005191"/>
                </a:solidFill>
              </a:defRPr>
            </a:lvl1pPr>
          </a:lstStyle>
          <a:p>
            <a:endParaRPr lang="en-US" dirty="0"/>
          </a:p>
        </p:txBody>
      </p:sp>
      <p:cxnSp>
        <p:nvCxnSpPr>
          <p:cNvPr id="16" name="Straight Connector 15">
            <a:extLst>
              <a:ext uri="{FF2B5EF4-FFF2-40B4-BE49-F238E27FC236}">
                <a16:creationId xmlns:a16="http://schemas.microsoft.com/office/drawing/2014/main" id="{33DC1A83-7CF6-AD42-ADA7-E9DA37FA0A76}"/>
              </a:ext>
            </a:extLst>
          </p:cNvPr>
          <p:cNvCxnSpPr>
            <a:cxnSpLocks/>
          </p:cNvCxnSpPr>
          <p:nvPr userDrawn="1"/>
        </p:nvCxnSpPr>
        <p:spPr>
          <a:xfrm>
            <a:off x="1036320" y="1612732"/>
            <a:ext cx="10842642"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bg1">
            <a:alpha val="25000"/>
          </a:schemeClr>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8BF3C9A9-8133-EF45-B7C3-0C243CEED674}"/>
              </a:ext>
            </a:extLst>
          </p:cNvPr>
          <p:cNvPicPr>
            <a:picLocks noChangeAspect="1"/>
          </p:cNvPicPr>
          <p:nvPr userDrawn="1"/>
        </p:nvPicPr>
        <p:blipFill>
          <a:blip r:embed="rId2">
            <a:alphaModFix amt="20000"/>
          </a:blip>
          <a:stretch>
            <a:fillRect/>
          </a:stretch>
        </p:blipFill>
        <p:spPr>
          <a:xfrm>
            <a:off x="8083553" y="-264587"/>
            <a:ext cx="4381500" cy="4356100"/>
          </a:xfrm>
          <a:prstGeom prst="rect">
            <a:avLst/>
          </a:prstGeom>
        </p:spPr>
      </p:pic>
      <p:sp>
        <p:nvSpPr>
          <p:cNvPr id="3" name="Content Placeholder 2"/>
          <p:cNvSpPr>
            <a:spLocks noGrp="1"/>
          </p:cNvSpPr>
          <p:nvPr>
            <p:ph idx="1"/>
          </p:nvPr>
        </p:nvSpPr>
        <p:spPr>
          <a:xfrm>
            <a:off x="914400" y="1989862"/>
            <a:ext cx="10972800" cy="405478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914400" y="493135"/>
            <a:ext cx="10972800" cy="1151075"/>
          </a:xfrm>
        </p:spPr>
        <p:txBody>
          <a:bodyPr anchor="b"/>
          <a:lstStyle>
            <a:lvl1pPr>
              <a:defRPr>
                <a:solidFill>
                  <a:srgbClr val="005191"/>
                </a:solidFill>
              </a:defRPr>
            </a:lvl1pPr>
          </a:lstStyle>
          <a:p>
            <a:endParaRPr lang="en-US" dirty="0"/>
          </a:p>
        </p:txBody>
      </p:sp>
      <p:cxnSp>
        <p:nvCxnSpPr>
          <p:cNvPr id="11" name="Straight Connector 10">
            <a:extLst>
              <a:ext uri="{FF2B5EF4-FFF2-40B4-BE49-F238E27FC236}">
                <a16:creationId xmlns:a16="http://schemas.microsoft.com/office/drawing/2014/main" id="{2E0E0AC9-CB90-2040-A87E-FDFB508B46C6}"/>
              </a:ext>
            </a:extLst>
          </p:cNvPr>
          <p:cNvCxnSpPr>
            <a:cxnSpLocks/>
          </p:cNvCxnSpPr>
          <p:nvPr userDrawn="1"/>
        </p:nvCxnSpPr>
        <p:spPr>
          <a:xfrm>
            <a:off x="1036320" y="1612732"/>
            <a:ext cx="7002783"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2" name="Slide Number Placeholder 3">
            <a:extLst>
              <a:ext uri="{FF2B5EF4-FFF2-40B4-BE49-F238E27FC236}">
                <a16:creationId xmlns:a16="http://schemas.microsoft.com/office/drawing/2014/main" id="{6667AC60-3FC4-5A4B-8102-D722020A5BB2}"/>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E5F9DB1C-4DE7-2A45-94CA-EE3605959F9C}"/>
              </a:ext>
            </a:extLst>
          </p:cNvPr>
          <p:cNvPicPr>
            <a:picLocks noChangeAspect="1"/>
          </p:cNvPicPr>
          <p:nvPr userDrawn="1"/>
        </p:nvPicPr>
        <p:blipFill>
          <a:blip r:embed="rId2">
            <a:alphaModFix amt="20000"/>
          </a:blip>
          <a:stretch>
            <a:fillRect/>
          </a:stretch>
        </p:blipFill>
        <p:spPr>
          <a:xfrm>
            <a:off x="8005236" y="-245538"/>
            <a:ext cx="4381500" cy="4356100"/>
          </a:xfrm>
          <a:prstGeom prst="rect">
            <a:avLst/>
          </a:prstGeom>
        </p:spPr>
      </p:pic>
      <p:sp>
        <p:nvSpPr>
          <p:cNvPr id="3" name="Content Placeholder 2"/>
          <p:cNvSpPr>
            <a:spLocks noGrp="1"/>
          </p:cNvSpPr>
          <p:nvPr>
            <p:ph idx="1"/>
          </p:nvPr>
        </p:nvSpPr>
        <p:spPr>
          <a:xfrm>
            <a:off x="914400" y="1989862"/>
            <a:ext cx="10968161" cy="405478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914400" y="493135"/>
            <a:ext cx="10968161" cy="1151075"/>
          </a:xfrm>
        </p:spPr>
        <p:txBody>
          <a:bodyPr anchor="b"/>
          <a:lstStyle>
            <a:lvl1pPr>
              <a:defRPr>
                <a:solidFill>
                  <a:srgbClr val="539ED0"/>
                </a:solidFill>
              </a:defRPr>
            </a:lvl1pPr>
          </a:lstStyle>
          <a:p>
            <a:endParaRPr lang="en-US" dirty="0"/>
          </a:p>
        </p:txBody>
      </p:sp>
      <p:cxnSp>
        <p:nvCxnSpPr>
          <p:cNvPr id="11" name="Straight Connector 10">
            <a:extLst>
              <a:ext uri="{FF2B5EF4-FFF2-40B4-BE49-F238E27FC236}">
                <a16:creationId xmlns:a16="http://schemas.microsoft.com/office/drawing/2014/main" id="{55847853-8C8F-9F45-AD5C-DE2C4FBF6C15}"/>
              </a:ext>
            </a:extLst>
          </p:cNvPr>
          <p:cNvCxnSpPr>
            <a:cxnSpLocks/>
          </p:cNvCxnSpPr>
          <p:nvPr userDrawn="1"/>
        </p:nvCxnSpPr>
        <p:spPr>
          <a:xfrm>
            <a:off x="1036320" y="1612732"/>
            <a:ext cx="7002783"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1" name="Slide Number Placeholder 3">
            <a:extLst>
              <a:ext uri="{FF2B5EF4-FFF2-40B4-BE49-F238E27FC236}">
                <a16:creationId xmlns:a16="http://schemas.microsoft.com/office/drawing/2014/main" id="{255F1768-6559-9F43-B897-FE1E271C89E0}"/>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330574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B2BBCDB-0AEF-7A48-B66E-CC1BE36CCC4E}"/>
              </a:ext>
            </a:extLst>
          </p:cNvPr>
          <p:cNvPicPr>
            <a:picLocks noChangeAspect="1"/>
          </p:cNvPicPr>
          <p:nvPr userDrawn="1"/>
        </p:nvPicPr>
        <p:blipFill>
          <a:blip r:embed="rId2">
            <a:alphaModFix amt="20000"/>
          </a:blip>
          <a:stretch>
            <a:fillRect/>
          </a:stretch>
        </p:blipFill>
        <p:spPr>
          <a:xfrm>
            <a:off x="8039101" y="-313269"/>
            <a:ext cx="4381500" cy="4356100"/>
          </a:xfrm>
          <a:prstGeom prst="rect">
            <a:avLst/>
          </a:prstGeom>
        </p:spPr>
      </p:pic>
      <p:sp>
        <p:nvSpPr>
          <p:cNvPr id="3" name="Content Placeholder 2"/>
          <p:cNvSpPr>
            <a:spLocks noGrp="1"/>
          </p:cNvSpPr>
          <p:nvPr>
            <p:ph idx="1"/>
          </p:nvPr>
        </p:nvSpPr>
        <p:spPr>
          <a:xfrm>
            <a:off x="914400" y="1989862"/>
            <a:ext cx="10964636" cy="405478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914400" y="493135"/>
            <a:ext cx="10964636" cy="1151075"/>
          </a:xfrm>
        </p:spPr>
        <p:txBody>
          <a:bodyPr anchor="b"/>
          <a:lstStyle>
            <a:lvl1pPr>
              <a:defRPr>
                <a:solidFill>
                  <a:srgbClr val="FF443B"/>
                </a:solidFill>
              </a:defRPr>
            </a:lvl1pPr>
          </a:lstStyle>
          <a:p>
            <a:endParaRPr lang="en-US" dirty="0"/>
          </a:p>
        </p:txBody>
      </p:sp>
      <p:cxnSp>
        <p:nvCxnSpPr>
          <p:cNvPr id="11" name="Straight Connector 10">
            <a:extLst>
              <a:ext uri="{FF2B5EF4-FFF2-40B4-BE49-F238E27FC236}">
                <a16:creationId xmlns:a16="http://schemas.microsoft.com/office/drawing/2014/main" id="{08CA80BC-0589-C643-A8FD-AC4D83D39597}"/>
              </a:ext>
            </a:extLst>
          </p:cNvPr>
          <p:cNvCxnSpPr>
            <a:cxnSpLocks/>
          </p:cNvCxnSpPr>
          <p:nvPr userDrawn="1"/>
        </p:nvCxnSpPr>
        <p:spPr>
          <a:xfrm>
            <a:off x="1036320" y="1612732"/>
            <a:ext cx="7002783"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81B3E971-AEB9-114C-B227-8DDFD16137CC}"/>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315739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40D997AB-CA73-A447-8D1F-5CE50632FBE8}"/>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8443" b="90902" l="6445" r="93049">
                        <a14:foregroundMark x1="27371" y1="8952" x2="27371" y2="8952"/>
                        <a14:foregroundMark x1="72194" y1="8734" x2="72194" y2="8734"/>
                        <a14:foregroundMark x1="27951" y1="8588" x2="27951" y2="8588"/>
                        <a14:foregroundMark x1="71398" y1="8588" x2="71398" y2="8588"/>
                        <a14:foregroundMark x1="90152" y1="31514" x2="90152" y2="31514"/>
                        <a14:foregroundMark x1="93049" y1="34571" x2="93049" y2="34571"/>
                        <a14:foregroundMark x1="48950" y1="90975" x2="48950" y2="90975"/>
                        <a14:foregroundMark x1="6445" y1="35735" x2="6445" y2="35735"/>
                      </a14:backgroundRemoval>
                    </a14:imgEffect>
                  </a14:imgLayer>
                </a14:imgProps>
              </a:ext>
            </a:extLst>
          </a:blip>
          <a:stretch>
            <a:fillRect/>
          </a:stretch>
        </p:blipFill>
        <p:spPr>
          <a:xfrm>
            <a:off x="8039103" y="-347136"/>
            <a:ext cx="4381500" cy="4356100"/>
          </a:xfrm>
          <a:prstGeom prst="rect">
            <a:avLst/>
          </a:prstGeom>
        </p:spPr>
      </p:pic>
      <p:sp>
        <p:nvSpPr>
          <p:cNvPr id="3" name="Content Placeholder 2"/>
          <p:cNvSpPr>
            <a:spLocks noGrp="1"/>
          </p:cNvSpPr>
          <p:nvPr>
            <p:ph idx="1"/>
          </p:nvPr>
        </p:nvSpPr>
        <p:spPr>
          <a:xfrm>
            <a:off x="914400" y="1981571"/>
            <a:ext cx="10964636" cy="405478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914400" y="493135"/>
            <a:ext cx="10964636" cy="1151075"/>
          </a:xfrm>
        </p:spPr>
        <p:txBody>
          <a:bodyPr anchor="b"/>
          <a:lstStyle>
            <a:lvl1pPr>
              <a:defRPr>
                <a:solidFill>
                  <a:srgbClr val="FFB351"/>
                </a:solidFill>
              </a:defRPr>
            </a:lvl1pPr>
          </a:lstStyle>
          <a:p>
            <a:endParaRPr lang="en-US" dirty="0"/>
          </a:p>
        </p:txBody>
      </p:sp>
      <p:cxnSp>
        <p:nvCxnSpPr>
          <p:cNvPr id="7" name="Straight Connector 6">
            <a:extLst>
              <a:ext uri="{FF2B5EF4-FFF2-40B4-BE49-F238E27FC236}">
                <a16:creationId xmlns:a16="http://schemas.microsoft.com/office/drawing/2014/main" id="{C3D0A1FF-1B66-474B-A564-A056485AA76E}"/>
              </a:ext>
            </a:extLst>
          </p:cNvPr>
          <p:cNvCxnSpPr>
            <a:cxnSpLocks/>
          </p:cNvCxnSpPr>
          <p:nvPr userDrawn="1"/>
        </p:nvCxnSpPr>
        <p:spPr>
          <a:xfrm>
            <a:off x="1036320" y="1612732"/>
            <a:ext cx="7002783"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Slide Number Placeholder 3">
            <a:extLst>
              <a:ext uri="{FF2B5EF4-FFF2-40B4-BE49-F238E27FC236}">
                <a16:creationId xmlns:a16="http://schemas.microsoft.com/office/drawing/2014/main" id="{BB4E990C-C6C0-664E-9C8F-C0684E4BBB82}"/>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94597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777E6AC8-4592-9E4D-BF8F-F51DBA1B61E5}"/>
              </a:ext>
            </a:extLst>
          </p:cNvPr>
          <p:cNvPicPr>
            <a:picLocks noChangeAspect="1"/>
          </p:cNvPicPr>
          <p:nvPr userDrawn="1"/>
        </p:nvPicPr>
        <p:blipFill>
          <a:blip r:embed="rId2">
            <a:alphaModFix amt="20000"/>
          </a:blip>
          <a:stretch>
            <a:fillRect/>
          </a:stretch>
        </p:blipFill>
        <p:spPr>
          <a:xfrm>
            <a:off x="7225438" y="-1209033"/>
            <a:ext cx="6187547" cy="6187547"/>
          </a:xfrm>
          <a:prstGeom prst="rect">
            <a:avLst/>
          </a:prstGeom>
        </p:spPr>
      </p:pic>
      <p:sp>
        <p:nvSpPr>
          <p:cNvPr id="3" name="Content Placeholder 2"/>
          <p:cNvSpPr>
            <a:spLocks noGrp="1"/>
          </p:cNvSpPr>
          <p:nvPr>
            <p:ph idx="1"/>
          </p:nvPr>
        </p:nvSpPr>
        <p:spPr>
          <a:xfrm>
            <a:off x="914400" y="1989862"/>
            <a:ext cx="10964636" cy="405478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914400" y="493135"/>
            <a:ext cx="10964636" cy="1151075"/>
          </a:xfrm>
        </p:spPr>
        <p:txBody>
          <a:bodyPr anchor="b"/>
          <a:lstStyle>
            <a:lvl1pPr>
              <a:defRPr>
                <a:solidFill>
                  <a:srgbClr val="F57814"/>
                </a:solidFill>
              </a:defRPr>
            </a:lvl1pPr>
          </a:lstStyle>
          <a:p>
            <a:endParaRPr lang="en-US" dirty="0"/>
          </a:p>
        </p:txBody>
      </p:sp>
      <p:cxnSp>
        <p:nvCxnSpPr>
          <p:cNvPr id="17" name="Straight Connector 16">
            <a:extLst>
              <a:ext uri="{FF2B5EF4-FFF2-40B4-BE49-F238E27FC236}">
                <a16:creationId xmlns:a16="http://schemas.microsoft.com/office/drawing/2014/main" id="{F4F923BF-045B-C849-BE55-E68B99BF8921}"/>
              </a:ext>
            </a:extLst>
          </p:cNvPr>
          <p:cNvCxnSpPr>
            <a:cxnSpLocks/>
          </p:cNvCxnSpPr>
          <p:nvPr userDrawn="1"/>
        </p:nvCxnSpPr>
        <p:spPr>
          <a:xfrm>
            <a:off x="1036320" y="1612732"/>
            <a:ext cx="7002783"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Slide Number Placeholder 3">
            <a:extLst>
              <a:ext uri="{FF2B5EF4-FFF2-40B4-BE49-F238E27FC236}">
                <a16:creationId xmlns:a16="http://schemas.microsoft.com/office/drawing/2014/main" id="{D5922F2C-0369-374D-B0E4-E49AB5E606AA}"/>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62393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4400" y="1825625"/>
            <a:ext cx="10515600" cy="4054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93675A59-F1BC-AE42-910B-AEF772B847CD}"/>
              </a:ext>
            </a:extLst>
          </p:cNvPr>
          <p:cNvGrpSpPr/>
          <p:nvPr userDrawn="1"/>
        </p:nvGrpSpPr>
        <p:grpSpPr>
          <a:xfrm>
            <a:off x="0" y="0"/>
            <a:ext cx="539496" cy="6858000"/>
            <a:chOff x="0" y="-26388"/>
            <a:chExt cx="330200" cy="6858000"/>
          </a:xfrm>
        </p:grpSpPr>
        <p:sp>
          <p:nvSpPr>
            <p:cNvPr id="7" name="Rectangle 6">
              <a:extLst>
                <a:ext uri="{FF2B5EF4-FFF2-40B4-BE49-F238E27FC236}">
                  <a16:creationId xmlns:a16="http://schemas.microsoft.com/office/drawing/2014/main" id="{FB7E5850-11CC-8548-ABFF-5ED8F91545E3}"/>
                </a:ext>
              </a:extLst>
            </p:cNvPr>
            <p:cNvSpPr/>
            <p:nvPr userDrawn="1"/>
          </p:nvSpPr>
          <p:spPr>
            <a:xfrm>
              <a:off x="0" y="-26388"/>
              <a:ext cx="330200" cy="2658703"/>
            </a:xfrm>
            <a:prstGeom prst="rect">
              <a:avLst/>
            </a:prstGeom>
            <a:gradFill>
              <a:gsLst>
                <a:gs pos="0">
                  <a:schemeClr val="accent1">
                    <a:lumMod val="5000"/>
                    <a:lumOff val="95000"/>
                    <a:alpha val="0"/>
                  </a:schemeClr>
                </a:gs>
                <a:gs pos="99000">
                  <a:srgbClr val="00519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52F0926-D8F5-C541-B507-321766C88113}"/>
                </a:ext>
              </a:extLst>
            </p:cNvPr>
            <p:cNvSpPr/>
            <p:nvPr userDrawn="1"/>
          </p:nvSpPr>
          <p:spPr>
            <a:xfrm>
              <a:off x="0" y="2632314"/>
              <a:ext cx="330200" cy="1774433"/>
            </a:xfrm>
            <a:prstGeom prst="rect">
              <a:avLst/>
            </a:prstGeom>
            <a:gradFill>
              <a:gsLst>
                <a:gs pos="0">
                  <a:schemeClr val="accent1">
                    <a:lumMod val="5000"/>
                    <a:lumOff val="95000"/>
                    <a:alpha val="0"/>
                  </a:schemeClr>
                </a:gs>
                <a:gs pos="99000">
                  <a:srgbClr val="539ED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8694DD3-9AB3-0E46-B334-FCBE367FBA76}"/>
                </a:ext>
              </a:extLst>
            </p:cNvPr>
            <p:cNvSpPr/>
            <p:nvPr userDrawn="1"/>
          </p:nvSpPr>
          <p:spPr>
            <a:xfrm>
              <a:off x="0" y="4406853"/>
              <a:ext cx="330200" cy="1503572"/>
            </a:xfrm>
            <a:prstGeom prst="rect">
              <a:avLst/>
            </a:prstGeom>
            <a:gradFill>
              <a:gsLst>
                <a:gs pos="0">
                  <a:schemeClr val="accent1">
                    <a:lumMod val="5000"/>
                    <a:lumOff val="95000"/>
                    <a:alpha val="0"/>
                  </a:schemeClr>
                </a:gs>
                <a:gs pos="99000">
                  <a:srgbClr val="FF0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1C7EDCF-53A7-3E45-AD9A-E9E4A5C655BE}"/>
                </a:ext>
              </a:extLst>
            </p:cNvPr>
            <p:cNvSpPr/>
            <p:nvPr userDrawn="1"/>
          </p:nvSpPr>
          <p:spPr>
            <a:xfrm>
              <a:off x="0" y="5910425"/>
              <a:ext cx="330200" cy="921187"/>
            </a:xfrm>
            <a:prstGeom prst="rect">
              <a:avLst/>
            </a:prstGeom>
            <a:gradFill>
              <a:gsLst>
                <a:gs pos="0">
                  <a:schemeClr val="accent1">
                    <a:lumMod val="5000"/>
                    <a:lumOff val="95000"/>
                    <a:alpha val="0"/>
                  </a:schemeClr>
                </a:gs>
                <a:gs pos="99000">
                  <a:srgbClr val="FFC0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A569D14B-1FBD-A443-B845-D199664EFB7F}"/>
              </a:ext>
            </a:extLst>
          </p:cNvPr>
          <p:cNvSpPr>
            <a:spLocks noGrp="1"/>
          </p:cNvSpPr>
          <p:nvPr>
            <p:ph type="sldNum" sz="quarter" idx="4"/>
          </p:nvPr>
        </p:nvSpPr>
        <p:spPr>
          <a:xfrm>
            <a:off x="9144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BB69291-A384-1346-A27A-D0A1C91B6C32}" type="slidenum">
              <a:rPr lang="en-US" smtClean="0"/>
              <a:pPr/>
              <a:t>‹#›</a:t>
            </a:fld>
            <a:endParaRPr lang="en-US"/>
          </a:p>
        </p:txBody>
      </p:sp>
      <p:pic>
        <p:nvPicPr>
          <p:cNvPr id="5" name="Picture 4" descr="Graphical user interface&#10;&#10;Description automatically generated with medium confidence">
            <a:extLst>
              <a:ext uri="{FF2B5EF4-FFF2-40B4-BE49-F238E27FC236}">
                <a16:creationId xmlns:a16="http://schemas.microsoft.com/office/drawing/2014/main" id="{F27C5BB8-B68F-B64C-A102-F3DC39BB1358}"/>
              </a:ext>
            </a:extLst>
          </p:cNvPr>
          <p:cNvPicPr>
            <a:picLocks noChangeAspect="1"/>
          </p:cNvPicPr>
          <p:nvPr userDrawn="1"/>
        </p:nvPicPr>
        <p:blipFill>
          <a:blip r:embed="rId13"/>
          <a:stretch>
            <a:fillRect/>
          </a:stretch>
        </p:blipFill>
        <p:spPr>
          <a:xfrm>
            <a:off x="9150914" y="6093703"/>
            <a:ext cx="2743200" cy="525294"/>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4" r:id="rId3"/>
    <p:sldLayoutId id="2147483661" r:id="rId4"/>
    <p:sldLayoutId id="2147483672" r:id="rId5"/>
    <p:sldLayoutId id="2147483673" r:id="rId6"/>
    <p:sldLayoutId id="2147483674" r:id="rId7"/>
    <p:sldLayoutId id="2147483675" r:id="rId8"/>
    <p:sldLayoutId id="2147483676" r:id="rId9"/>
    <p:sldLayoutId id="2147483671" r:id="rId10"/>
    <p:sldLayoutId id="2147483665" r:id="rId11"/>
  </p:sldLayoutIdLst>
  <p:hf hdr="0" ftr="0" dt="0"/>
  <p:txStyles>
    <p:titleStyle>
      <a:lvl1pPr algn="l" defTabSz="914400" rtl="0" eaLnBrk="1" latinLnBrk="0" hangingPunct="1">
        <a:lnSpc>
          <a:spcPct val="90000"/>
        </a:lnSpc>
        <a:spcBef>
          <a:spcPct val="0"/>
        </a:spcBef>
        <a:buNone/>
        <a:defRPr sz="4400" b="1" i="0" kern="1200">
          <a:solidFill>
            <a:schemeClr val="accent5"/>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005191"/>
        </a:buClr>
        <a:buFont typeface="Arial"/>
        <a:buChar char="•"/>
        <a:defRPr sz="2800" b="0" i="0" kern="1200">
          <a:solidFill>
            <a:schemeClr val="accent5"/>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191"/>
        </a:buClr>
        <a:buFont typeface="Arial"/>
        <a:buChar char="•"/>
        <a:defRPr sz="2400" b="0" i="0" kern="1200">
          <a:solidFill>
            <a:schemeClr val="accent5"/>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191"/>
        </a:buClr>
        <a:buFont typeface="Arial"/>
        <a:buChar char="•"/>
        <a:defRPr sz="2000" b="0" i="0" kern="1200">
          <a:solidFill>
            <a:schemeClr val="accent5"/>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191"/>
        </a:buClr>
        <a:buFont typeface="Arial"/>
        <a:buChar char="•"/>
        <a:defRPr sz="1800" b="0" i="0" kern="1200">
          <a:solidFill>
            <a:schemeClr val="accent5"/>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191"/>
        </a:buClr>
        <a:buFont typeface="Arial"/>
        <a:buChar char="•"/>
        <a:defRPr sz="1800" b="0" i="0" kern="1200">
          <a:solidFill>
            <a:schemeClr val="accent5"/>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linkprotect.cudasvc.com/url?a=https%3a%2f%2fwww.ruralchildcare.org%2fdata&amp;c=E,1,hMcss25D5DtkI4bh61xGnXhXbK1aNB16Zjl81q8w3GDBxKX84tgYjy6PlnDClxHAvZLauZhnjq3maIGEzXSM5qUgLA77CXDTuU5Cma1V&amp;typo=1"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nitedwayhelps.org/childcare-business"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79AF68DE-906D-44C5-AB21-723B0A513B95}"/>
              </a:ext>
            </a:extLst>
          </p:cNvPr>
          <p:cNvPicPr>
            <a:picLocks noGrp="1" noChangeAspect="1"/>
          </p:cNvPicPr>
          <p:nvPr>
            <p:ph type="pic" sz="quarter" idx="10"/>
          </p:nvPr>
        </p:nvPicPr>
        <p:blipFill>
          <a:blip r:embed="rId3"/>
          <a:srcRect t="22613" b="22613"/>
          <a:stretch>
            <a:fillRect/>
          </a:stretch>
        </p:blipFill>
        <p:spPr/>
      </p:pic>
      <p:sp>
        <p:nvSpPr>
          <p:cNvPr id="9" name="Subtitle 8"/>
          <p:cNvSpPr>
            <a:spLocks noGrp="1"/>
          </p:cNvSpPr>
          <p:nvPr>
            <p:ph type="subTitle" idx="1"/>
          </p:nvPr>
        </p:nvSpPr>
        <p:spPr>
          <a:xfrm>
            <a:off x="914400" y="5302975"/>
            <a:ext cx="9758995" cy="610323"/>
          </a:xfrm>
        </p:spPr>
        <p:txBody>
          <a:bodyPr>
            <a:normAutofit/>
          </a:bodyPr>
          <a:lstStyle/>
          <a:p>
            <a:r>
              <a:rPr lang="en-US" dirty="0">
                <a:solidFill>
                  <a:srgbClr val="005191"/>
                </a:solidFill>
              </a:rPr>
              <a:t>Addressing the Child Care Crisis</a:t>
            </a:r>
          </a:p>
        </p:txBody>
      </p:sp>
      <p:grpSp>
        <p:nvGrpSpPr>
          <p:cNvPr id="22" name="Group 21">
            <a:extLst>
              <a:ext uri="{FF2B5EF4-FFF2-40B4-BE49-F238E27FC236}">
                <a16:creationId xmlns:a16="http://schemas.microsoft.com/office/drawing/2014/main" id="{B4FEA935-0B3B-0445-9E96-805A7C73CD5C}"/>
              </a:ext>
            </a:extLst>
          </p:cNvPr>
          <p:cNvGrpSpPr/>
          <p:nvPr/>
        </p:nvGrpSpPr>
        <p:grpSpPr>
          <a:xfrm>
            <a:off x="0" y="0"/>
            <a:ext cx="539496" cy="4433135"/>
            <a:chOff x="0" y="-26388"/>
            <a:chExt cx="330200" cy="4433135"/>
          </a:xfrm>
        </p:grpSpPr>
        <p:sp>
          <p:nvSpPr>
            <p:cNvPr id="23" name="Rectangle 22">
              <a:extLst>
                <a:ext uri="{FF2B5EF4-FFF2-40B4-BE49-F238E27FC236}">
                  <a16:creationId xmlns:a16="http://schemas.microsoft.com/office/drawing/2014/main" id="{FFE670F6-6A29-3E44-AF37-51B08C570E8D}"/>
                </a:ext>
              </a:extLst>
            </p:cNvPr>
            <p:cNvSpPr/>
            <p:nvPr userDrawn="1"/>
          </p:nvSpPr>
          <p:spPr>
            <a:xfrm>
              <a:off x="0" y="-26388"/>
              <a:ext cx="330200" cy="2658703"/>
            </a:xfrm>
            <a:prstGeom prst="rect">
              <a:avLst/>
            </a:prstGeom>
            <a:gradFill>
              <a:gsLst>
                <a:gs pos="0">
                  <a:schemeClr val="accent1">
                    <a:lumMod val="5000"/>
                    <a:lumOff val="95000"/>
                    <a:alpha val="0"/>
                  </a:schemeClr>
                </a:gs>
                <a:gs pos="99000">
                  <a:srgbClr val="00519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B219CF0-9D92-FE46-BA8A-D0D94CF44E4B}"/>
                </a:ext>
              </a:extLst>
            </p:cNvPr>
            <p:cNvSpPr/>
            <p:nvPr userDrawn="1"/>
          </p:nvSpPr>
          <p:spPr>
            <a:xfrm>
              <a:off x="0" y="2632314"/>
              <a:ext cx="330200" cy="1774433"/>
            </a:xfrm>
            <a:prstGeom prst="rect">
              <a:avLst/>
            </a:prstGeom>
            <a:gradFill>
              <a:gsLst>
                <a:gs pos="0">
                  <a:schemeClr val="accent1">
                    <a:lumMod val="5000"/>
                    <a:lumOff val="95000"/>
                    <a:alpha val="0"/>
                  </a:schemeClr>
                </a:gs>
                <a:gs pos="99000">
                  <a:srgbClr val="539ED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703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1FD7406-67A6-3247-B125-FDA4CDEC3F20}"/>
              </a:ext>
            </a:extLst>
          </p:cNvPr>
          <p:cNvSpPr>
            <a:spLocks noGrp="1"/>
          </p:cNvSpPr>
          <p:nvPr>
            <p:ph idx="1"/>
          </p:nvPr>
        </p:nvSpPr>
        <p:spPr/>
        <p:txBody>
          <a:bodyPr/>
          <a:lstStyle/>
          <a:p>
            <a:r>
              <a:rPr lang="en-US" dirty="0"/>
              <a:t>Data release by First Children’s Finance as of late 2023 shows a 5,668 slot deficit for the UWCM service area. (</a:t>
            </a:r>
            <a:r>
              <a:rPr lang="en-US" u="sng" dirty="0">
                <a:hlinkClick r:id="rId3"/>
              </a:rPr>
              <a:t>https://www.ruralchildcare.org/data</a:t>
            </a:r>
            <a:r>
              <a:rPr lang="en-US" u="sng" dirty="0"/>
              <a:t>)</a:t>
            </a:r>
            <a:endParaRPr lang="en-US" dirty="0"/>
          </a:p>
          <a:p>
            <a:r>
              <a:rPr lang="en-US" dirty="0"/>
              <a:t>Central MN as a whole has a deficit of 16,055 slots if every child under the age of five had access to a slot.</a:t>
            </a:r>
          </a:p>
          <a:p>
            <a:r>
              <a:rPr lang="en-US" dirty="0"/>
              <a:t>Recruitment and Retention of staff:</a:t>
            </a:r>
          </a:p>
          <a:p>
            <a:pPr lvl="1"/>
            <a:r>
              <a:rPr lang="en-US" dirty="0"/>
              <a:t>Lack of Thriving Wage</a:t>
            </a:r>
          </a:p>
          <a:p>
            <a:pPr lvl="1"/>
            <a:endParaRPr lang="en-US" dirty="0"/>
          </a:p>
          <a:p>
            <a:pPr marL="457200" lvl="1" indent="0">
              <a:buNone/>
            </a:pPr>
            <a:r>
              <a:rPr lang="en-US" dirty="0"/>
              <a:t>				</a:t>
            </a:r>
          </a:p>
          <a:p>
            <a:pPr marL="457200" lvl="1" indent="0">
              <a:buNone/>
            </a:pPr>
            <a:r>
              <a:rPr lang="en-US" dirty="0"/>
              <a:t>				Starting wage at Target: $15/</a:t>
            </a:r>
            <a:r>
              <a:rPr lang="en-US" dirty="0" err="1"/>
              <a:t>hr</a:t>
            </a:r>
            <a:endParaRPr lang="en-US" dirty="0"/>
          </a:p>
          <a:p>
            <a:pPr marL="457200" lvl="1" indent="0">
              <a:buNone/>
            </a:pPr>
            <a:endParaRPr lang="en-US" dirty="0"/>
          </a:p>
          <a:p>
            <a:pPr lvl="1"/>
            <a:r>
              <a:rPr lang="en-US" dirty="0"/>
              <a:t>Lack of Benefits </a:t>
            </a:r>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dirty="0"/>
          </a:p>
        </p:txBody>
      </p:sp>
      <p:sp>
        <p:nvSpPr>
          <p:cNvPr id="3" name="Title 2"/>
          <p:cNvSpPr>
            <a:spLocks noGrp="1"/>
          </p:cNvSpPr>
          <p:nvPr>
            <p:ph type="title"/>
          </p:nvPr>
        </p:nvSpPr>
        <p:spPr/>
        <p:txBody>
          <a:bodyPr/>
          <a:lstStyle/>
          <a:p>
            <a:r>
              <a:rPr lang="en-US" dirty="0"/>
              <a:t>The Need</a:t>
            </a:r>
          </a:p>
        </p:txBody>
      </p:sp>
      <p:pic>
        <p:nvPicPr>
          <p:cNvPr id="2" name="Picture 1">
            <a:extLst>
              <a:ext uri="{FF2B5EF4-FFF2-40B4-BE49-F238E27FC236}">
                <a16:creationId xmlns:a16="http://schemas.microsoft.com/office/drawing/2014/main" id="{EDC7206D-0E60-427B-9372-4A4DA311A480}"/>
              </a:ext>
            </a:extLst>
          </p:cNvPr>
          <p:cNvPicPr>
            <a:picLocks noChangeAspect="1"/>
          </p:cNvPicPr>
          <p:nvPr/>
        </p:nvPicPr>
        <p:blipFill>
          <a:blip r:embed="rId4"/>
          <a:stretch>
            <a:fillRect/>
          </a:stretch>
        </p:blipFill>
        <p:spPr>
          <a:xfrm>
            <a:off x="4444001" y="4001232"/>
            <a:ext cx="5692633" cy="853514"/>
          </a:xfrm>
          <a:prstGeom prst="rect">
            <a:avLst/>
          </a:prstGeom>
        </p:spPr>
      </p:pic>
    </p:spTree>
    <p:extLst>
      <p:ext uri="{BB962C8B-B14F-4D97-AF65-F5344CB8AC3E}">
        <p14:creationId xmlns:p14="http://schemas.microsoft.com/office/powerpoint/2010/main" val="1438026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800A95-E1CD-4E03-BF11-7BDAA8B488BC}"/>
              </a:ext>
            </a:extLst>
          </p:cNvPr>
          <p:cNvSpPr>
            <a:spLocks noGrp="1"/>
          </p:cNvSpPr>
          <p:nvPr>
            <p:ph type="sldNum" sz="quarter" idx="4"/>
          </p:nvPr>
        </p:nvSpPr>
        <p:spPr/>
        <p:txBody>
          <a:bodyPr/>
          <a:lstStyle/>
          <a:p>
            <a:fld id="{BBB69291-A384-1346-A27A-D0A1C91B6C32}" type="slidenum">
              <a:rPr lang="en-US" smtClean="0"/>
              <a:pPr/>
              <a:t>3</a:t>
            </a:fld>
            <a:endParaRPr lang="en-US"/>
          </a:p>
        </p:txBody>
      </p:sp>
      <p:sp>
        <p:nvSpPr>
          <p:cNvPr id="4" name="Title 3">
            <a:extLst>
              <a:ext uri="{FF2B5EF4-FFF2-40B4-BE49-F238E27FC236}">
                <a16:creationId xmlns:a16="http://schemas.microsoft.com/office/drawing/2014/main" id="{2BBAF556-01C1-4D4F-B0A0-0B08C3E715F1}"/>
              </a:ext>
            </a:extLst>
          </p:cNvPr>
          <p:cNvSpPr>
            <a:spLocks noGrp="1"/>
          </p:cNvSpPr>
          <p:nvPr>
            <p:ph type="title"/>
          </p:nvPr>
        </p:nvSpPr>
        <p:spPr/>
        <p:txBody>
          <a:bodyPr/>
          <a:lstStyle/>
          <a:p>
            <a:r>
              <a:rPr lang="en-US" dirty="0"/>
              <a:t>The Numbers</a:t>
            </a:r>
          </a:p>
        </p:txBody>
      </p:sp>
      <p:pic>
        <p:nvPicPr>
          <p:cNvPr id="6" name="Picture 5">
            <a:extLst>
              <a:ext uri="{FF2B5EF4-FFF2-40B4-BE49-F238E27FC236}">
                <a16:creationId xmlns:a16="http://schemas.microsoft.com/office/drawing/2014/main" id="{ACC9D858-4F3E-4D42-A10F-91A985B70F49}"/>
              </a:ext>
            </a:extLst>
          </p:cNvPr>
          <p:cNvPicPr>
            <a:picLocks noChangeAspect="1"/>
          </p:cNvPicPr>
          <p:nvPr/>
        </p:nvPicPr>
        <p:blipFill>
          <a:blip r:embed="rId2"/>
          <a:stretch>
            <a:fillRect/>
          </a:stretch>
        </p:blipFill>
        <p:spPr>
          <a:xfrm>
            <a:off x="5342611" y="257496"/>
            <a:ext cx="3100408" cy="2279109"/>
          </a:xfrm>
          <a:prstGeom prst="rect">
            <a:avLst/>
          </a:prstGeom>
        </p:spPr>
      </p:pic>
      <p:pic>
        <p:nvPicPr>
          <p:cNvPr id="7" name="Picture 6">
            <a:extLst>
              <a:ext uri="{FF2B5EF4-FFF2-40B4-BE49-F238E27FC236}">
                <a16:creationId xmlns:a16="http://schemas.microsoft.com/office/drawing/2014/main" id="{752ECF9C-C16B-4D30-A809-CC46B671A4F3}"/>
              </a:ext>
            </a:extLst>
          </p:cNvPr>
          <p:cNvPicPr>
            <a:picLocks noChangeAspect="1"/>
          </p:cNvPicPr>
          <p:nvPr/>
        </p:nvPicPr>
        <p:blipFill>
          <a:blip r:embed="rId3"/>
          <a:stretch>
            <a:fillRect/>
          </a:stretch>
        </p:blipFill>
        <p:spPr>
          <a:xfrm>
            <a:off x="8587428" y="1590249"/>
            <a:ext cx="3604572" cy="1760373"/>
          </a:xfrm>
          <a:prstGeom prst="rect">
            <a:avLst/>
          </a:prstGeom>
        </p:spPr>
      </p:pic>
      <p:pic>
        <p:nvPicPr>
          <p:cNvPr id="8" name="Picture 7">
            <a:extLst>
              <a:ext uri="{FF2B5EF4-FFF2-40B4-BE49-F238E27FC236}">
                <a16:creationId xmlns:a16="http://schemas.microsoft.com/office/drawing/2014/main" id="{E3BA3B32-F567-41F0-A37C-34452BC2E114}"/>
              </a:ext>
            </a:extLst>
          </p:cNvPr>
          <p:cNvPicPr>
            <a:picLocks noChangeAspect="1"/>
          </p:cNvPicPr>
          <p:nvPr/>
        </p:nvPicPr>
        <p:blipFill>
          <a:blip r:embed="rId4"/>
          <a:stretch>
            <a:fillRect/>
          </a:stretch>
        </p:blipFill>
        <p:spPr>
          <a:xfrm>
            <a:off x="1059889" y="4749698"/>
            <a:ext cx="2865368" cy="1120237"/>
          </a:xfrm>
          <a:prstGeom prst="rect">
            <a:avLst/>
          </a:prstGeom>
        </p:spPr>
      </p:pic>
      <p:pic>
        <p:nvPicPr>
          <p:cNvPr id="9" name="Picture 8">
            <a:extLst>
              <a:ext uri="{FF2B5EF4-FFF2-40B4-BE49-F238E27FC236}">
                <a16:creationId xmlns:a16="http://schemas.microsoft.com/office/drawing/2014/main" id="{A0F25CA9-1D55-469A-B542-56414B3A7DB2}"/>
              </a:ext>
            </a:extLst>
          </p:cNvPr>
          <p:cNvPicPr>
            <a:picLocks noChangeAspect="1"/>
          </p:cNvPicPr>
          <p:nvPr/>
        </p:nvPicPr>
        <p:blipFill>
          <a:blip r:embed="rId5"/>
          <a:stretch>
            <a:fillRect/>
          </a:stretch>
        </p:blipFill>
        <p:spPr>
          <a:xfrm>
            <a:off x="854116" y="1813953"/>
            <a:ext cx="3944170" cy="1795025"/>
          </a:xfrm>
          <a:prstGeom prst="rect">
            <a:avLst/>
          </a:prstGeom>
        </p:spPr>
      </p:pic>
      <p:sp>
        <p:nvSpPr>
          <p:cNvPr id="10" name="Rectangle 9">
            <a:extLst>
              <a:ext uri="{FF2B5EF4-FFF2-40B4-BE49-F238E27FC236}">
                <a16:creationId xmlns:a16="http://schemas.microsoft.com/office/drawing/2014/main" id="{C4BCE0B7-DCDB-4722-8759-7F51363A90FE}"/>
              </a:ext>
            </a:extLst>
          </p:cNvPr>
          <p:cNvSpPr/>
          <p:nvPr/>
        </p:nvSpPr>
        <p:spPr>
          <a:xfrm>
            <a:off x="854116" y="3671506"/>
            <a:ext cx="2587690" cy="507831"/>
          </a:xfrm>
          <a:prstGeom prst="rect">
            <a:avLst/>
          </a:prstGeom>
        </p:spPr>
        <p:txBody>
          <a:bodyPr wrap="square">
            <a:spAutoFit/>
          </a:bodyPr>
          <a:lstStyle/>
          <a:p>
            <a:r>
              <a:rPr lang="en-US" sz="900" dirty="0"/>
              <a:t>https://www.minneapolisfed.org/article/2023/minnesota-child-care-sector-struggles-as-business-model-changes</a:t>
            </a:r>
          </a:p>
        </p:txBody>
      </p:sp>
      <p:pic>
        <p:nvPicPr>
          <p:cNvPr id="13" name="Content Placeholder 12">
            <a:extLst>
              <a:ext uri="{FF2B5EF4-FFF2-40B4-BE49-F238E27FC236}">
                <a16:creationId xmlns:a16="http://schemas.microsoft.com/office/drawing/2014/main" id="{90DA04C0-1CE8-43DB-A263-DAAA260A1BD5}"/>
              </a:ext>
            </a:extLst>
          </p:cNvPr>
          <p:cNvPicPr>
            <a:picLocks noGrp="1" noChangeAspect="1"/>
          </p:cNvPicPr>
          <p:nvPr>
            <p:ph idx="1"/>
          </p:nvPr>
        </p:nvPicPr>
        <p:blipFill>
          <a:blip r:embed="rId6"/>
          <a:stretch>
            <a:fillRect/>
          </a:stretch>
        </p:blipFill>
        <p:spPr>
          <a:xfrm>
            <a:off x="5180790" y="3429000"/>
            <a:ext cx="3406638" cy="3076677"/>
          </a:xfrm>
          <a:prstGeom prst="rect">
            <a:avLst/>
          </a:prstGeom>
        </p:spPr>
      </p:pic>
    </p:spTree>
    <p:extLst>
      <p:ext uri="{BB962C8B-B14F-4D97-AF65-F5344CB8AC3E}">
        <p14:creationId xmlns:p14="http://schemas.microsoft.com/office/powerpoint/2010/main" val="24891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77DA9-5306-CB46-A208-04E2478C1DEE}"/>
              </a:ext>
            </a:extLst>
          </p:cNvPr>
          <p:cNvSpPr>
            <a:spLocks noGrp="1"/>
          </p:cNvSpPr>
          <p:nvPr>
            <p:ph idx="1"/>
          </p:nvPr>
        </p:nvSpPr>
        <p:spPr/>
        <p:txBody>
          <a:bodyPr>
            <a:normAutofit/>
          </a:bodyPr>
          <a:lstStyle/>
          <a:p>
            <a:r>
              <a:rPr lang="en-US" sz="1700" dirty="0"/>
              <a:t>Jan 2020: With Initiative Foundation’s support, UWCM and GSDC host a Child Care Information session with businesses</a:t>
            </a:r>
          </a:p>
          <a:p>
            <a:r>
              <a:rPr lang="en-US" sz="1700" dirty="0"/>
              <a:t>June 2020: UWCM and other community partners provide COVID relief dollars for providers to help maintain available care</a:t>
            </a:r>
          </a:p>
          <a:p>
            <a:r>
              <a:rPr lang="en-US" sz="1700" dirty="0"/>
              <a:t>September 2020:  Through a generous donation, the Central Minnesota Child Care Response Fund is established.</a:t>
            </a:r>
          </a:p>
          <a:p>
            <a:r>
              <a:rPr lang="en-US" sz="1700" dirty="0"/>
              <a:t>2020: Advisory Council established </a:t>
            </a:r>
          </a:p>
          <a:p>
            <a:r>
              <a:rPr lang="en-US" sz="1700" dirty="0"/>
              <a:t>2021: Child Care Coordinator position is created</a:t>
            </a:r>
          </a:p>
          <a:p>
            <a:r>
              <a:rPr lang="en-US" sz="1700" dirty="0"/>
              <a:t>February 2023: Initial SSA funding is awarded</a:t>
            </a:r>
          </a:p>
          <a:p>
            <a:r>
              <a:rPr lang="en-US" sz="1700" dirty="0"/>
              <a:t>January 2024: Child Care Summit hosted </a:t>
            </a:r>
          </a:p>
          <a:p>
            <a:r>
              <a:rPr lang="en-US" sz="1700" dirty="0"/>
              <a:t>October 2024: First Mobile Provider Appreciation Event held</a:t>
            </a:r>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4</a:t>
            </a:fld>
            <a:endParaRPr lang="en-US" dirty="0"/>
          </a:p>
        </p:txBody>
      </p:sp>
      <p:sp>
        <p:nvSpPr>
          <p:cNvPr id="3" name="Title 2"/>
          <p:cNvSpPr>
            <a:spLocks noGrp="1"/>
          </p:cNvSpPr>
          <p:nvPr>
            <p:ph type="title"/>
          </p:nvPr>
        </p:nvSpPr>
        <p:spPr/>
        <p:txBody>
          <a:bodyPr/>
          <a:lstStyle/>
          <a:p>
            <a:r>
              <a:rPr lang="en-US" dirty="0"/>
              <a:t>History of the Work</a:t>
            </a:r>
          </a:p>
        </p:txBody>
      </p:sp>
    </p:spTree>
    <p:extLst>
      <p:ext uri="{BB962C8B-B14F-4D97-AF65-F5344CB8AC3E}">
        <p14:creationId xmlns:p14="http://schemas.microsoft.com/office/powerpoint/2010/main" val="215928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C49F1-7B30-474D-8AC7-21044B618C4B}"/>
              </a:ext>
            </a:extLst>
          </p:cNvPr>
          <p:cNvSpPr>
            <a:spLocks noGrp="1"/>
          </p:cNvSpPr>
          <p:nvPr>
            <p:ph idx="1"/>
          </p:nvPr>
        </p:nvSpPr>
        <p:spPr/>
        <p:txBody>
          <a:bodyPr/>
          <a:lstStyle/>
          <a:p>
            <a:r>
              <a:rPr lang="en-US" dirty="0"/>
              <a:t>Secure funding and increase provider supports under the SSA</a:t>
            </a:r>
          </a:p>
          <a:p>
            <a:r>
              <a:rPr lang="en-US" dirty="0"/>
              <a:t>Building connections with potential providers, child care centers, and city/county entities to bring child care resources where they are needed</a:t>
            </a:r>
          </a:p>
          <a:p>
            <a:r>
              <a:rPr lang="en-US" dirty="0"/>
              <a:t>Mobile Outreach and Provider Appreciation events in rural MN</a:t>
            </a:r>
          </a:p>
          <a:p>
            <a:r>
              <a:rPr lang="en-US" dirty="0"/>
              <a:t>Connections with businesses and cities/towns to find solutions for their child care needs</a:t>
            </a:r>
          </a:p>
          <a:p>
            <a:endParaRPr lang="en-US" dirty="0"/>
          </a:p>
        </p:txBody>
      </p:sp>
      <p:sp>
        <p:nvSpPr>
          <p:cNvPr id="3" name="Slide Number Placeholder 2">
            <a:extLst>
              <a:ext uri="{FF2B5EF4-FFF2-40B4-BE49-F238E27FC236}">
                <a16:creationId xmlns:a16="http://schemas.microsoft.com/office/drawing/2014/main" id="{4FFE3384-ED7D-4475-A454-624FB079E627}"/>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FE674ED8-48A1-4CBE-BBF8-2828E68C37B2}"/>
              </a:ext>
            </a:extLst>
          </p:cNvPr>
          <p:cNvSpPr>
            <a:spLocks noGrp="1"/>
          </p:cNvSpPr>
          <p:nvPr>
            <p:ph type="title"/>
          </p:nvPr>
        </p:nvSpPr>
        <p:spPr/>
        <p:txBody>
          <a:bodyPr/>
          <a:lstStyle/>
          <a:p>
            <a:r>
              <a:rPr lang="en-US" dirty="0"/>
              <a:t>Current Work</a:t>
            </a:r>
          </a:p>
        </p:txBody>
      </p:sp>
    </p:spTree>
    <p:extLst>
      <p:ext uri="{BB962C8B-B14F-4D97-AF65-F5344CB8AC3E}">
        <p14:creationId xmlns:p14="http://schemas.microsoft.com/office/powerpoint/2010/main" val="302013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34DB73-E662-40C7-8866-7F29F8B039CA}"/>
              </a:ext>
            </a:extLst>
          </p:cNvPr>
          <p:cNvSpPr>
            <a:spLocks noGrp="1"/>
          </p:cNvSpPr>
          <p:nvPr>
            <p:ph idx="1"/>
          </p:nvPr>
        </p:nvSpPr>
        <p:spPr/>
        <p:txBody>
          <a:bodyPr/>
          <a:lstStyle/>
          <a:p>
            <a:r>
              <a:rPr lang="en-US" dirty="0">
                <a:hlinkClick r:id="rId2"/>
              </a:rPr>
              <a:t>https://www.unitedwayhelps.org/childcare-business</a:t>
            </a:r>
            <a:r>
              <a:rPr lang="en-US" dirty="0"/>
              <a:t> </a:t>
            </a:r>
          </a:p>
          <a:p>
            <a:endParaRPr lang="en-US" dirty="0"/>
          </a:p>
          <a:p>
            <a:endParaRPr lang="en-US" dirty="0"/>
          </a:p>
        </p:txBody>
      </p:sp>
      <p:sp>
        <p:nvSpPr>
          <p:cNvPr id="3" name="Slide Number Placeholder 2">
            <a:extLst>
              <a:ext uri="{FF2B5EF4-FFF2-40B4-BE49-F238E27FC236}">
                <a16:creationId xmlns:a16="http://schemas.microsoft.com/office/drawing/2014/main" id="{E42BC8B4-00CC-4626-9481-FD3FDCB3AD9C}"/>
              </a:ext>
            </a:extLst>
          </p:cNvPr>
          <p:cNvSpPr>
            <a:spLocks noGrp="1"/>
          </p:cNvSpPr>
          <p:nvPr>
            <p:ph type="sldNum" sz="quarter" idx="4"/>
          </p:nvPr>
        </p:nvSpPr>
        <p:spPr/>
        <p:txBody>
          <a:bodyPr/>
          <a:lstStyle/>
          <a:p>
            <a:fld id="{BBB69291-A384-1346-A27A-D0A1C91B6C32}" type="slidenum">
              <a:rPr lang="en-US" smtClean="0"/>
              <a:pPr/>
              <a:t>6</a:t>
            </a:fld>
            <a:endParaRPr lang="en-US"/>
          </a:p>
        </p:txBody>
      </p:sp>
      <p:sp>
        <p:nvSpPr>
          <p:cNvPr id="4" name="Title 3">
            <a:extLst>
              <a:ext uri="{FF2B5EF4-FFF2-40B4-BE49-F238E27FC236}">
                <a16:creationId xmlns:a16="http://schemas.microsoft.com/office/drawing/2014/main" id="{A489F7AA-9F3E-43F8-8C3F-5F40F115D649}"/>
              </a:ext>
            </a:extLst>
          </p:cNvPr>
          <p:cNvSpPr>
            <a:spLocks noGrp="1"/>
          </p:cNvSpPr>
          <p:nvPr>
            <p:ph type="title"/>
          </p:nvPr>
        </p:nvSpPr>
        <p:spPr/>
        <p:txBody>
          <a:bodyPr/>
          <a:lstStyle/>
          <a:p>
            <a:r>
              <a:rPr lang="en-US" dirty="0"/>
              <a:t>Child Care and Business Toolkit</a:t>
            </a:r>
          </a:p>
        </p:txBody>
      </p:sp>
      <p:pic>
        <p:nvPicPr>
          <p:cNvPr id="5" name="Picture 4">
            <a:extLst>
              <a:ext uri="{FF2B5EF4-FFF2-40B4-BE49-F238E27FC236}">
                <a16:creationId xmlns:a16="http://schemas.microsoft.com/office/drawing/2014/main" id="{153E7DB9-ED9E-4E9F-A7B8-28290260D566}"/>
              </a:ext>
            </a:extLst>
          </p:cNvPr>
          <p:cNvPicPr>
            <a:picLocks noChangeAspect="1"/>
          </p:cNvPicPr>
          <p:nvPr/>
        </p:nvPicPr>
        <p:blipFill>
          <a:blip r:embed="rId3"/>
          <a:stretch>
            <a:fillRect/>
          </a:stretch>
        </p:blipFill>
        <p:spPr>
          <a:xfrm>
            <a:off x="1178552" y="2713123"/>
            <a:ext cx="6309655" cy="3487375"/>
          </a:xfrm>
          <a:prstGeom prst="rect">
            <a:avLst/>
          </a:prstGeom>
        </p:spPr>
      </p:pic>
    </p:spTree>
    <p:extLst>
      <p:ext uri="{BB962C8B-B14F-4D97-AF65-F5344CB8AC3E}">
        <p14:creationId xmlns:p14="http://schemas.microsoft.com/office/powerpoint/2010/main" val="4080337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4E1C2E-FC6D-4548-A9D9-E62C92DFBF61}"/>
              </a:ext>
            </a:extLst>
          </p:cNvPr>
          <p:cNvSpPr>
            <a:spLocks noGrp="1"/>
          </p:cNvSpPr>
          <p:nvPr>
            <p:ph idx="1"/>
          </p:nvPr>
        </p:nvSpPr>
        <p:spPr/>
        <p:txBody>
          <a:bodyPr>
            <a:normAutofit/>
          </a:bodyPr>
          <a:lstStyle/>
          <a:p>
            <a:r>
              <a:rPr lang="en-US" sz="2000" dirty="0"/>
              <a:t>The Shared Services Alliance is designed to work in partnership with licensed Early Child Care Programs in Region 7W (Benton, Sherburne, Stearns, and Wright Counties) to offer the services needed to help you grow your businesses, achieve financial stability, enhance your knowledge and education, all while providing time to focus on quality of care and most important...</a:t>
            </a:r>
            <a:r>
              <a:rPr lang="en-US" sz="2000" b="1" dirty="0"/>
              <a:t> the Children</a:t>
            </a:r>
            <a:r>
              <a:rPr lang="en-US" sz="2000" dirty="0"/>
              <a:t>.</a:t>
            </a:r>
          </a:p>
          <a:p>
            <a:pPr marL="0" indent="0">
              <a:buNone/>
            </a:pPr>
            <a:endParaRPr lang="en-US" sz="2000" dirty="0"/>
          </a:p>
          <a:p>
            <a:r>
              <a:rPr lang="en-US" sz="2000" dirty="0"/>
              <a:t>The Shared Services Alliance aims to provide a comprehensive service approach, which includes access to a wide range of programs and resources without limitations. </a:t>
            </a:r>
          </a:p>
          <a:p>
            <a:pPr marL="0" indent="0">
              <a:buNone/>
            </a:pPr>
            <a:endParaRPr lang="en-US" sz="2000" dirty="0"/>
          </a:p>
          <a:p>
            <a:r>
              <a:rPr lang="en-US" sz="2000" dirty="0"/>
              <a:t>Furthermore, whenever you require assistance, you can contact us, and we will take the responsibility of connecting you with suitable resources, thereby saving you the time and stress of searching for them yourself.</a:t>
            </a:r>
          </a:p>
          <a:p>
            <a:endParaRPr lang="en-US" dirty="0"/>
          </a:p>
        </p:txBody>
      </p:sp>
      <p:sp>
        <p:nvSpPr>
          <p:cNvPr id="3" name="Slide Number Placeholder 2">
            <a:extLst>
              <a:ext uri="{FF2B5EF4-FFF2-40B4-BE49-F238E27FC236}">
                <a16:creationId xmlns:a16="http://schemas.microsoft.com/office/drawing/2014/main" id="{01712DBC-1A10-4BB4-846B-EF60E98F76BD}"/>
              </a:ext>
            </a:extLst>
          </p:cNvPr>
          <p:cNvSpPr>
            <a:spLocks noGrp="1"/>
          </p:cNvSpPr>
          <p:nvPr>
            <p:ph type="sldNum" sz="quarter" idx="4"/>
          </p:nvPr>
        </p:nvSpPr>
        <p:spPr/>
        <p:txBody>
          <a:bodyPr/>
          <a:lstStyle/>
          <a:p>
            <a:fld id="{BBB69291-A384-1346-A27A-D0A1C91B6C32}" type="slidenum">
              <a:rPr lang="en-US" smtClean="0"/>
              <a:pPr/>
              <a:t>7</a:t>
            </a:fld>
            <a:endParaRPr lang="en-US" dirty="0"/>
          </a:p>
        </p:txBody>
      </p:sp>
      <p:sp>
        <p:nvSpPr>
          <p:cNvPr id="4" name="Title 3">
            <a:extLst>
              <a:ext uri="{FF2B5EF4-FFF2-40B4-BE49-F238E27FC236}">
                <a16:creationId xmlns:a16="http://schemas.microsoft.com/office/drawing/2014/main" id="{6BA83532-2746-4CE4-B98B-821D32335262}"/>
              </a:ext>
            </a:extLst>
          </p:cNvPr>
          <p:cNvSpPr>
            <a:spLocks noGrp="1"/>
          </p:cNvSpPr>
          <p:nvPr>
            <p:ph type="title"/>
          </p:nvPr>
        </p:nvSpPr>
        <p:spPr/>
        <p:txBody>
          <a:bodyPr/>
          <a:lstStyle/>
          <a:p>
            <a:r>
              <a:rPr lang="en-US" dirty="0"/>
              <a:t>Shared Service Alliance</a:t>
            </a:r>
          </a:p>
        </p:txBody>
      </p:sp>
    </p:spTree>
    <p:extLst>
      <p:ext uri="{BB962C8B-B14F-4D97-AF65-F5344CB8AC3E}">
        <p14:creationId xmlns:p14="http://schemas.microsoft.com/office/powerpoint/2010/main" val="379703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F369E7-C083-6841-B2A2-50606CFBCDE2}"/>
              </a:ext>
            </a:extLst>
          </p:cNvPr>
          <p:cNvSpPr>
            <a:spLocks noGrp="1"/>
          </p:cNvSpPr>
          <p:nvPr>
            <p:ph sz="half" idx="1"/>
          </p:nvPr>
        </p:nvSpPr>
        <p:spPr/>
        <p:txBody>
          <a:bodyPr/>
          <a:lstStyle/>
          <a:p>
            <a:r>
              <a:rPr lang="en-US" sz="2000" dirty="0"/>
              <a:t>Speak to your employees to assess their child care needs and struggles.</a:t>
            </a:r>
          </a:p>
          <a:p>
            <a:r>
              <a:rPr lang="en-US" sz="2000" dirty="0"/>
              <a:t>Research and evaluate employee child care support options to find a fit.</a:t>
            </a:r>
          </a:p>
          <a:p>
            <a:r>
              <a:rPr lang="en-US" sz="2000" dirty="0"/>
              <a:t>Collaborate and advocate with other business and community organizations… child care is an community issue!</a:t>
            </a:r>
          </a:p>
          <a:p>
            <a:r>
              <a:rPr lang="en-US" sz="2000" dirty="0"/>
              <a:t>Connect with organizations such as UWCM who are working towards community solutions.</a:t>
            </a:r>
          </a:p>
          <a:p>
            <a:r>
              <a:rPr lang="en-US" sz="2000" dirty="0"/>
              <a:t>Reach out and recognize our community’s child care providers!</a:t>
            </a:r>
          </a:p>
        </p:txBody>
      </p:sp>
      <p:pic>
        <p:nvPicPr>
          <p:cNvPr id="7" name="Content Placeholder 6">
            <a:extLst>
              <a:ext uri="{FF2B5EF4-FFF2-40B4-BE49-F238E27FC236}">
                <a16:creationId xmlns:a16="http://schemas.microsoft.com/office/drawing/2014/main" id="{F1E93177-F5BD-444D-893C-F2E8AD499279}"/>
              </a:ext>
            </a:extLst>
          </p:cNvPr>
          <p:cNvPicPr>
            <a:picLocks noGrp="1" noChangeAspect="1"/>
          </p:cNvPicPr>
          <p:nvPr>
            <p:ph sz="half" idx="2"/>
          </p:nvPr>
        </p:nvPicPr>
        <p:blipFill>
          <a:blip r:embed="rId3"/>
          <a:stretch>
            <a:fillRect/>
          </a:stretch>
        </p:blipFill>
        <p:spPr>
          <a:xfrm>
            <a:off x="6933461" y="2391613"/>
            <a:ext cx="4476957" cy="2979211"/>
          </a:xfrm>
        </p:spPr>
      </p:pic>
      <p:sp>
        <p:nvSpPr>
          <p:cNvPr id="6" name="Slide Number Placeholder 5"/>
          <p:cNvSpPr>
            <a:spLocks noGrp="1"/>
          </p:cNvSpPr>
          <p:nvPr>
            <p:ph type="sldNum" sz="quarter" idx="4"/>
          </p:nvPr>
        </p:nvSpPr>
        <p:spPr/>
        <p:txBody>
          <a:bodyPr/>
          <a:lstStyle/>
          <a:p>
            <a:fld id="{BBB69291-A384-1346-A27A-D0A1C91B6C32}" type="slidenum">
              <a:rPr lang="en-US" smtClean="0"/>
              <a:pPr/>
              <a:t>8</a:t>
            </a:fld>
            <a:endParaRPr lang="en-US"/>
          </a:p>
        </p:txBody>
      </p:sp>
      <p:sp>
        <p:nvSpPr>
          <p:cNvPr id="3" name="Title 2"/>
          <p:cNvSpPr>
            <a:spLocks noGrp="1"/>
          </p:cNvSpPr>
          <p:nvPr>
            <p:ph type="title"/>
          </p:nvPr>
        </p:nvSpPr>
        <p:spPr/>
        <p:txBody>
          <a:bodyPr>
            <a:normAutofit fontScale="90000"/>
          </a:bodyPr>
          <a:lstStyle/>
          <a:p>
            <a:r>
              <a:rPr lang="en-US" dirty="0"/>
              <a:t>5 ways to support Child Care in Central MN</a:t>
            </a:r>
          </a:p>
        </p:txBody>
      </p:sp>
    </p:spTree>
    <p:extLst>
      <p:ext uri="{BB962C8B-B14F-4D97-AF65-F5344CB8AC3E}">
        <p14:creationId xmlns:p14="http://schemas.microsoft.com/office/powerpoint/2010/main" val="282764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0" dirty="0"/>
              <a:t>THANK YOU!</a:t>
            </a:r>
          </a:p>
        </p:txBody>
      </p:sp>
      <p:sp>
        <p:nvSpPr>
          <p:cNvPr id="5" name="Slide Number Placeholder 4"/>
          <p:cNvSpPr>
            <a:spLocks noGrp="1"/>
          </p:cNvSpPr>
          <p:nvPr>
            <p:ph type="sldNum" sz="quarter" idx="4"/>
          </p:nvPr>
        </p:nvSpPr>
        <p:spPr>
          <a:xfrm>
            <a:off x="914400" y="6356350"/>
            <a:ext cx="2743200" cy="365125"/>
          </a:xfrm>
          <a:prstGeom prst="rect">
            <a:avLst/>
          </a:prstGeom>
        </p:spPr>
        <p:txBody>
          <a:bodyPr/>
          <a:lstStyle/>
          <a:p>
            <a:fld id="{BBB69291-A384-1346-A27A-D0A1C91B6C32}" type="slidenum">
              <a:rPr lang="en-US" smtClean="0"/>
              <a:pPr/>
              <a:t>9</a:t>
            </a:fld>
            <a:endParaRPr lang="en-US"/>
          </a:p>
        </p:txBody>
      </p:sp>
      <p:sp>
        <p:nvSpPr>
          <p:cNvPr id="4" name="TextBox 3">
            <a:extLst>
              <a:ext uri="{FF2B5EF4-FFF2-40B4-BE49-F238E27FC236}">
                <a16:creationId xmlns:a16="http://schemas.microsoft.com/office/drawing/2014/main" id="{6CEC6EB6-E0FE-1A4F-B716-074B15B7FE81}"/>
              </a:ext>
            </a:extLst>
          </p:cNvPr>
          <p:cNvSpPr txBox="1"/>
          <p:nvPr/>
        </p:nvSpPr>
        <p:spPr>
          <a:xfrm>
            <a:off x="4383012" y="3576320"/>
            <a:ext cx="3502851" cy="1384995"/>
          </a:xfrm>
          <a:prstGeom prst="rect">
            <a:avLst/>
          </a:prstGeom>
          <a:noFill/>
        </p:spPr>
        <p:txBody>
          <a:bodyPr wrap="square" rtlCol="0">
            <a:spAutoFit/>
          </a:bodyPr>
          <a:lstStyle/>
          <a:p>
            <a:pPr algn="ctr"/>
            <a:r>
              <a:rPr lang="en-US" sz="1400" dirty="0">
                <a:solidFill>
                  <a:srgbClr val="005191"/>
                </a:solidFill>
                <a:latin typeface="Arial" panose="020B0604020202020204" pitchFamily="34" charset="0"/>
                <a:cs typeface="Arial" panose="020B0604020202020204" pitchFamily="34" charset="0"/>
              </a:rPr>
              <a:t>Contact:</a:t>
            </a:r>
          </a:p>
          <a:p>
            <a:pPr algn="ctr"/>
            <a:r>
              <a:rPr lang="en-US" sz="1400" b="1" dirty="0">
                <a:solidFill>
                  <a:schemeClr val="tx2"/>
                </a:solidFill>
                <a:latin typeface="Arial" panose="020B0604020202020204" pitchFamily="34" charset="0"/>
                <a:cs typeface="Arial" panose="020B0604020202020204" pitchFamily="34" charset="0"/>
              </a:rPr>
              <a:t>Sara Hagen</a:t>
            </a:r>
          </a:p>
          <a:p>
            <a:pPr algn="ctr"/>
            <a:endParaRPr lang="en-US" sz="1400" b="1" dirty="0">
              <a:solidFill>
                <a:schemeClr val="tx2"/>
              </a:solidFill>
              <a:latin typeface="Arial" panose="020B0604020202020204" pitchFamily="34" charset="0"/>
              <a:cs typeface="Arial" panose="020B0604020202020204" pitchFamily="34" charset="0"/>
            </a:endParaRPr>
          </a:p>
          <a:p>
            <a:pPr algn="ctr"/>
            <a:r>
              <a:rPr lang="en-US" sz="1400" i="1" dirty="0">
                <a:solidFill>
                  <a:schemeClr val="tx2"/>
                </a:solidFill>
                <a:latin typeface="Arial" panose="020B0604020202020204" pitchFamily="34" charset="0"/>
                <a:cs typeface="Arial" panose="020B0604020202020204" pitchFamily="34" charset="0"/>
              </a:rPr>
              <a:t>Community Child Care Coordinator</a:t>
            </a:r>
          </a:p>
          <a:p>
            <a:pPr algn="ctr"/>
            <a:endParaRPr lang="en-US" sz="1400" i="0" dirty="0">
              <a:solidFill>
                <a:schemeClr val="tx2"/>
              </a:solidFill>
              <a:latin typeface="Arial" panose="020B0604020202020204" pitchFamily="34" charset="0"/>
              <a:cs typeface="Arial" panose="020B0604020202020204" pitchFamily="34" charset="0"/>
            </a:endParaRPr>
          </a:p>
          <a:p>
            <a:pPr algn="ctr"/>
            <a:r>
              <a:rPr lang="en-US" sz="1400" dirty="0">
                <a:solidFill>
                  <a:schemeClr val="tx2"/>
                </a:solidFill>
                <a:latin typeface="Arial" panose="020B0604020202020204" pitchFamily="34" charset="0"/>
                <a:cs typeface="Arial" panose="020B0604020202020204" pitchFamily="34" charset="0"/>
              </a:rPr>
              <a:t>shagen@unitedwayhelps.org</a:t>
            </a:r>
            <a:endParaRPr lang="en-US" sz="1400" i="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91545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929498"/>
      </a:dk2>
      <a:lt2>
        <a:srgbClr val="E7E6E6"/>
      </a:lt2>
      <a:accent1>
        <a:srgbClr val="004E95"/>
      </a:accent1>
      <a:accent2>
        <a:srgbClr val="649BD3"/>
      </a:accent2>
      <a:accent3>
        <a:srgbClr val="EE4638"/>
      </a:accent3>
      <a:accent4>
        <a:srgbClr val="FBB43E"/>
      </a:accent4>
      <a:accent5>
        <a:srgbClr val="4B4B4B"/>
      </a:accent5>
      <a:accent6>
        <a:srgbClr val="EA7200"/>
      </a:accent6>
      <a:hlink>
        <a:srgbClr val="004E95"/>
      </a:hlink>
      <a:folHlink>
        <a:srgbClr val="EE4638"/>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521</Words>
  <Application>Microsoft Office PowerPoint</Application>
  <PresentationFormat>Widescreen</PresentationFormat>
  <Paragraphs>61</Paragraphs>
  <Slides>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The Need</vt:lpstr>
      <vt:lpstr>The Numbers</vt:lpstr>
      <vt:lpstr>History of the Work</vt:lpstr>
      <vt:lpstr>Current Work</vt:lpstr>
      <vt:lpstr>Child Care and Business Toolkit</vt:lpstr>
      <vt:lpstr>Shared Service Alliance</vt:lpstr>
      <vt:lpstr>5 ways to support Child Care in Central MN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2017-03-22T19:41:19Z</dcterms:created>
  <dcterms:modified xsi:type="dcterms:W3CDTF">2024-12-19T00:15:33Z</dcterms:modified>
</cp:coreProperties>
</file>