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710" r:id="rId4"/>
  </p:sldMasterIdLst>
  <p:notesMasterIdLst>
    <p:notesMasterId r:id="rId26"/>
  </p:notesMasterIdLst>
  <p:handoutMasterIdLst>
    <p:handoutMasterId r:id="rId27"/>
  </p:handoutMasterIdLst>
  <p:sldIdLst>
    <p:sldId id="264" r:id="rId5"/>
    <p:sldId id="944" r:id="rId6"/>
    <p:sldId id="3383" r:id="rId7"/>
    <p:sldId id="3384" r:id="rId8"/>
    <p:sldId id="3369" r:id="rId9"/>
    <p:sldId id="3380" r:id="rId10"/>
    <p:sldId id="3386" r:id="rId11"/>
    <p:sldId id="3387" r:id="rId12"/>
    <p:sldId id="3379" r:id="rId13"/>
    <p:sldId id="3381" r:id="rId14"/>
    <p:sldId id="3372" r:id="rId15"/>
    <p:sldId id="3352" r:id="rId16"/>
    <p:sldId id="3373" r:id="rId17"/>
    <p:sldId id="3374" r:id="rId18"/>
    <p:sldId id="3375" r:id="rId19"/>
    <p:sldId id="3376" r:id="rId20"/>
    <p:sldId id="3388" r:id="rId21"/>
    <p:sldId id="3385" r:id="rId22"/>
    <p:sldId id="3389" r:id="rId23"/>
    <p:sldId id="3377" r:id="rId24"/>
    <p:sldId id="272"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C5A90E-83CD-CE3B-6540-F5F949B22B9A}" name="Tietema, Annie (She/Her/Hers) (DEED)" initials="AT" userId="S::Annie.Tietema@state.mn.us::f7d7a841-80b9-4552-bb7e-6cd8b9befc9c" providerId="AD"/>
  <p188:author id="{54CF5B19-360B-29FB-D884-04B7B5AFF5AC}" name="Colvin, Devin (He/Him/His) (DEED)" initials="C(" userId="S::devin.colvin@state.mn.us::ad8d7988-7cbe-4e3c-828a-ed5ac547d1be" providerId="AD"/>
  <p188:author id="{DADC69A8-6BCA-5B90-49B7-62943399AA8A}" name="Berger, Jay (He/Him/His) (DEED)" initials="JB" userId="S::Jay.Berger@state.mn.us::3519cbe3-f5c8-4564-a08a-750ad1f603cd" providerId="AD"/>
  <p188:author id="{859671B1-874B-D674-FF1F-4C738CFB85F5}" name="Marso, Becca (DEED)" initials="BM" userId="S::Becca.Marso@state.mn.us::5f40f49d-8593-4159-975d-1e8ea3c2e311" providerId="AD"/>
  <p188:author id="{57DB88CF-7712-B65C-B660-1D5FE4DB9C21}" name="Wold, Ryan (He/Him/His) (DEED)" initials="W(" userId="S::ryan.wold@state.mn.us::6f9ecc1c-2ae0-4108-a2c8-15075d641c4d" providerId="AD"/>
  <p188:author id="{AC7539DF-E487-72D6-36E0-50D082154B88}" name="Berger, Jay (He/Him/His) (DEED)" initials="B(" userId="S::jay.berger@state.mn.us::3519cbe3-f5c8-4564-a08a-750ad1f603cd" providerId="AD"/>
  <p188:author id="{4F2DEBF3-56AA-0C25-8BA8-6BF2CEAC8E34}" name="Marso, Becca (DEED)" initials="MB" userId="S::becca.marso@state.mn.us::5f40f49d-8593-4159-975d-1e8ea3c2e3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C2C"/>
    <a:srgbClr val="E8E8E8"/>
    <a:srgbClr val="99D1FF"/>
    <a:srgbClr val="D6EDFF"/>
    <a:srgbClr val="003865"/>
    <a:srgbClr val="78BE21"/>
    <a:srgbClr val="000000"/>
    <a:srgbClr val="0D0D0D"/>
    <a:srgbClr val="B20738"/>
    <a:srgbClr val="00A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6" d="100"/>
          <a:sy n="106" d="100"/>
        </p:scale>
        <p:origin x="756"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ger, Jay (He/Him/His) (DEED)" userId="3519cbe3-f5c8-4564-a08a-750ad1f603cd" providerId="ADAL" clId="{1BACD0D6-8CA6-444E-BD44-EF35331B40B1}"/>
    <pc:docChg chg="undo custSel modSld modShowInfo">
      <pc:chgData name="Berger, Jay (He/Him/His) (DEED)" userId="3519cbe3-f5c8-4564-a08a-750ad1f603cd" providerId="ADAL" clId="{1BACD0D6-8CA6-444E-BD44-EF35331B40B1}" dt="2025-09-25T14:38:42.403" v="26" actId="2744"/>
      <pc:docMkLst>
        <pc:docMk/>
      </pc:docMkLst>
      <pc:sldChg chg="modSp mod">
        <pc:chgData name="Berger, Jay (He/Him/His) (DEED)" userId="3519cbe3-f5c8-4564-a08a-750ad1f603cd" providerId="ADAL" clId="{1BACD0D6-8CA6-444E-BD44-EF35331B40B1}" dt="2025-09-25T14:36:35.239" v="24" actId="20577"/>
        <pc:sldMkLst>
          <pc:docMk/>
          <pc:sldMk cId="2736969551" sldId="272"/>
        </pc:sldMkLst>
        <pc:spChg chg="mod">
          <ac:chgData name="Berger, Jay (He/Him/His) (DEED)" userId="3519cbe3-f5c8-4564-a08a-750ad1f603cd" providerId="ADAL" clId="{1BACD0D6-8CA6-444E-BD44-EF35331B40B1}" dt="2025-09-25T14:36:35.239" v="24" actId="20577"/>
          <ac:spMkLst>
            <pc:docMk/>
            <pc:sldMk cId="2736969551" sldId="272"/>
            <ac:spMk id="3" creationId="{ED7A4BA7-32F0-80DE-9E4E-5AE55485E045}"/>
          </ac:spMkLst>
        </pc:spChg>
      </pc:sldChg>
      <pc:sldChg chg="addSp delSp modSp mod">
        <pc:chgData name="Berger, Jay (He/Him/His) (DEED)" userId="3519cbe3-f5c8-4564-a08a-750ad1f603cd" providerId="ADAL" clId="{1BACD0D6-8CA6-444E-BD44-EF35331B40B1}" dt="2025-09-25T14:36:22.193" v="22" actId="1076"/>
        <pc:sldMkLst>
          <pc:docMk/>
          <pc:sldMk cId="3482567951" sldId="3377"/>
        </pc:sldMkLst>
        <pc:spChg chg="add del mod">
          <ac:chgData name="Berger, Jay (He/Him/His) (DEED)" userId="3519cbe3-f5c8-4564-a08a-750ad1f603cd" providerId="ADAL" clId="{1BACD0D6-8CA6-444E-BD44-EF35331B40B1}" dt="2025-09-25T13:59:08.160" v="3" actId="478"/>
          <ac:spMkLst>
            <pc:docMk/>
            <pc:sldMk cId="3482567951" sldId="3377"/>
            <ac:spMk id="3" creationId="{7F297258-5E14-F255-BA37-AE5924E2F909}"/>
          </ac:spMkLst>
        </pc:spChg>
        <pc:spChg chg="add del mod">
          <ac:chgData name="Berger, Jay (He/Him/His) (DEED)" userId="3519cbe3-f5c8-4564-a08a-750ad1f603cd" providerId="ADAL" clId="{1BACD0D6-8CA6-444E-BD44-EF35331B40B1}" dt="2025-09-25T13:59:15.097" v="5" actId="478"/>
          <ac:spMkLst>
            <pc:docMk/>
            <pc:sldMk cId="3482567951" sldId="3377"/>
            <ac:spMk id="5" creationId="{578AE7C6-7C05-EADD-25B7-43FBDD12899F}"/>
          </ac:spMkLst>
        </pc:spChg>
        <pc:spChg chg="add del mod">
          <ac:chgData name="Berger, Jay (He/Him/His) (DEED)" userId="3519cbe3-f5c8-4564-a08a-750ad1f603cd" providerId="ADAL" clId="{1BACD0D6-8CA6-444E-BD44-EF35331B40B1}" dt="2025-09-25T14:00:02.333" v="17" actId="478"/>
          <ac:spMkLst>
            <pc:docMk/>
            <pc:sldMk cId="3482567951" sldId="3377"/>
            <ac:spMk id="8" creationId="{93DBC1FF-B6AA-451D-433E-190A5A7C6390}"/>
          </ac:spMkLst>
        </pc:spChg>
        <pc:spChg chg="del mod">
          <ac:chgData name="Berger, Jay (He/Him/His) (DEED)" userId="3519cbe3-f5c8-4564-a08a-750ad1f603cd" providerId="ADAL" clId="{1BACD0D6-8CA6-444E-BD44-EF35331B40B1}" dt="2025-09-25T13:59:25.124" v="7" actId="478"/>
          <ac:spMkLst>
            <pc:docMk/>
            <pc:sldMk cId="3482567951" sldId="3377"/>
            <ac:spMk id="10" creationId="{4CA49EFC-5A50-B7CC-CACD-4CC9D6015D98}"/>
          </ac:spMkLst>
        </pc:spChg>
        <pc:spChg chg="mod">
          <ac:chgData name="Berger, Jay (He/Him/His) (DEED)" userId="3519cbe3-f5c8-4564-a08a-750ad1f603cd" providerId="ADAL" clId="{1BACD0D6-8CA6-444E-BD44-EF35331B40B1}" dt="2025-09-25T13:59:49.064" v="14" actId="20577"/>
          <ac:spMkLst>
            <pc:docMk/>
            <pc:sldMk cId="3482567951" sldId="3377"/>
            <ac:spMk id="13" creationId="{6BBE44C3-073B-45E1-6676-47A5719B23CD}"/>
          </ac:spMkLst>
        </pc:spChg>
        <pc:spChg chg="mod">
          <ac:chgData name="Berger, Jay (He/Him/His) (DEED)" userId="3519cbe3-f5c8-4564-a08a-750ad1f603cd" providerId="ADAL" clId="{1BACD0D6-8CA6-444E-BD44-EF35331B40B1}" dt="2025-09-25T14:36:22.193" v="22" actId="1076"/>
          <ac:spMkLst>
            <pc:docMk/>
            <pc:sldMk cId="3482567951" sldId="3377"/>
            <ac:spMk id="15" creationId="{BC99BB9E-F01D-21CE-196A-C118D7556805}"/>
          </ac:spMkLst>
        </pc:spChg>
        <pc:picChg chg="add del">
          <ac:chgData name="Berger, Jay (He/Him/His) (DEED)" userId="3519cbe3-f5c8-4564-a08a-750ad1f603cd" providerId="ADAL" clId="{1BACD0D6-8CA6-444E-BD44-EF35331B40B1}" dt="2025-09-25T13:59:12.121" v="4" actId="478"/>
          <ac:picMkLst>
            <pc:docMk/>
            <pc:sldMk cId="3482567951" sldId="3377"/>
            <ac:picMk id="21" creationId="{322F5423-6F86-45C7-DA50-2D8726420196}"/>
          </ac:picMkLst>
        </pc:picChg>
        <pc:picChg chg="mod">
          <ac:chgData name="Berger, Jay (He/Him/His) (DEED)" userId="3519cbe3-f5c8-4564-a08a-750ad1f603cd" providerId="ADAL" clId="{1BACD0D6-8CA6-444E-BD44-EF35331B40B1}" dt="2025-09-25T13:59:40.579" v="12" actId="1076"/>
          <ac:picMkLst>
            <pc:docMk/>
            <pc:sldMk cId="3482567951" sldId="3377"/>
            <ac:picMk id="23" creationId="{532ABBCE-9590-E94D-DBC9-429FF006CD2C}"/>
          </ac:picMkLst>
        </pc:picChg>
      </pc:sldChg>
    </pc:docChg>
  </pc:docChgLst>
  <pc:docChgLst>
    <pc:chgData name="Berger, Jay (He/Him/His) (DEED)" userId="3519cbe3-f5c8-4564-a08a-750ad1f603cd" providerId="ADAL" clId="{890E9F7E-E4B4-4D78-BAD8-2AB5FBEB38A9}"/>
    <pc:docChg chg="modShowInfo">
      <pc:chgData name="Berger, Jay (He/Him/His) (DEED)" userId="3519cbe3-f5c8-4564-a08a-750ad1f603cd" providerId="ADAL" clId="{890E9F7E-E4B4-4D78-BAD8-2AB5FBEB38A9}" dt="2025-08-01T17:53:43.726" v="0" actId="2744"/>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Sheet2!$B$1</c:f>
              <c:strCache>
                <c:ptCount val="1"/>
                <c:pt idx="0">
                  <c:v>Count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2C2C2C"/>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Sheet2!$A$2:$A$13</c:f>
              <c:strCache>
                <c:ptCount val="12"/>
                <c:pt idx="0">
                  <c:v>Job Search Assistance </c:v>
                </c:pt>
                <c:pt idx="1">
                  <c:v>Unemployment Insurance (UI) Services</c:v>
                </c:pt>
                <c:pt idx="2">
                  <c:v>Workforce Programs and Workshops</c:v>
                </c:pt>
                <c:pt idx="3">
                  <c:v>Fax</c:v>
                </c:pt>
                <c:pt idx="4">
                  <c:v>Assistance with MinnesotaWorks.net or CareerForceMN.com</c:v>
                </c:pt>
                <c:pt idx="5">
                  <c:v>CareerForce Services Overview</c:v>
                </c:pt>
                <c:pt idx="6">
                  <c:v>Printing</c:v>
                </c:pt>
                <c:pt idx="7">
                  <c:v>Phone</c:v>
                </c:pt>
                <c:pt idx="8">
                  <c:v>Navigating Out-of-State Workforce Services</c:v>
                </c:pt>
                <c:pt idx="9">
                  <c:v>Computers</c:v>
                </c:pt>
                <c:pt idx="10">
                  <c:v>Copying</c:v>
                </c:pt>
                <c:pt idx="11">
                  <c:v>Other</c:v>
                </c:pt>
              </c:strCache>
            </c:strRef>
          </c:cat>
          <c:val>
            <c:numRef>
              <c:f>Sheet2!$B$2:$B$13</c:f>
              <c:numCache>
                <c:formatCode>General</c:formatCode>
                <c:ptCount val="12"/>
                <c:pt idx="0">
                  <c:v>494</c:v>
                </c:pt>
                <c:pt idx="1">
                  <c:v>186</c:v>
                </c:pt>
                <c:pt idx="2">
                  <c:v>164</c:v>
                </c:pt>
                <c:pt idx="3">
                  <c:v>134</c:v>
                </c:pt>
                <c:pt idx="4">
                  <c:v>124</c:v>
                </c:pt>
                <c:pt idx="5">
                  <c:v>91</c:v>
                </c:pt>
                <c:pt idx="6">
                  <c:v>80</c:v>
                </c:pt>
                <c:pt idx="7">
                  <c:v>26</c:v>
                </c:pt>
                <c:pt idx="8">
                  <c:v>13</c:v>
                </c:pt>
                <c:pt idx="9">
                  <c:v>7</c:v>
                </c:pt>
                <c:pt idx="10">
                  <c:v>6</c:v>
                </c:pt>
                <c:pt idx="11">
                  <c:v>217</c:v>
                </c:pt>
              </c:numCache>
            </c:numRef>
          </c:val>
          <c:extLst>
            <c:ext xmlns:c16="http://schemas.microsoft.com/office/drawing/2014/chart" uri="{C3380CC4-5D6E-409C-BE32-E72D297353CC}">
              <c16:uniqueId val="{00000000-42FC-41A9-B162-DE17B5B6C29F}"/>
            </c:ext>
          </c:extLst>
        </c:ser>
        <c:dLbls>
          <c:showLegendKey val="0"/>
          <c:showVal val="0"/>
          <c:showCatName val="0"/>
          <c:showSerName val="0"/>
          <c:showPercent val="0"/>
          <c:showBubbleSize val="0"/>
        </c:dLbls>
        <c:gapWidth val="182"/>
        <c:axId val="177224768"/>
        <c:axId val="177230168"/>
      </c:barChart>
      <c:catAx>
        <c:axId val="1772247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2C2C2C"/>
                </a:solidFill>
                <a:latin typeface="+mn-lt"/>
                <a:ea typeface="+mn-ea"/>
                <a:cs typeface="+mn-cs"/>
              </a:defRPr>
            </a:pPr>
            <a:endParaRPr lang="en-US"/>
          </a:p>
        </c:txPr>
        <c:crossAx val="177230168"/>
        <c:crosses val="autoZero"/>
        <c:auto val="1"/>
        <c:lblAlgn val="ctr"/>
        <c:lblOffset val="100"/>
        <c:noMultiLvlLbl val="0"/>
      </c:catAx>
      <c:valAx>
        <c:axId val="177230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2C2C2C"/>
                </a:solidFill>
                <a:latin typeface="+mn-lt"/>
                <a:ea typeface="+mn-ea"/>
                <a:cs typeface="+mn-cs"/>
              </a:defRPr>
            </a:pPr>
            <a:endParaRPr lang="en-US"/>
          </a:p>
        </c:txPr>
        <c:crossAx val="177224768"/>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9/25/2025</a:t>
            </a:fld>
            <a:endParaRPr lang="en-US">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9/25/2025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a:p>
        </p:txBody>
      </p:sp>
    </p:spTree>
    <p:extLst>
      <p:ext uri="{BB962C8B-B14F-4D97-AF65-F5344CB8AC3E}">
        <p14:creationId xmlns:p14="http://schemas.microsoft.com/office/powerpoint/2010/main" val="229483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13</a:t>
            </a:fld>
            <a:endParaRPr lang="en-US"/>
          </a:p>
        </p:txBody>
      </p:sp>
    </p:spTree>
    <p:extLst>
      <p:ext uri="{BB962C8B-B14F-4D97-AF65-F5344CB8AC3E}">
        <p14:creationId xmlns:p14="http://schemas.microsoft.com/office/powerpoint/2010/main" val="3845624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16</a:t>
            </a:fld>
            <a:endParaRPr lang="en-US"/>
          </a:p>
        </p:txBody>
      </p:sp>
    </p:spTree>
    <p:extLst>
      <p:ext uri="{BB962C8B-B14F-4D97-AF65-F5344CB8AC3E}">
        <p14:creationId xmlns:p14="http://schemas.microsoft.com/office/powerpoint/2010/main" val="1923380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gray">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609600" y="4092602"/>
            <a:ext cx="10972800" cy="1295182"/>
          </a:xfrm>
          <a:noFill/>
        </p:spPr>
        <p:txBody>
          <a:bodyPr wrap="square" lIns="0" tIns="182880" rIns="0" bIns="182880" anchor="ctr">
            <a:normAutofit/>
          </a:bodyPr>
          <a:lstStyle>
            <a:lvl1pPr algn="ctr">
              <a:defRPr sz="3600">
                <a:solidFill>
                  <a:schemeClr val="bg1"/>
                </a:solidFill>
              </a:defRPr>
            </a:lvl1pPr>
          </a:lstStyle>
          <a:p>
            <a:r>
              <a:rPr lang="en-US"/>
              <a:t>Click to edit presentation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lIns="0" tIns="91440" rIns="0" bIns="91440">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9/25/2025</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36811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 Click to edit slide title</a:t>
            </a:r>
          </a:p>
        </p:txBody>
      </p:sp>
      <p:sp>
        <p:nvSpPr>
          <p:cNvPr id="3" name="Content Placeholder 3"/>
          <p:cNvSpPr>
            <a:spLocks noGrp="1"/>
          </p:cNvSpPr>
          <p:nvPr>
            <p:ph idx="1" hasCustomPrompt="1"/>
          </p:nvPr>
        </p:nvSpPr>
        <p:spPr bwMode="gray">
          <a:xfrm>
            <a:off x="838200" y="1594624"/>
            <a:ext cx="10515600" cy="4582339"/>
          </a:xfrm>
          <a:noFill/>
        </p:spPr>
        <p:txBody>
          <a:bodyPr lIns="0" tIns="91440" rIns="0" bIns="9144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t>9/25/2025</a:t>
            </a:fld>
            <a:endParaRPr lang="en-US"/>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a:extLs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3" name="Content Placeholder 3"/>
          <p:cNvSpPr>
            <a:spLocks noGrp="1"/>
          </p:cNvSpPr>
          <p:nvPr>
            <p:ph sz="half" idx="1" hasCustomPrompt="1"/>
          </p:nvPr>
        </p:nvSpPr>
        <p:spPr bwMode="gray">
          <a:xfrm>
            <a:off x="838200" y="1594624"/>
            <a:ext cx="5181600" cy="4582339"/>
          </a:xfrm>
          <a:noFill/>
        </p:spPr>
        <p:txBody>
          <a:bodyPr lIns="0" tIns="91440" rIns="274320" bIns="9144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hasCustomPrompt="1"/>
          </p:nvPr>
        </p:nvSpPr>
        <p:spPr bwMode="gray">
          <a:xfrm>
            <a:off x="6172200" y="1594624"/>
            <a:ext cx="5181600" cy="4582339"/>
          </a:xfrm>
          <a:noFill/>
        </p:spPr>
        <p:txBody>
          <a:bodyPr lIns="0" tIns="91440" rIns="0" bIns="9144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t>9/25/2025</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a:extLs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2" name="Rectangle 3">
            <a:extLst>
              <a:ext uri="{C183D7F6-B498-43B3-948B-1728B52AA6E4}">
                <adec:decorative xmlns:adec="http://schemas.microsoft.com/office/drawing/2017/decorative" val="1"/>
              </a:ext>
            </a:extLst>
          </p:cNvPr>
          <p:cNvSpPr/>
          <p:nvPr userDrawn="1"/>
        </p:nvSpPr>
        <p:spPr>
          <a:xfrm>
            <a:off x="838200" y="1280033"/>
            <a:ext cx="10515600" cy="4896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4"/>
          <p:cNvSpPr>
            <a:spLocks noGrp="1"/>
          </p:cNvSpPr>
          <p:nvPr>
            <p:ph idx="1" hasCustomPrompt="1"/>
          </p:nvPr>
        </p:nvSpPr>
        <p:spPr bwMode="gray">
          <a:xfrm>
            <a:off x="838200" y="1280033"/>
            <a:ext cx="10515600" cy="4896931"/>
          </a:xfrm>
          <a:noFill/>
        </p:spPr>
        <p:txBody>
          <a:bodyPr lIns="274320" tIns="274320" rIns="274320" bIns="27432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5"/>
          <p:cNvSpPr>
            <a:spLocks noGrp="1"/>
          </p:cNvSpPr>
          <p:nvPr>
            <p:ph type="dt" sz="half" idx="10"/>
          </p:nvPr>
        </p:nvSpPr>
        <p:spPr bwMode="black"/>
        <p:txBody>
          <a:bodyPr/>
          <a:lstStyle/>
          <a:p>
            <a:fld id="{9A198C9B-0587-4A1E-9E03-E4C9FE222F08}" type="datetime1">
              <a:rPr lang="en-US" smtClean="0"/>
              <a:t>9/25/2025</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a:extLs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10" name="Rectangle 3">
            <a:extLst>
              <a:ext uri="{C183D7F6-B498-43B3-948B-1728B52AA6E4}">
                <adec:decorative xmlns:adec="http://schemas.microsoft.com/office/drawing/2017/decorative" val="1"/>
              </a:ext>
            </a:extLst>
          </p:cNvPr>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4"/>
          <p:cNvSpPr>
            <a:spLocks noGrp="1"/>
          </p:cNvSpPr>
          <p:nvPr>
            <p:ph sz="half" idx="1" hasCustomPrompt="1"/>
          </p:nvPr>
        </p:nvSpPr>
        <p:spPr bwMode="gray">
          <a:xfrm>
            <a:off x="838200" y="1594624"/>
            <a:ext cx="5181600" cy="4582339"/>
          </a:xfrm>
          <a:noFill/>
        </p:spPr>
        <p:txBody>
          <a:bodyPr lIns="274320" tIns="274320" rIns="274320" bIns="27432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Rectangle 5">
            <a:extLst>
              <a:ext uri="{C183D7F6-B498-43B3-948B-1728B52AA6E4}">
                <adec:decorative xmlns:adec="http://schemas.microsoft.com/office/drawing/2017/decorative" val="1"/>
              </a:ext>
            </a:extLst>
          </p:cNvPr>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6"/>
          <p:cNvSpPr>
            <a:spLocks noGrp="1"/>
          </p:cNvSpPr>
          <p:nvPr>
            <p:ph sz="half" idx="2" hasCustomPrompt="1"/>
          </p:nvPr>
        </p:nvSpPr>
        <p:spPr bwMode="gray">
          <a:xfrm>
            <a:off x="6172200" y="1594624"/>
            <a:ext cx="5181600" cy="4582339"/>
          </a:xfrm>
          <a:noFill/>
        </p:spPr>
        <p:txBody>
          <a:bodyPr lIns="274320" tIns="274320" rIns="274320" bIns="27432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bwMode="black"/>
        <p:txBody>
          <a:bodyPr/>
          <a:lstStyle/>
          <a:p>
            <a:fld id="{5485A5BA-A5F9-4138-9E4B-FFD626F6437A}" type="datetime1">
              <a:rPr lang="en-US" smtClean="0"/>
              <a:t>9/25/2025</a:t>
            </a:fld>
            <a:endParaRPr lang="en-US"/>
          </a:p>
        </p:txBody>
      </p:sp>
      <p:sp>
        <p:nvSpPr>
          <p:cNvPr id="11"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10">
            <a:extLs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53801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bwMode="black">
          <a:xfrm>
            <a:off x="838200" y="-1"/>
            <a:ext cx="10515600" cy="1216025"/>
          </a:xfrm>
          <a:noFill/>
        </p:spPr>
        <p:txBody>
          <a:bodyPr lIns="0" tIns="182880" rIns="0" bIns="182880">
            <a:normAutofit/>
          </a:bodyPr>
          <a:lstStyle>
            <a:lvl1pPr algn="r">
              <a:defRPr sz="3600">
                <a:solidFill>
                  <a:schemeClr val="tx1"/>
                </a:solidFill>
              </a:defRPr>
            </a:lvl1pPr>
          </a:lstStyle>
          <a:p>
            <a:r>
              <a:rPr lang="en-US"/>
              <a:t>Click to edit slide title</a:t>
            </a:r>
          </a:p>
        </p:txBody>
      </p:sp>
      <p:sp>
        <p:nvSpPr>
          <p:cNvPr id="5" name="Content Placeholder 2"/>
          <p:cNvSpPr>
            <a:spLocks noGrp="1"/>
          </p:cNvSpPr>
          <p:nvPr>
            <p:ph sz="quarter" idx="10" hasCustomPrompt="1"/>
          </p:nvPr>
        </p:nvSpPr>
        <p:spPr bwMode="gray">
          <a:xfrm>
            <a:off x="838200" y="1366345"/>
            <a:ext cx="10515600" cy="4788393"/>
          </a:xfrm>
          <a:noFill/>
        </p:spPr>
        <p:txBody>
          <a:bodyPr lIns="0" tIns="91440" rIns="0" bIns="9144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9/25/2025</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59765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Blue Gradient)">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bwMode="black">
          <a:xfrm>
            <a:off x="838200" y="-1"/>
            <a:ext cx="10515600" cy="1216025"/>
          </a:xfrm>
          <a:noFill/>
        </p:spPr>
        <p:txBody>
          <a:bodyPr lIns="0" tIns="182880" rIns="0" bIns="182880">
            <a:normAutofit/>
          </a:bodyPr>
          <a:lstStyle>
            <a:lvl1pPr algn="r">
              <a:defRPr sz="3600">
                <a:solidFill>
                  <a:schemeClr val="tx1"/>
                </a:solidFill>
              </a:defRPr>
            </a:lvl1pPr>
          </a:lstStyle>
          <a:p>
            <a:r>
              <a:rPr lang="en-US"/>
              <a:t>Click to edit slide title</a:t>
            </a:r>
          </a:p>
        </p:txBody>
      </p:sp>
      <p:sp>
        <p:nvSpPr>
          <p:cNvPr id="2" name="Rectangle 2">
            <a:extLst>
              <a:ext uri="{FF2B5EF4-FFF2-40B4-BE49-F238E27FC236}">
                <a16:creationId xmlns:a16="http://schemas.microsoft.com/office/drawing/2014/main" id="{DCB9A518-5B17-ED80-1AD8-2DD3847D57AE}"/>
              </a:ext>
              <a:ext uri="{C183D7F6-B498-43B3-948B-1728B52AA6E4}">
                <adec:decorative xmlns:adec="http://schemas.microsoft.com/office/drawing/2017/decorative" val="1"/>
              </a:ext>
            </a:extLst>
          </p:cNvPr>
          <p:cNvSpPr/>
          <p:nvPr userDrawn="1"/>
        </p:nvSpPr>
        <p:spPr bwMode="gray">
          <a:xfrm>
            <a:off x="0" y="1220194"/>
            <a:ext cx="12192000" cy="2208806"/>
          </a:xfrm>
          <a:prstGeom prst="rect">
            <a:avLst/>
          </a:prstGeom>
          <a:gradFill>
            <a:gsLst>
              <a:gs pos="0">
                <a:schemeClr val="tx1">
                  <a:lumMod val="10000"/>
                  <a:lumOff val="9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Content Placeholder 3"/>
          <p:cNvSpPr>
            <a:spLocks noGrp="1"/>
          </p:cNvSpPr>
          <p:nvPr>
            <p:ph sz="quarter" idx="10" hasCustomPrompt="1"/>
          </p:nvPr>
        </p:nvSpPr>
        <p:spPr bwMode="gray">
          <a:xfrm>
            <a:off x="838200" y="1366345"/>
            <a:ext cx="10515600" cy="4788393"/>
          </a:xfrm>
          <a:noFill/>
        </p:spPr>
        <p:txBody>
          <a:bodyPr lIns="0" tIns="182880" rIns="0" bIns="18288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black">
          <a:xfrm>
            <a:off x="838200" y="6356350"/>
            <a:ext cx="1358590" cy="365125"/>
          </a:xfrm>
        </p:spPr>
        <p:txBody>
          <a:bodyPr/>
          <a:lstStyle/>
          <a:p>
            <a:fld id="{66C283A4-7960-4BFD-B3A5-A2CC5BB2A473}" type="datetime1">
              <a:rPr lang="en-US" smtClean="0"/>
              <a:t>9/25/2025</a:t>
            </a:fld>
            <a:endParaRPr lang="en-US"/>
          </a:p>
        </p:txBody>
      </p:sp>
      <p:sp>
        <p:nvSpPr>
          <p:cNvPr id="7"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064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Green Gradient)">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bwMode="black">
          <a:xfrm>
            <a:off x="838200" y="-1"/>
            <a:ext cx="10515600" cy="1216025"/>
          </a:xfrm>
          <a:noFill/>
        </p:spPr>
        <p:txBody>
          <a:bodyPr lIns="0" tIns="182880" rIns="0" bIns="182880">
            <a:normAutofit/>
          </a:bodyPr>
          <a:lstStyle>
            <a:lvl1pPr algn="r">
              <a:defRPr sz="3600">
                <a:solidFill>
                  <a:schemeClr val="tx1"/>
                </a:solidFill>
              </a:defRPr>
            </a:lvl1pPr>
          </a:lstStyle>
          <a:p>
            <a:r>
              <a:rPr lang="en-US"/>
              <a:t>Click to edit slide title</a:t>
            </a:r>
          </a:p>
        </p:txBody>
      </p:sp>
      <p:sp>
        <p:nvSpPr>
          <p:cNvPr id="2" name="Rectangle 2">
            <a:extLst>
              <a:ext uri="{FF2B5EF4-FFF2-40B4-BE49-F238E27FC236}">
                <a16:creationId xmlns:a16="http://schemas.microsoft.com/office/drawing/2014/main" id="{485BE29E-4A21-6AAA-F5AE-A9CC9B59C394}"/>
              </a:ext>
              <a:ext uri="{C183D7F6-B498-43B3-948B-1728B52AA6E4}">
                <adec:decorative xmlns:adec="http://schemas.microsoft.com/office/drawing/2017/decorative" val="1"/>
              </a:ext>
            </a:extLst>
          </p:cNvPr>
          <p:cNvSpPr/>
          <p:nvPr userDrawn="1"/>
        </p:nvSpPr>
        <p:spPr bwMode="gray">
          <a:xfrm>
            <a:off x="0" y="1220194"/>
            <a:ext cx="12192000" cy="2208806"/>
          </a:xfrm>
          <a:prstGeom prst="rect">
            <a:avLst/>
          </a:prstGeom>
          <a:gradFill>
            <a:gsLst>
              <a:gs pos="0">
                <a:schemeClr val="accent2">
                  <a:lumMod val="20000"/>
                  <a:lumOff val="8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Content Placeholder 3"/>
          <p:cNvSpPr>
            <a:spLocks noGrp="1"/>
          </p:cNvSpPr>
          <p:nvPr>
            <p:ph sz="quarter" idx="10" hasCustomPrompt="1"/>
          </p:nvPr>
        </p:nvSpPr>
        <p:spPr bwMode="gray">
          <a:xfrm>
            <a:off x="838200" y="1366345"/>
            <a:ext cx="10515600" cy="4788393"/>
          </a:xfrm>
          <a:noFill/>
        </p:spPr>
        <p:txBody>
          <a:bodyPr lIns="0" tIns="182880" rIns="0" bIns="18288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bwMode="black">
          <a:xfrm>
            <a:off x="838200" y="6356350"/>
            <a:ext cx="1358590" cy="365125"/>
          </a:xfrm>
        </p:spPr>
        <p:txBody>
          <a:bodyPr/>
          <a:lstStyle/>
          <a:p>
            <a:fld id="{66C283A4-7960-4BFD-B3A5-A2CC5BB2A473}" type="datetime1">
              <a:rPr lang="en-US" smtClean="0"/>
              <a:t>9/25/2025</a:t>
            </a:fld>
            <a:endParaRPr lang="en-US"/>
          </a:p>
        </p:txBody>
      </p:sp>
      <p:sp>
        <p:nvSpPr>
          <p:cNvPr id="7"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23698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Green Bar)">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bwMode="black">
          <a:xfrm>
            <a:off x="838200" y="-1"/>
            <a:ext cx="10515600" cy="1216025"/>
          </a:xfrm>
          <a:noFill/>
        </p:spPr>
        <p:txBody>
          <a:bodyPr lIns="0" tIns="182880" rIns="0" bIns="182880">
            <a:normAutofit/>
          </a:bodyPr>
          <a:lstStyle>
            <a:lvl1pPr algn="ctr">
              <a:defRPr sz="3600">
                <a:solidFill>
                  <a:schemeClr val="tx1"/>
                </a:solidFill>
              </a:defRPr>
            </a:lvl1pPr>
          </a:lstStyle>
          <a:p>
            <a:r>
              <a:rPr lang="en-US"/>
              <a:t>Click to edit slide title</a:t>
            </a:r>
          </a:p>
        </p:txBody>
      </p:sp>
      <p:sp>
        <p:nvSpPr>
          <p:cNvPr id="5" name="Content Placeholder 2"/>
          <p:cNvSpPr>
            <a:spLocks noGrp="1"/>
          </p:cNvSpPr>
          <p:nvPr>
            <p:ph sz="quarter" idx="10" hasCustomPrompt="1"/>
          </p:nvPr>
        </p:nvSpPr>
        <p:spPr bwMode="gray">
          <a:xfrm>
            <a:off x="838200" y="1366345"/>
            <a:ext cx="10515600" cy="4788393"/>
          </a:xfrm>
          <a:noFill/>
        </p:spPr>
        <p:txBody>
          <a:bodyPr lIns="0" tIns="182880" rIns="0" bIns="18288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9/25/2025</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cxnSp>
        <p:nvCxnSpPr>
          <p:cNvPr id="2" name="Straight Connector 6">
            <a:extLst>
              <a:ext uri="{FF2B5EF4-FFF2-40B4-BE49-F238E27FC236}">
                <a16:creationId xmlns:a16="http://schemas.microsoft.com/office/drawing/2014/main" id="{FCCACB82-4C63-865B-470E-7A193EF86A3D}"/>
              </a:ext>
              <a:ext uri="{C183D7F6-B498-43B3-948B-1728B52AA6E4}">
                <adec:decorative xmlns:adec="http://schemas.microsoft.com/office/drawing/2017/decorative" val="1"/>
              </a:ext>
            </a:extLst>
          </p:cNvPr>
          <p:cNvCxnSpPr>
            <a:cxnSpLocks/>
          </p:cNvCxnSpPr>
          <p:nvPr userDrawn="1"/>
        </p:nvCxnSpPr>
        <p:spPr bwMode="gray">
          <a:xfrm>
            <a:off x="838200" y="1187413"/>
            <a:ext cx="10515600"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53502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de by Side (Green Bar)">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bwMode="black">
          <a:xfrm>
            <a:off x="838200" y="1138748"/>
            <a:ext cx="4164623" cy="4788393"/>
          </a:xfrm>
          <a:noFill/>
        </p:spPr>
        <p:txBody>
          <a:bodyPr lIns="0" tIns="91440" rIns="0" bIns="91440" anchor="t">
            <a:normAutofit/>
          </a:bodyPr>
          <a:lstStyle>
            <a:lvl1pPr algn="l">
              <a:defRPr sz="5500">
                <a:solidFill>
                  <a:schemeClr val="tx1"/>
                </a:solidFill>
              </a:defRPr>
            </a:lvl1pPr>
          </a:lstStyle>
          <a:p>
            <a:r>
              <a:rPr lang="en-US"/>
              <a:t>Click to edit slide title</a:t>
            </a:r>
          </a:p>
        </p:txBody>
      </p:sp>
      <p:sp>
        <p:nvSpPr>
          <p:cNvPr id="5" name="Content Placeholder 2"/>
          <p:cNvSpPr>
            <a:spLocks noGrp="1"/>
          </p:cNvSpPr>
          <p:nvPr>
            <p:ph sz="quarter" idx="10" hasCustomPrompt="1"/>
          </p:nvPr>
        </p:nvSpPr>
        <p:spPr bwMode="gray">
          <a:xfrm>
            <a:off x="5662246" y="1159870"/>
            <a:ext cx="5691554" cy="4788393"/>
          </a:xfrm>
          <a:noFill/>
        </p:spPr>
        <p:txBody>
          <a:bodyPr lIns="0" tIns="91440" rIns="0" bIns="9144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9/25/2025</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cxnSp>
        <p:nvCxnSpPr>
          <p:cNvPr id="3" name="Straight Connector 6">
            <a:extLst>
              <a:ext uri="{FF2B5EF4-FFF2-40B4-BE49-F238E27FC236}">
                <a16:creationId xmlns:a16="http://schemas.microsoft.com/office/drawing/2014/main" id="{EAA32018-5087-2ABA-790C-1E17CCDCFF9F}"/>
              </a:ext>
              <a:ext uri="{C183D7F6-B498-43B3-948B-1728B52AA6E4}">
                <adec:decorative xmlns:adec="http://schemas.microsoft.com/office/drawing/2017/decorative" val="1"/>
              </a:ext>
            </a:extLst>
          </p:cNvPr>
          <p:cNvCxnSpPr>
            <a:cxnSpLocks/>
          </p:cNvCxnSpPr>
          <p:nvPr userDrawn="1"/>
        </p:nvCxnSpPr>
        <p:spPr bwMode="gray">
          <a:xfrm>
            <a:off x="730822" y="775037"/>
            <a:ext cx="4568009"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70959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de by Side (Blue Box)">
    <p:bg bwMode="gray">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A0D15-3F5C-39B3-6395-49E2D9A9CF3E}"/>
              </a:ext>
              <a:ext uri="{C183D7F6-B498-43B3-948B-1728B52AA6E4}">
                <adec:decorative xmlns:adec="http://schemas.microsoft.com/office/drawing/2017/decorative" val="1"/>
              </a:ext>
            </a:extLst>
          </p:cNvPr>
          <p:cNvSpPr/>
          <p:nvPr userDrawn="1"/>
        </p:nvSpPr>
        <p:spPr bwMode="gray">
          <a:xfrm>
            <a:off x="-49619"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p:cNvSpPr>
            <a:spLocks noGrp="1"/>
          </p:cNvSpPr>
          <p:nvPr>
            <p:ph type="title" hasCustomPrompt="1"/>
          </p:nvPr>
        </p:nvSpPr>
        <p:spPr bwMode="white">
          <a:xfrm>
            <a:off x="449224" y="811964"/>
            <a:ext cx="3698160" cy="5234072"/>
          </a:xfrm>
          <a:noFill/>
        </p:spPr>
        <p:txBody>
          <a:bodyPr lIns="0" tIns="91440" rIns="0" bIns="91440" anchor="ctr">
            <a:normAutofit/>
          </a:bodyPr>
          <a:lstStyle>
            <a:lvl1pPr algn="l">
              <a:defRPr sz="5500">
                <a:solidFill>
                  <a:schemeClr val="bg1"/>
                </a:solidFill>
              </a:defRPr>
            </a:lvl1pPr>
          </a:lstStyle>
          <a:p>
            <a:r>
              <a:rPr lang="en-US"/>
              <a:t>Click to edit slide title</a:t>
            </a:r>
          </a:p>
        </p:txBody>
      </p:sp>
      <p:sp>
        <p:nvSpPr>
          <p:cNvPr id="5" name="Content Placeholder 3"/>
          <p:cNvSpPr>
            <a:spLocks noGrp="1"/>
          </p:cNvSpPr>
          <p:nvPr>
            <p:ph sz="quarter" idx="10" hasCustomPrompt="1"/>
          </p:nvPr>
        </p:nvSpPr>
        <p:spPr bwMode="gray">
          <a:xfrm>
            <a:off x="5207350" y="808073"/>
            <a:ext cx="6067425" cy="5237963"/>
          </a:xfrm>
          <a:noFill/>
        </p:spPr>
        <p:txBody>
          <a:bodyPr lIns="0" tIns="91440" rIns="0" bIns="91440"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92574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Minnesota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gray">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609600" y="4092602"/>
            <a:ext cx="10972800" cy="1295182"/>
          </a:xfrm>
          <a:noFill/>
        </p:spPr>
        <p:txBody>
          <a:bodyPr wrap="square" lIns="0" tIns="182880" rIns="0" bIns="182880" anchor="ctr">
            <a:normAutofit/>
          </a:bodyPr>
          <a:lstStyle>
            <a:lvl1pPr algn="ctr">
              <a:defRPr sz="3600">
                <a:solidFill>
                  <a:schemeClr val="bg1"/>
                </a:solidFill>
              </a:defRPr>
            </a:lvl1pPr>
          </a:lstStyle>
          <a:p>
            <a:r>
              <a:rPr lang="en-US"/>
              <a:t>Click to edit presentation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lIns="0" tIns="91440" rIns="0" bIns="91440">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9/25/2025</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995989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de by Side (Blue Box + Section Label)">
    <p:bg bwMode="gray">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A0D15-3F5C-39B3-6395-49E2D9A9CF3E}"/>
              </a:ext>
              <a:ext uri="{C183D7F6-B498-43B3-948B-1728B52AA6E4}">
                <adec:decorative xmlns:adec="http://schemas.microsoft.com/office/drawing/2017/decorative" val="1"/>
              </a:ext>
            </a:extLst>
          </p:cNvPr>
          <p:cNvSpPr/>
          <p:nvPr userDrawn="1"/>
        </p:nvSpPr>
        <p:spPr bwMode="gray">
          <a:xfrm>
            <a:off x="-49619"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endParaRPr lang="en-US"/>
          </a:p>
        </p:txBody>
      </p:sp>
      <p:sp>
        <p:nvSpPr>
          <p:cNvPr id="3" name="Rectangle: Top Corners Rounded 2">
            <a:extLst>
              <a:ext uri="{FF2B5EF4-FFF2-40B4-BE49-F238E27FC236}">
                <a16:creationId xmlns:a16="http://schemas.microsoft.com/office/drawing/2014/main" id="{F52F42D8-5209-3C82-7A53-D2CC804C9E38}"/>
              </a:ext>
              <a:ext uri="{C183D7F6-B498-43B3-948B-1728B52AA6E4}">
                <adec:decorative xmlns:adec="http://schemas.microsoft.com/office/drawing/2017/decorative" val="1"/>
              </a:ext>
            </a:extLst>
          </p:cNvPr>
          <p:cNvSpPr/>
          <p:nvPr userDrawn="1"/>
        </p:nvSpPr>
        <p:spPr>
          <a:xfrm rot="10800000">
            <a:off x="449224" y="0"/>
            <a:ext cx="3574314" cy="730102"/>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D558ED61-28EC-0772-88E9-F909DF6CFAA6}"/>
              </a:ext>
            </a:extLst>
          </p:cNvPr>
          <p:cNvSpPr>
            <a:spLocks noGrp="1"/>
          </p:cNvSpPr>
          <p:nvPr>
            <p:ph type="body" sz="quarter" idx="13" hasCustomPrompt="1"/>
          </p:nvPr>
        </p:nvSpPr>
        <p:spPr>
          <a:xfrm>
            <a:off x="659041" y="215900"/>
            <a:ext cx="3154680" cy="320040"/>
          </a:xfrm>
        </p:spPr>
        <p:txBody>
          <a:bodyPr anchor="ctr">
            <a:normAutofit/>
          </a:bodyPr>
          <a:lstStyle>
            <a:lvl1pPr marL="0" indent="0" algn="ctr">
              <a:buNone/>
              <a:defRPr sz="1500"/>
            </a:lvl1pPr>
          </a:lstStyle>
          <a:p>
            <a:pPr lvl="0"/>
            <a:r>
              <a:rPr lang="en-US"/>
              <a:t>Section ID text goes here</a:t>
            </a:r>
          </a:p>
        </p:txBody>
      </p:sp>
      <p:sp>
        <p:nvSpPr>
          <p:cNvPr id="11" name="Title 4"/>
          <p:cNvSpPr>
            <a:spLocks noGrp="1"/>
          </p:cNvSpPr>
          <p:nvPr>
            <p:ph type="title" hasCustomPrompt="1"/>
          </p:nvPr>
        </p:nvSpPr>
        <p:spPr bwMode="white">
          <a:xfrm>
            <a:off x="449224" y="811964"/>
            <a:ext cx="3698160" cy="5234072"/>
          </a:xfrm>
          <a:noFill/>
        </p:spPr>
        <p:txBody>
          <a:bodyPr lIns="0" tIns="182880" rIns="0" bIns="182880" anchor="ctr">
            <a:normAutofit/>
          </a:bodyPr>
          <a:lstStyle>
            <a:lvl1pPr algn="l">
              <a:defRPr sz="5500">
                <a:solidFill>
                  <a:schemeClr val="bg1"/>
                </a:solidFill>
              </a:defRPr>
            </a:lvl1pPr>
          </a:lstStyle>
          <a:p>
            <a:r>
              <a:rPr lang="en-US"/>
              <a:t>Click to edit slide title</a:t>
            </a:r>
          </a:p>
        </p:txBody>
      </p:sp>
      <p:sp>
        <p:nvSpPr>
          <p:cNvPr id="5" name="Content Placeholder 5"/>
          <p:cNvSpPr>
            <a:spLocks noGrp="1"/>
          </p:cNvSpPr>
          <p:nvPr>
            <p:ph sz="quarter" idx="10" hasCustomPrompt="1"/>
          </p:nvPr>
        </p:nvSpPr>
        <p:spPr bwMode="gray">
          <a:xfrm>
            <a:off x="5207350" y="808073"/>
            <a:ext cx="6067425" cy="5237963"/>
          </a:xfrm>
          <a:noFill/>
        </p:spPr>
        <p:txBody>
          <a:bodyPr lIns="0" tIns="91440" rIns="0" bIns="91440"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38909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de by Side (Green Gradient)">
    <p:bg bwMode="gray">
      <p:bgPr>
        <a:solidFill>
          <a:schemeClr val="bg1"/>
        </a:soli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FC215644-CDAE-443E-F7FF-A4F11D7918C4}"/>
              </a:ext>
              <a:ext uri="{C183D7F6-B498-43B3-948B-1728B52AA6E4}">
                <adec:decorative xmlns:adec="http://schemas.microsoft.com/office/drawing/2017/decorative" val="1"/>
              </a:ext>
            </a:extLst>
          </p:cNvPr>
          <p:cNvSpPr/>
          <p:nvPr userDrawn="1"/>
        </p:nvSpPr>
        <p:spPr bwMode="gray">
          <a:xfrm>
            <a:off x="-49619" y="-1946"/>
            <a:ext cx="4572000" cy="6858000"/>
          </a:xfrm>
          <a:prstGeom prst="rect">
            <a:avLst/>
          </a:prstGeom>
          <a:gradFill>
            <a:gsLst>
              <a:gs pos="0">
                <a:schemeClr val="accent2">
                  <a:lumMod val="20000"/>
                  <a:lumOff val="80000"/>
                </a:schemeClr>
              </a:gs>
              <a:gs pos="100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0">
                    <a:schemeClr val="accent3">
                      <a:lumMod val="20000"/>
                      <a:lumOff val="80000"/>
                    </a:schemeClr>
                  </a:gs>
                  <a:gs pos="100000">
                    <a:schemeClr val="bg1"/>
                  </a:gs>
                </a:gsLst>
                <a:lin ang="0" scaled="0"/>
              </a:gradFill>
            </a:endParaRPr>
          </a:p>
        </p:txBody>
      </p:sp>
      <p:sp>
        <p:nvSpPr>
          <p:cNvPr id="11" name="Title 2"/>
          <p:cNvSpPr>
            <a:spLocks noGrp="1"/>
          </p:cNvSpPr>
          <p:nvPr>
            <p:ph type="title" hasCustomPrompt="1"/>
          </p:nvPr>
        </p:nvSpPr>
        <p:spPr bwMode="black">
          <a:xfrm>
            <a:off x="449224" y="811964"/>
            <a:ext cx="3698160" cy="5234072"/>
          </a:xfrm>
          <a:noFill/>
        </p:spPr>
        <p:txBody>
          <a:bodyPr lIns="0" tIns="91440" rIns="0" bIns="91440" anchor="ctr">
            <a:normAutofit/>
          </a:bodyPr>
          <a:lstStyle>
            <a:lvl1pPr algn="l">
              <a:defRPr sz="5500">
                <a:solidFill>
                  <a:schemeClr val="accent1"/>
                </a:solidFill>
              </a:defRPr>
            </a:lvl1pPr>
          </a:lstStyle>
          <a:p>
            <a:r>
              <a:rPr lang="en-US"/>
              <a:t>Click to edit slide title</a:t>
            </a:r>
          </a:p>
        </p:txBody>
      </p:sp>
      <p:sp>
        <p:nvSpPr>
          <p:cNvPr id="5" name="Content Placeholder 3"/>
          <p:cNvSpPr>
            <a:spLocks noGrp="1"/>
          </p:cNvSpPr>
          <p:nvPr>
            <p:ph sz="quarter" idx="10" hasCustomPrompt="1"/>
          </p:nvPr>
        </p:nvSpPr>
        <p:spPr bwMode="gray">
          <a:xfrm>
            <a:off x="5207350" y="808073"/>
            <a:ext cx="6067425" cy="5237963"/>
          </a:xfrm>
          <a:noFill/>
        </p:spPr>
        <p:txBody>
          <a:bodyPr lIns="0" tIns="91440" rIns="0" bIns="91440"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96109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de by Side (Green Gradient + Section Label)">
    <p:bg bwMode="gray">
      <p:bgPr>
        <a:solidFill>
          <a:schemeClr val="bg1"/>
        </a:soli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FC215644-CDAE-443E-F7FF-A4F11D7918C4}"/>
              </a:ext>
              <a:ext uri="{C183D7F6-B498-43B3-948B-1728B52AA6E4}">
                <adec:decorative xmlns:adec="http://schemas.microsoft.com/office/drawing/2017/decorative" val="1"/>
              </a:ext>
            </a:extLst>
          </p:cNvPr>
          <p:cNvSpPr/>
          <p:nvPr userDrawn="1"/>
        </p:nvSpPr>
        <p:spPr>
          <a:xfrm>
            <a:off x="-49619" y="-1946"/>
            <a:ext cx="4572000" cy="6858000"/>
          </a:xfrm>
          <a:prstGeom prst="rect">
            <a:avLst/>
          </a:prstGeom>
          <a:gradFill>
            <a:gsLst>
              <a:gs pos="0">
                <a:schemeClr val="accent2">
                  <a:lumMod val="20000"/>
                  <a:lumOff val="80000"/>
                </a:schemeClr>
              </a:gs>
              <a:gs pos="100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0">
                    <a:schemeClr val="accent3">
                      <a:lumMod val="20000"/>
                      <a:lumOff val="80000"/>
                    </a:schemeClr>
                  </a:gs>
                  <a:gs pos="100000">
                    <a:schemeClr val="bg1"/>
                  </a:gs>
                </a:gsLst>
                <a:lin ang="0" scaled="0"/>
              </a:gradFill>
            </a:endParaRPr>
          </a:p>
        </p:txBody>
      </p:sp>
      <p:sp>
        <p:nvSpPr>
          <p:cNvPr id="3" name="Rectangle: Top Corners Rounded 2">
            <a:extLst>
              <a:ext uri="{FF2B5EF4-FFF2-40B4-BE49-F238E27FC236}">
                <a16:creationId xmlns:a16="http://schemas.microsoft.com/office/drawing/2014/main" id="{F52F42D8-5209-3C82-7A53-D2CC804C9E38}"/>
              </a:ext>
              <a:ext uri="{C183D7F6-B498-43B3-948B-1728B52AA6E4}">
                <adec:decorative xmlns:adec="http://schemas.microsoft.com/office/drawing/2017/decorative" val="1"/>
              </a:ext>
            </a:extLst>
          </p:cNvPr>
          <p:cNvSpPr/>
          <p:nvPr userDrawn="1"/>
        </p:nvSpPr>
        <p:spPr bwMode="gray">
          <a:xfrm rot="10800000">
            <a:off x="449224" y="0"/>
            <a:ext cx="3574314" cy="730102"/>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3">
            <a:extLst>
              <a:ext uri="{FF2B5EF4-FFF2-40B4-BE49-F238E27FC236}">
                <a16:creationId xmlns:a16="http://schemas.microsoft.com/office/drawing/2014/main" id="{83FDC0FD-800B-B715-CF83-5CF7249B5881}"/>
              </a:ext>
            </a:extLst>
          </p:cNvPr>
          <p:cNvSpPr>
            <a:spLocks noGrp="1"/>
          </p:cNvSpPr>
          <p:nvPr>
            <p:ph type="body" sz="quarter" idx="13" hasCustomPrompt="1"/>
          </p:nvPr>
        </p:nvSpPr>
        <p:spPr bwMode="white">
          <a:xfrm>
            <a:off x="659041" y="215900"/>
            <a:ext cx="3154680" cy="320040"/>
          </a:xfrm>
        </p:spPr>
        <p:txBody>
          <a:bodyPr anchor="ctr">
            <a:normAutofit/>
          </a:bodyPr>
          <a:lstStyle>
            <a:lvl1pPr marL="0" indent="0" algn="ctr">
              <a:buNone/>
              <a:defRPr sz="1500">
                <a:solidFill>
                  <a:schemeClr val="bg1"/>
                </a:solidFill>
              </a:defRPr>
            </a:lvl1pPr>
          </a:lstStyle>
          <a:p>
            <a:pPr lvl="0"/>
            <a:r>
              <a:rPr lang="en-US"/>
              <a:t>Section ID text goes here</a:t>
            </a:r>
          </a:p>
        </p:txBody>
      </p:sp>
      <p:sp>
        <p:nvSpPr>
          <p:cNvPr id="11" name="Title 4"/>
          <p:cNvSpPr>
            <a:spLocks noGrp="1"/>
          </p:cNvSpPr>
          <p:nvPr>
            <p:ph type="title" hasCustomPrompt="1"/>
          </p:nvPr>
        </p:nvSpPr>
        <p:spPr bwMode="black">
          <a:xfrm>
            <a:off x="449224" y="811964"/>
            <a:ext cx="3698160" cy="5234072"/>
          </a:xfrm>
          <a:noFill/>
        </p:spPr>
        <p:txBody>
          <a:bodyPr lIns="0" tIns="182880" rIns="0" bIns="182880" anchor="ctr">
            <a:normAutofit/>
          </a:bodyPr>
          <a:lstStyle>
            <a:lvl1pPr algn="l">
              <a:defRPr sz="5500">
                <a:solidFill>
                  <a:schemeClr val="accent1"/>
                </a:solidFill>
              </a:defRPr>
            </a:lvl1pPr>
          </a:lstStyle>
          <a:p>
            <a:r>
              <a:rPr lang="en-US"/>
              <a:t>Click to edit slide title</a:t>
            </a:r>
          </a:p>
        </p:txBody>
      </p:sp>
      <p:sp>
        <p:nvSpPr>
          <p:cNvPr id="5" name="Content Placeholder 5"/>
          <p:cNvSpPr>
            <a:spLocks noGrp="1"/>
          </p:cNvSpPr>
          <p:nvPr>
            <p:ph sz="quarter" idx="10" hasCustomPrompt="1"/>
          </p:nvPr>
        </p:nvSpPr>
        <p:spPr bwMode="gray">
          <a:xfrm>
            <a:off x="5207350" y="808073"/>
            <a:ext cx="6067425" cy="5237963"/>
          </a:xfrm>
          <a:noFill/>
        </p:spPr>
        <p:txBody>
          <a:bodyPr lIns="0" tIns="91440" rIns="0" bIns="91440"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7889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gray">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accent2"/>
                </a:solidFill>
              </a:defRPr>
            </a:lvl1pPr>
          </a:lstStyle>
          <a:p>
            <a:r>
              <a:rPr lang="en-US"/>
              <a:t>Click to edit slide title</a:t>
            </a:r>
          </a:p>
        </p:txBody>
      </p:sp>
      <p:sp>
        <p:nvSpPr>
          <p:cNvPr id="5" name="Content Placeholder 2"/>
          <p:cNvSpPr>
            <a:spLocks noGrp="1"/>
          </p:cNvSpPr>
          <p:nvPr>
            <p:ph sz="quarter" idx="10"/>
          </p:nvPr>
        </p:nvSpPr>
        <p:spPr bwMode="ltGray">
          <a:xfrm>
            <a:off x="838200" y="1366345"/>
            <a:ext cx="10515600" cy="4788393"/>
          </a:xfrm>
        </p:spPr>
        <p:txBody>
          <a:bodyPr lIns="0" tIns="91440" rIns="0" bIns="91440"/>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9/25/2025</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67981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gray">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accent2"/>
                </a:solidFill>
              </a:defRPr>
            </a:lvl1pPr>
          </a:lstStyle>
          <a:p>
            <a:r>
              <a:rPr lang="en-US"/>
              <a:t>Click to edit slide title</a:t>
            </a:r>
          </a:p>
        </p:txBody>
      </p:sp>
      <p:sp>
        <p:nvSpPr>
          <p:cNvPr id="5" name="Content Placeholder 2"/>
          <p:cNvSpPr>
            <a:spLocks noGrp="1"/>
          </p:cNvSpPr>
          <p:nvPr>
            <p:ph sz="quarter" idx="10" hasCustomPrompt="1"/>
          </p:nvPr>
        </p:nvSpPr>
        <p:spPr bwMode="ltGray">
          <a:xfrm>
            <a:off x="838200" y="1366345"/>
            <a:ext cx="10515600" cy="4788393"/>
          </a:xfrm>
        </p:spPr>
        <p:txBody>
          <a:bodyPr lIns="0" tIns="91440" rIns="0" bIns="91440"/>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9/25/2025</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3025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gray">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black">
          <a:xfrm>
            <a:off x="838200" y="-1"/>
            <a:ext cx="10515600" cy="1216025"/>
          </a:xfrm>
          <a:noFill/>
        </p:spPr>
        <p:txBody>
          <a:bodyPr lIns="0" tIns="182880" rIns="0" bIns="182880">
            <a:normAutofit/>
          </a:bodyPr>
          <a:lstStyle>
            <a:lvl1pPr algn="r">
              <a:defRPr sz="3600">
                <a:solidFill>
                  <a:schemeClr val="tx1"/>
                </a:solidFill>
              </a:defRPr>
            </a:lvl1pPr>
          </a:lstStyle>
          <a:p>
            <a:r>
              <a:rPr lang="en-US"/>
              <a:t>Click to edit slide title</a:t>
            </a:r>
          </a:p>
        </p:txBody>
      </p:sp>
      <p:sp>
        <p:nvSpPr>
          <p:cNvPr id="5" name="Content Placeholder 2"/>
          <p:cNvSpPr>
            <a:spLocks noGrp="1"/>
          </p:cNvSpPr>
          <p:nvPr>
            <p:ph sz="quarter" idx="10" hasCustomPrompt="1"/>
          </p:nvPr>
        </p:nvSpPr>
        <p:spPr bwMode="gray">
          <a:xfrm>
            <a:off x="838200" y="1366345"/>
            <a:ext cx="10515600" cy="4788393"/>
          </a:xfrm>
        </p:spPr>
        <p:txBody>
          <a:bodyPr lIns="0" tIns="91440" rIns="0" bIns="9144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9/25/2025</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24870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gray">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black">
          <a:xfrm>
            <a:off x="838200" y="-1"/>
            <a:ext cx="10515600" cy="1216025"/>
          </a:xfrm>
          <a:noFill/>
        </p:spPr>
        <p:txBody>
          <a:bodyPr lIns="0" tIns="182880" rIns="0" bIns="182880">
            <a:normAutofit/>
          </a:bodyPr>
          <a:lstStyle>
            <a:lvl1pPr algn="r">
              <a:defRPr sz="3600">
                <a:solidFill>
                  <a:schemeClr val="tx1"/>
                </a:solidFill>
              </a:defRPr>
            </a:lvl1pPr>
          </a:lstStyle>
          <a:p>
            <a:r>
              <a:rPr lang="en-US"/>
              <a:t>Click to edit slide title</a:t>
            </a:r>
          </a:p>
        </p:txBody>
      </p:sp>
      <p:sp>
        <p:nvSpPr>
          <p:cNvPr id="13" name="Content Placeholder 2"/>
          <p:cNvSpPr>
            <a:spLocks noGrp="1"/>
          </p:cNvSpPr>
          <p:nvPr>
            <p:ph sz="quarter" idx="10" hasCustomPrompt="1"/>
          </p:nvPr>
        </p:nvSpPr>
        <p:spPr bwMode="gray">
          <a:xfrm>
            <a:off x="838200" y="1366345"/>
            <a:ext cx="6234953" cy="4788393"/>
          </a:xfrm>
        </p:spPr>
        <p:txBody>
          <a:bodyPr lIns="0" tIns="91440" rIns="0" bIns="91440"/>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black">
          <a:xfrm>
            <a:off x="838200" y="6356350"/>
            <a:ext cx="1358590" cy="365125"/>
          </a:xfrm>
        </p:spPr>
        <p:txBody>
          <a:bodyPr/>
          <a:lstStyle>
            <a:lvl1pPr>
              <a:defRPr>
                <a:solidFill>
                  <a:schemeClr val="tx2"/>
                </a:solidFill>
              </a:defRPr>
            </a:lvl1pPr>
          </a:lstStyle>
          <a:p>
            <a:fld id="{F4B91AA0-3BA7-4036-A3DA-317C6C4FFA29}" type="datetime1">
              <a:rPr lang="en-US" smtClean="0"/>
              <a:pPr/>
              <a:t>9/25/2025</a:t>
            </a:fld>
            <a:endParaRPr lang="en-US"/>
          </a:p>
        </p:txBody>
      </p:sp>
      <p:sp>
        <p:nvSpPr>
          <p:cNvPr id="7"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tx1"/>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black">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3926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gray">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accent2"/>
                </a:solidFill>
              </a:defRPr>
            </a:lvl1pPr>
          </a:lstStyle>
          <a:p>
            <a:r>
              <a:rPr lang="en-US"/>
              <a:t>Click to edit slide title</a:t>
            </a:r>
          </a:p>
        </p:txBody>
      </p:sp>
      <p:sp>
        <p:nvSpPr>
          <p:cNvPr id="11" name="Content Placeholder 2"/>
          <p:cNvSpPr>
            <a:spLocks noGrp="1"/>
          </p:cNvSpPr>
          <p:nvPr>
            <p:ph sz="quarter" idx="10" hasCustomPrompt="1"/>
          </p:nvPr>
        </p:nvSpPr>
        <p:spPr bwMode="ltGray">
          <a:xfrm>
            <a:off x="838200" y="1366345"/>
            <a:ext cx="6234953" cy="4788393"/>
          </a:xfrm>
        </p:spPr>
        <p:txBody>
          <a:bodyPr lIns="0" tIns="91440" rIns="0" bIns="91440"/>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9/25/2025</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38987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gray">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accent2"/>
                </a:solidFill>
              </a:defRPr>
            </a:lvl1pPr>
          </a:lstStyle>
          <a:p>
            <a:r>
              <a:rPr lang="en-US"/>
              <a:t>Click to edit slide title</a:t>
            </a:r>
          </a:p>
        </p:txBody>
      </p:sp>
      <p:sp>
        <p:nvSpPr>
          <p:cNvPr id="10" name="Content Placeholder 2"/>
          <p:cNvSpPr>
            <a:spLocks noGrp="1"/>
          </p:cNvSpPr>
          <p:nvPr>
            <p:ph sz="quarter" idx="10" hasCustomPrompt="1"/>
          </p:nvPr>
        </p:nvSpPr>
        <p:spPr bwMode="ltGray">
          <a:xfrm>
            <a:off x="838200" y="1366345"/>
            <a:ext cx="6234953" cy="4788393"/>
          </a:xfrm>
        </p:spPr>
        <p:txBody>
          <a:bodyPr lIns="0" tIns="91440" rIns="0" bIns="91440"/>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9/25/2025</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94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gray">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black">
          <a:xfrm>
            <a:off x="838200" y="-1"/>
            <a:ext cx="10515600" cy="1216025"/>
          </a:xfrm>
          <a:noFill/>
        </p:spPr>
        <p:txBody>
          <a:bodyPr lIns="0" tIns="182880" rIns="0" bIns="182880">
            <a:normAutofit/>
          </a:bodyPr>
          <a:lstStyle>
            <a:lvl1pPr algn="r">
              <a:defRPr sz="3600">
                <a:solidFill>
                  <a:schemeClr val="tx1"/>
                </a:solidFill>
              </a:defRPr>
            </a:lvl1pPr>
          </a:lstStyle>
          <a:p>
            <a:r>
              <a:rPr lang="en-US"/>
              <a:t>Click to edit slide title</a:t>
            </a:r>
          </a:p>
        </p:txBody>
      </p:sp>
      <p:sp>
        <p:nvSpPr>
          <p:cNvPr id="7" name="Content Placeholder 2"/>
          <p:cNvSpPr>
            <a:spLocks noGrp="1"/>
          </p:cNvSpPr>
          <p:nvPr>
            <p:ph sz="quarter" idx="10" hasCustomPrompt="1"/>
          </p:nvPr>
        </p:nvSpPr>
        <p:spPr bwMode="gray">
          <a:xfrm>
            <a:off x="838200" y="1366345"/>
            <a:ext cx="6234953" cy="4788393"/>
          </a:xfrm>
        </p:spPr>
        <p:txBody>
          <a:bodyPr lIns="0" tIns="91440" rIns="0" bIns="91440"/>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9/25/2025</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8649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gray">
          <a:xfrm>
            <a:off x="0" y="4092604"/>
            <a:ext cx="12192000" cy="1295182"/>
          </a:xfrm>
          <a:prstGeom prst="rect">
            <a:avLst/>
          </a:prstGeom>
          <a:solidFill>
            <a:srgbClr val="E8E8E8"/>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chemeClr val="bg1">
                  <a:lumMod val="95000"/>
                </a:schemeClr>
              </a:solidFill>
            </a:endParaRPr>
          </a:p>
        </p:txBody>
      </p:sp>
      <p:sp>
        <p:nvSpPr>
          <p:cNvPr id="13" name="Title 2"/>
          <p:cNvSpPr>
            <a:spLocks noGrp="1"/>
          </p:cNvSpPr>
          <p:nvPr>
            <p:ph type="ctrTitle" hasCustomPrompt="1"/>
          </p:nvPr>
        </p:nvSpPr>
        <p:spPr bwMode="black">
          <a:xfrm>
            <a:off x="609600" y="4092602"/>
            <a:ext cx="10972800" cy="1295182"/>
          </a:xfrm>
          <a:noFill/>
        </p:spPr>
        <p:txBody>
          <a:bodyPr wrap="square" lIns="0" tIns="182880" rIns="0" bIns="182880" anchor="ctr">
            <a:normAutofit/>
          </a:bodyPr>
          <a:lstStyle>
            <a:lvl1pPr algn="ctr">
              <a:defRPr sz="3600">
                <a:solidFill>
                  <a:schemeClr val="tx2"/>
                </a:solidFill>
              </a:defRPr>
            </a:lvl1pPr>
          </a:lstStyle>
          <a:p>
            <a:r>
              <a:rPr lang="en-US"/>
              <a:t>Click to edit presentation title</a:t>
            </a:r>
          </a:p>
        </p:txBody>
      </p:sp>
      <p:sp>
        <p:nvSpPr>
          <p:cNvPr id="3" name="Rectangle 3"/>
          <p:cNvSpPr/>
          <p:nvPr userDrawn="1"/>
        </p:nvSpPr>
        <p:spPr bwMode="white">
          <a:xfrm>
            <a:off x="0" y="5387786"/>
            <a:ext cx="12192000" cy="1470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lIns="0" tIns="91440" rIns="0" bIns="91440">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9/25/2025</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5" name="Graphic 4">
            <a:extLst>
              <a:ext uri="{FF2B5EF4-FFF2-40B4-BE49-F238E27FC236}">
                <a16:creationId xmlns:a16="http://schemas.microsoft.com/office/drawing/2014/main" id="{EB0E8FE9-F64A-9639-659D-6A3DE8BCBE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6790" y="1348857"/>
            <a:ext cx="7969100" cy="1590286"/>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lIns="91440" tIns="91440" r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4" name="Picture Placeholder 5">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lIns="91440" tIns="91440" r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8" name="Picture Placeholder 7">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lIns="91440" tIns="91440" r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20" name="Picture Placeholder 9">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lIns="91440" tIns="91440" r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936DB2D6-5DF4-4264-A4A1-7D3EAF38D255}" type="datetime1">
              <a:rPr lang="en-US" smtClean="0"/>
              <a:t>9/25/2025</a:t>
            </a:fld>
            <a:endParaRPr lang="en-US"/>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4">
            <a:extLst>
              <a:ext uri="{FF2B5EF4-FFF2-40B4-BE49-F238E27FC236}">
                <a16:creationId xmlns:a16="http://schemas.microsoft.com/office/drawing/2014/main" id="{54BE781A-916B-D771-E89E-DD96FF819982}"/>
              </a:ex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6683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lIns="91440" tIns="91440" r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5" name="Picture Placeholder 5">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lIns="91440" tIns="91440" r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8" name="Picture Placeholder 7">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lIns="91440" tIns="91440" r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936DB2D6-5DF4-4264-A4A1-7D3EAF38D255}" type="datetime1">
              <a:rPr lang="en-US" smtClean="0"/>
              <a:t>9/25/2025</a:t>
            </a:fld>
            <a:endParaRPr lang="en-US"/>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2" name="Rectangle 12">
            <a:extLst>
              <a:ext uri="{FF2B5EF4-FFF2-40B4-BE49-F238E27FC236}">
                <a16:creationId xmlns:a16="http://schemas.microsoft.com/office/drawing/2014/main" id="{E29F42DD-D6F6-760B-99E9-9B0CA6F715C6}"/>
              </a:ex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38036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4"/>
          <p:cNvSpPr>
            <a:spLocks noGrp="1"/>
          </p:cNvSpPr>
          <p:nvPr>
            <p:ph type="body" sz="quarter" idx="15" hasCustomPrompt="1"/>
          </p:nvPr>
        </p:nvSpPr>
        <p:spPr bwMode="black">
          <a:xfrm>
            <a:off x="2876550" y="1674771"/>
            <a:ext cx="2866328" cy="1858809"/>
          </a:xfrm>
        </p:spPr>
        <p:txBody>
          <a:bodyPr tIns="91440" bIns="91440"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text</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6"/>
          <p:cNvSpPr>
            <a:spLocks noGrp="1"/>
          </p:cNvSpPr>
          <p:nvPr>
            <p:ph type="body" sz="quarter" idx="16" hasCustomPrompt="1"/>
          </p:nvPr>
        </p:nvSpPr>
        <p:spPr bwMode="black">
          <a:xfrm>
            <a:off x="2876550" y="3939361"/>
            <a:ext cx="2866328" cy="1858809"/>
          </a:xfrm>
        </p:spPr>
        <p:txBody>
          <a:bodyPr tIns="91440" bIns="91440"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text</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hasCustomPrompt="1"/>
          </p:nvPr>
        </p:nvSpPr>
        <p:spPr bwMode="black">
          <a:xfrm>
            <a:off x="8270023" y="1674772"/>
            <a:ext cx="2866328" cy="1858809"/>
          </a:xfrm>
        </p:spPr>
        <p:txBody>
          <a:bodyPr tIns="91440" bIns="91440"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text</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hasCustomPrompt="1"/>
          </p:nvPr>
        </p:nvSpPr>
        <p:spPr bwMode="black">
          <a:xfrm>
            <a:off x="8270023" y="3939360"/>
            <a:ext cx="2866328" cy="1858809"/>
          </a:xfrm>
        </p:spPr>
        <p:txBody>
          <a:bodyPr tIns="91440" bIns="91440"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text</a:t>
            </a:r>
          </a:p>
        </p:txBody>
      </p:sp>
      <p:sp>
        <p:nvSpPr>
          <p:cNvPr id="3" name="Date Placeholder 11"/>
          <p:cNvSpPr>
            <a:spLocks noGrp="1"/>
          </p:cNvSpPr>
          <p:nvPr>
            <p:ph type="dt" sz="half" idx="10"/>
          </p:nvPr>
        </p:nvSpPr>
        <p:spPr bwMode="black"/>
        <p:txBody>
          <a:bodyPr/>
          <a:lstStyle/>
          <a:p>
            <a:fld id="{8DC79626-CE5A-4834-975C-E7305BA2E281}" type="datetime1">
              <a:rPr lang="en-US" smtClean="0"/>
              <a:t>9/25/2025</a:t>
            </a:fld>
            <a:endParaRPr lang="en-US"/>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2" name="Rectangle 14">
            <a:extLst>
              <a:ext uri="{FF2B5EF4-FFF2-40B4-BE49-F238E27FC236}">
                <a16:creationId xmlns:a16="http://schemas.microsoft.com/office/drawing/2014/main" id="{5BA19DA7-202E-FEDF-597A-34FCF4DBED45}"/>
              </a:ex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hasCustomPrompt="1"/>
          </p:nvPr>
        </p:nvSpPr>
        <p:spPr bwMode="black">
          <a:xfrm>
            <a:off x="2876550" y="2571730"/>
            <a:ext cx="2866328" cy="1858809"/>
          </a:xfrm>
        </p:spPr>
        <p:txBody>
          <a:bodyPr tIns="91440" bIns="91440"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text</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hasCustomPrompt="1"/>
          </p:nvPr>
        </p:nvSpPr>
        <p:spPr bwMode="black">
          <a:xfrm>
            <a:off x="8270023" y="2571730"/>
            <a:ext cx="2866328" cy="1858809"/>
          </a:xfrm>
        </p:spPr>
        <p:txBody>
          <a:bodyPr tIns="91440" bIns="91440"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text</a:t>
            </a:r>
          </a:p>
        </p:txBody>
      </p:sp>
      <p:sp>
        <p:nvSpPr>
          <p:cNvPr id="3" name="Date Placeholder 7"/>
          <p:cNvSpPr>
            <a:spLocks noGrp="1"/>
          </p:cNvSpPr>
          <p:nvPr>
            <p:ph type="dt" sz="half" idx="10"/>
          </p:nvPr>
        </p:nvSpPr>
        <p:spPr bwMode="black"/>
        <p:txBody>
          <a:bodyPr/>
          <a:lstStyle/>
          <a:p>
            <a:fld id="{7F519661-29C3-4FE0-9FC3-375A85A42C46}" type="datetime1">
              <a:rPr lang="en-US" smtClean="0"/>
              <a:t>9/25/2025</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2" name="Rectangle 10">
            <a:extLst>
              <a:ext uri="{FF2B5EF4-FFF2-40B4-BE49-F238E27FC236}">
                <a16:creationId xmlns:a16="http://schemas.microsoft.com/office/drawing/2014/main" id="{219FFEEA-CA4D-4F39-A9B6-2B3A8CFE334E}"/>
              </a:ex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t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t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t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t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t>9/25/2025</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2" name="Rectangle 14">
            <a:extLst>
              <a:ext uri="{FF2B5EF4-FFF2-40B4-BE49-F238E27FC236}">
                <a16:creationId xmlns:a16="http://schemas.microsoft.com/office/drawing/2014/main" id="{CB67518B-D906-BC91-0000-85D6DCB83659}"/>
              </a:ex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t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t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tIns="91440" bIns="91440">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9/25/2025</a:t>
            </a:fld>
            <a:endParaRPr lang="en-US"/>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2" name="Rectangle 12">
            <a:extLst>
              <a:ext uri="{FF2B5EF4-FFF2-40B4-BE49-F238E27FC236}">
                <a16:creationId xmlns:a16="http://schemas.microsoft.com/office/drawing/2014/main" id="{10DA68F0-5F04-F220-0744-1ECF5CF56CEE}"/>
              </a:ex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7374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hasCustomPrompt="1"/>
          </p:nvPr>
        </p:nvSpPr>
        <p:spPr bwMode="black">
          <a:xfrm>
            <a:off x="2876550" y="1674772"/>
            <a:ext cx="2866328" cy="1858809"/>
          </a:xfrm>
        </p:spPr>
        <p:txBody>
          <a:bodyPr tIns="91440" bIns="91440"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text</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hasCustomPrompt="1"/>
          </p:nvPr>
        </p:nvSpPr>
        <p:spPr bwMode="black">
          <a:xfrm>
            <a:off x="2876550" y="3939361"/>
            <a:ext cx="2866328" cy="1858809"/>
          </a:xfrm>
        </p:spPr>
        <p:txBody>
          <a:bodyPr tIns="91440" bIns="91440"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text</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hasCustomPrompt="1"/>
          </p:nvPr>
        </p:nvSpPr>
        <p:spPr bwMode="black">
          <a:xfrm>
            <a:off x="8270023" y="1674772"/>
            <a:ext cx="2866328" cy="1858809"/>
          </a:xfrm>
        </p:spPr>
        <p:txBody>
          <a:bodyPr tIns="91440" bIns="91440"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text</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hasCustomPrompt="1"/>
          </p:nvPr>
        </p:nvSpPr>
        <p:spPr bwMode="black">
          <a:xfrm>
            <a:off x="8270023" y="3939360"/>
            <a:ext cx="2866328" cy="1858809"/>
          </a:xfrm>
        </p:spPr>
        <p:txBody>
          <a:bodyPr tIns="91440" bIns="91440"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text</a:t>
            </a:r>
          </a:p>
        </p:txBody>
      </p:sp>
      <p:sp>
        <p:nvSpPr>
          <p:cNvPr id="4" name="Date Placeholder 11"/>
          <p:cNvSpPr>
            <a:spLocks noGrp="1"/>
          </p:cNvSpPr>
          <p:nvPr>
            <p:ph type="dt" sz="half" idx="10"/>
          </p:nvPr>
        </p:nvSpPr>
        <p:spPr bwMode="black"/>
        <p:txBody>
          <a:bodyPr/>
          <a:lstStyle/>
          <a:p>
            <a:fld id="{1815FB38-58F3-410A-8DA4-4B706967601F}" type="datetime1">
              <a:rPr lang="en-US" smtClean="0"/>
              <a:t>9/25/2025</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2" name="Rectangle 14">
            <a:extLst>
              <a:ext uri="{FF2B5EF4-FFF2-40B4-BE49-F238E27FC236}">
                <a16:creationId xmlns:a16="http://schemas.microsoft.com/office/drawing/2014/main" id="{94B307B2-FF61-AE23-215B-3E663344A686}"/>
              </a:ex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hasCustomPrompt="1"/>
          </p:nvPr>
        </p:nvSpPr>
        <p:spPr bwMode="black">
          <a:xfrm>
            <a:off x="2876550" y="2800329"/>
            <a:ext cx="2866328" cy="1858809"/>
          </a:xfrm>
          <a:noFill/>
        </p:spPr>
        <p:txBody>
          <a:bodyPr tIns="91440" bIns="91440"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text</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hasCustomPrompt="1"/>
          </p:nvPr>
        </p:nvSpPr>
        <p:spPr bwMode="black">
          <a:xfrm>
            <a:off x="8270023" y="2800329"/>
            <a:ext cx="2866328" cy="1858809"/>
          </a:xfrm>
          <a:noFill/>
        </p:spPr>
        <p:txBody>
          <a:bodyPr tIns="91440" bIns="91440"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text</a:t>
            </a:r>
          </a:p>
        </p:txBody>
      </p:sp>
      <p:sp>
        <p:nvSpPr>
          <p:cNvPr id="4" name="Date Placeholder 7"/>
          <p:cNvSpPr>
            <a:spLocks noGrp="1"/>
          </p:cNvSpPr>
          <p:nvPr>
            <p:ph type="dt" sz="half" idx="10"/>
          </p:nvPr>
        </p:nvSpPr>
        <p:spPr bwMode="black"/>
        <p:txBody>
          <a:bodyPr/>
          <a:lstStyle/>
          <a:p>
            <a:fld id="{0366E0EA-2D80-452F-9963-33FA7A36BC09}" type="datetime1">
              <a:rPr lang="en-US" smtClean="0"/>
              <a:t>9/25/2025</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2" name="Rectangle 10">
            <a:extLst>
              <a:ext uri="{FF2B5EF4-FFF2-40B4-BE49-F238E27FC236}">
                <a16:creationId xmlns:a16="http://schemas.microsoft.com/office/drawing/2014/main" id="{891C734E-7506-F9E6-4011-1787B6FE5EBB}"/>
              </a:ex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tIns="91440" bIns="91440">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tIns="91440" bIns="91440">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tIns="91440" bIns="91440">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tIns="91440" bIns="91440">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tIns="91440" bIns="91440">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tIns="91440" bIns="91440">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tIns="91440" bIns="91440">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tIns="91440" bIns="91440">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tIns="91440" bIns="91440">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tIns="91440" bIns="91440">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t>9/25/2025</a:t>
            </a:fld>
            <a:endParaRPr lang="en-US"/>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2" name="Rectangle 16">
            <a:extLst>
              <a:ext uri="{FF2B5EF4-FFF2-40B4-BE49-F238E27FC236}">
                <a16:creationId xmlns:a16="http://schemas.microsoft.com/office/drawing/2014/main" id="{EEF45914-338E-246E-27EB-FE2361838B92}"/>
              </a:ex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7733750"/>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a:extLst>
              <a:ext uri="{C183D7F6-B498-43B3-948B-1728B52AA6E4}">
                <adec:decorative xmlns:adec="http://schemas.microsoft.com/office/drawing/2017/decorative" val="1"/>
              </a:ext>
            </a:extLst>
          </p:cNvPr>
          <p:cNvSpPr txBox="1">
            <a:spLocks/>
          </p:cNvSpPr>
          <p:nvPr userDrawn="1"/>
        </p:nvSpPr>
        <p:spPr bwMode="gray">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838200" y="5638801"/>
            <a:ext cx="10515600" cy="1219200"/>
          </a:xfrm>
          <a:noFill/>
        </p:spPr>
        <p:txBody>
          <a:bodyPr lIns="0" tIns="182880" rIns="0" bIns="182880">
            <a:normAutofit/>
          </a:bodyPr>
          <a:lstStyle>
            <a:lvl1pPr algn="ctr">
              <a:defRPr sz="3600">
                <a:solidFill>
                  <a:schemeClr val="bg1"/>
                </a:solidFill>
              </a:defRPr>
            </a:lvl1pPr>
          </a:lstStyle>
          <a:p>
            <a:r>
              <a:rPr lang="en-US"/>
              <a:t>Click to edit slide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Reversed Minnesota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gray">
          <a:xfrm>
            <a:off x="0" y="4092604"/>
            <a:ext cx="12192000" cy="1295182"/>
          </a:xfrm>
          <a:prstGeom prst="rect">
            <a:avLst/>
          </a:prstGeom>
          <a:solidFill>
            <a:srgbClr val="E8E8E8"/>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609600" y="4092602"/>
            <a:ext cx="10972800" cy="1295182"/>
          </a:xfrm>
          <a:noFill/>
        </p:spPr>
        <p:txBody>
          <a:bodyPr wrap="square" lIns="0" tIns="182880" rIns="0" bIns="182880" anchor="ctr">
            <a:normAutofit/>
          </a:bodyPr>
          <a:lstStyle>
            <a:lvl1pPr algn="ctr">
              <a:defRPr sz="3600">
                <a:solidFill>
                  <a:schemeClr val="tx2"/>
                </a:solidFill>
              </a:defRPr>
            </a:lvl1pPr>
          </a:lstStyle>
          <a:p>
            <a:r>
              <a:rPr lang="en-US"/>
              <a:t>Click to edit presentation title</a:t>
            </a:r>
          </a:p>
        </p:txBody>
      </p:sp>
      <p:sp>
        <p:nvSpPr>
          <p:cNvPr id="3" name="Rectangle 3"/>
          <p:cNvSpPr/>
          <p:nvPr userDrawn="1"/>
        </p:nvSpPr>
        <p:spPr bwMode="white">
          <a:xfrm>
            <a:off x="0" y="5387786"/>
            <a:ext cx="12192000" cy="1470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lIns="0" tIns="91440" rIns="0" bIns="91440">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9/25/2025</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2" name="Graphic 8" descr="State of Minnesota logo">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3047470" y="1836432"/>
            <a:ext cx="6097060" cy="649224"/>
          </a:xfrm>
          <a:prstGeom prst="rect">
            <a:avLst/>
          </a:prstGeom>
        </p:spPr>
      </p:pic>
    </p:spTree>
    <p:extLst>
      <p:ext uri="{BB962C8B-B14F-4D97-AF65-F5344CB8AC3E}">
        <p14:creationId xmlns:p14="http://schemas.microsoft.com/office/powerpoint/2010/main" val="31963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a:extLst>
              <a:ext uri="{C183D7F6-B498-43B3-948B-1728B52AA6E4}">
                <adec:decorative xmlns:adec="http://schemas.microsoft.com/office/drawing/2017/decorative" val="1"/>
              </a:ext>
            </a:extLst>
          </p:cNvPr>
          <p:cNvSpPr txBox="1">
            <a:spLocks/>
          </p:cNvSpPr>
          <p:nvPr userDrawn="1"/>
        </p:nvSpPr>
        <p:spPr bwMode="gray">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838200" y="5638801"/>
            <a:ext cx="10515600" cy="1219200"/>
          </a:xfrm>
          <a:noFill/>
        </p:spPr>
        <p:txBody>
          <a:bodyPr lIns="0" tIns="182880" rIns="0" bIns="182880">
            <a:normAutofit/>
          </a:bodyPr>
          <a:lstStyle>
            <a:lvl1pPr algn="ctr">
              <a:defRPr sz="3600">
                <a:solidFill>
                  <a:schemeClr val="bg1"/>
                </a:solidFill>
              </a:defRPr>
            </a:lvl1pPr>
          </a:lstStyle>
          <a:p>
            <a:r>
              <a:rPr lang="en-US"/>
              <a:t>Click to edit slide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a:extLst>
              <a:ext uri="{C183D7F6-B498-43B3-948B-1728B52AA6E4}">
                <adec:decorative xmlns:adec="http://schemas.microsoft.com/office/drawing/2017/decorative" val="1"/>
              </a:ext>
            </a:extLst>
          </p:cNvPr>
          <p:cNvSpPr txBox="1">
            <a:spLocks/>
          </p:cNvSpPr>
          <p:nvPr userDrawn="1"/>
        </p:nvSpPr>
        <p:spPr bwMode="gray">
          <a:xfrm>
            <a:off x="0" y="5638800"/>
            <a:ext cx="12192000" cy="1219200"/>
          </a:xfrm>
          <a:prstGeom prst="rect">
            <a:avLst/>
          </a:prstGeom>
          <a:solidFill>
            <a:schemeClr val="accent2">
              <a:lumMod val="40000"/>
              <a:lumOff val="60000"/>
            </a:scheme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838200" y="5638800"/>
            <a:ext cx="10515600" cy="1219200"/>
          </a:xfrm>
          <a:noFill/>
        </p:spPr>
        <p:txBody>
          <a:bodyPr lIns="0" tIns="182880" rIns="0" bIns="182880">
            <a:normAutofit/>
          </a:bodyPr>
          <a:lstStyle>
            <a:lvl1pPr algn="ctr">
              <a:defRPr sz="3600">
                <a:solidFill>
                  <a:schemeClr val="tx2"/>
                </a:solidFill>
              </a:defRPr>
            </a:lvl1pPr>
          </a:lstStyle>
          <a:p>
            <a:r>
              <a:rPr lang="en-US"/>
              <a:t>Click to edit slide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a:extLst>
              <a:ext uri="{C183D7F6-B498-43B3-948B-1728B52AA6E4}">
                <adec:decorative xmlns:adec="http://schemas.microsoft.com/office/drawing/2017/decorative" val="1"/>
              </a:ext>
            </a:extLst>
          </p:cNvPr>
          <p:cNvSpPr txBox="1">
            <a:spLocks/>
          </p:cNvSpPr>
          <p:nvPr userDrawn="1"/>
        </p:nvSpPr>
        <p:spPr bwMode="gray">
          <a:xfrm>
            <a:off x="0" y="5638800"/>
            <a:ext cx="12192000" cy="1219200"/>
          </a:xfrm>
          <a:prstGeom prst="rect">
            <a:avLst/>
          </a:prstGeom>
          <a:solidFill>
            <a:srgbClr val="E8E8E8">
              <a:alpha val="87451"/>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838200" y="5638800"/>
            <a:ext cx="10515600" cy="1219200"/>
          </a:xfrm>
          <a:noFill/>
        </p:spPr>
        <p:txBody>
          <a:bodyPr lIns="0" tIns="182880" rIns="0" bIns="182880">
            <a:normAutofit/>
          </a:bodyPr>
          <a:lstStyle>
            <a:lvl1pPr algn="ctr">
              <a:defRPr sz="3600">
                <a:solidFill>
                  <a:schemeClr val="tx2"/>
                </a:solidFill>
              </a:defRPr>
            </a:lvl1pPr>
          </a:lstStyle>
          <a:p>
            <a:r>
              <a:rPr lang="en-US"/>
              <a:t>Click to edit slide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703797675"/>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gray">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lIns="0" tIns="91440" rIns="0" bIns="91440"/>
          <a:lstStyle>
            <a:lvl1pPr>
              <a:defRPr b="0">
                <a:solidFill>
                  <a:schemeClr val="accent2"/>
                </a:solidFill>
              </a:defRPr>
            </a:lvl1pPr>
          </a:lstStyle>
          <a:p>
            <a:r>
              <a:rPr lang="en-US"/>
              <a:t>Click to edit slide title</a:t>
            </a:r>
          </a:p>
        </p:txBody>
      </p:sp>
      <p:sp>
        <p:nvSpPr>
          <p:cNvPr id="15" name="Text Placeholder 2"/>
          <p:cNvSpPr>
            <a:spLocks noGrp="1"/>
          </p:cNvSpPr>
          <p:nvPr>
            <p:ph type="body" sz="quarter" idx="13" hasCustomPrompt="1"/>
          </p:nvPr>
        </p:nvSpPr>
        <p:spPr bwMode="white">
          <a:xfrm>
            <a:off x="815975" y="3211513"/>
            <a:ext cx="3521849" cy="2475609"/>
          </a:xfrm>
        </p:spPr>
        <p:txBody>
          <a:bodyPr lIns="0" tIns="91440" rIns="0" bIns="91440"/>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9/25/2025</a:t>
            </a:fld>
            <a:endParaRPr lang="en-US"/>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55601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gray">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accent2"/>
                </a:solidFill>
              </a:defRPr>
            </a:lvl1pPr>
          </a:lstStyle>
          <a:p>
            <a:r>
              <a:rPr lang="en-US"/>
              <a:t>Click to edit slide title</a:t>
            </a:r>
          </a:p>
        </p:txBody>
      </p:sp>
      <p:sp>
        <p:nvSpPr>
          <p:cNvPr id="11" name="Text Placeholder 2"/>
          <p:cNvSpPr>
            <a:spLocks noGrp="1"/>
          </p:cNvSpPr>
          <p:nvPr>
            <p:ph type="body" sz="quarter" idx="13" hasCustomPrompt="1"/>
          </p:nvPr>
        </p:nvSpPr>
        <p:spPr bwMode="white">
          <a:xfrm>
            <a:off x="838200" y="1365203"/>
            <a:ext cx="10515600" cy="1567183"/>
          </a:xfrm>
        </p:spPr>
        <p:txBody>
          <a:bodyPr lIns="0" tIns="91440" rIns="0" bIns="91440"/>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639915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gray">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accent2"/>
                </a:solidFill>
              </a:defRPr>
            </a:lvl1pPr>
          </a:lstStyle>
          <a:p>
            <a:r>
              <a:rPr lang="en-US"/>
              <a:t>Click to edit slide title</a:t>
            </a:r>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648725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gray">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lIns="0" tIns="182880" rIns="0" bIns="182880"/>
          <a:lstStyle>
            <a:lvl1pPr>
              <a:defRPr>
                <a:solidFill>
                  <a:schemeClr val="accent1"/>
                </a:solidFill>
              </a:defRPr>
            </a:lvl1pPr>
          </a:lstStyle>
          <a:p>
            <a:r>
              <a:rPr lang="en-US"/>
              <a:t>Click to edit slide title</a:t>
            </a:r>
          </a:p>
        </p:txBody>
      </p:sp>
      <p:sp>
        <p:nvSpPr>
          <p:cNvPr id="4" name="Text Placeholder 2"/>
          <p:cNvSpPr>
            <a:spLocks noGrp="1"/>
          </p:cNvSpPr>
          <p:nvPr>
            <p:ph type="body" sz="quarter" idx="11" hasCustomPrompt="1"/>
          </p:nvPr>
        </p:nvSpPr>
        <p:spPr bwMode="black">
          <a:xfrm>
            <a:off x="815975" y="3211513"/>
            <a:ext cx="3521849" cy="2475609"/>
          </a:xfrm>
        </p:spPr>
        <p:txBody>
          <a:bodyPr lIns="0" tIns="91440" rIns="0" bIns="9144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12" name="Picture 3">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t>9/25/2025</a:t>
            </a:fld>
            <a:endParaRPr lang="en-US"/>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09037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gray">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black">
          <a:xfrm>
            <a:off x="838200" y="-1"/>
            <a:ext cx="10515600" cy="1216025"/>
          </a:xfrm>
          <a:noFill/>
        </p:spPr>
        <p:txBody>
          <a:bodyPr lIns="0" tIns="182880" rIns="0" bIns="182880">
            <a:normAutofit/>
          </a:bodyPr>
          <a:lstStyle>
            <a:lvl1pPr algn="r">
              <a:defRPr sz="3600">
                <a:solidFill>
                  <a:schemeClr val="tx1"/>
                </a:solidFill>
              </a:defRPr>
            </a:lvl1pPr>
          </a:lstStyle>
          <a:p>
            <a:r>
              <a:rPr lang="en-US"/>
              <a:t>Click to edit slide title</a:t>
            </a:r>
          </a:p>
        </p:txBody>
      </p:sp>
      <p:sp>
        <p:nvSpPr>
          <p:cNvPr id="7" name="Text Placeholder 2"/>
          <p:cNvSpPr>
            <a:spLocks noGrp="1"/>
          </p:cNvSpPr>
          <p:nvPr>
            <p:ph type="body" sz="quarter" idx="11" hasCustomPrompt="1"/>
          </p:nvPr>
        </p:nvSpPr>
        <p:spPr bwMode="black">
          <a:xfrm>
            <a:off x="838200" y="1365203"/>
            <a:ext cx="10515600" cy="1567183"/>
          </a:xfrm>
        </p:spPr>
        <p:txBody>
          <a:bodyPr lIns="0" tIns="91440" rIns="0" bIns="91440"/>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p:txBody>
      </p:sp>
      <p:pic>
        <p:nvPicPr>
          <p:cNvPr id="6" name="Picture 3">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gray">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bwMode="black">
          <a:xfrm>
            <a:off x="838200" y="-1"/>
            <a:ext cx="10515600" cy="1216025"/>
          </a:xfrm>
          <a:noFill/>
        </p:spPr>
        <p:txBody>
          <a:bodyPr lIns="0" tIns="182880" rIns="0" bIns="182880">
            <a:normAutofit/>
          </a:bodyPr>
          <a:lstStyle>
            <a:lvl1pPr algn="r">
              <a:defRPr sz="3600">
                <a:solidFill>
                  <a:schemeClr val="tx1"/>
                </a:solidFill>
              </a:defRPr>
            </a:lvl1pPr>
          </a:lstStyle>
          <a:p>
            <a:r>
              <a:rPr lang="en-US"/>
              <a:t>Click to edit slide title</a:t>
            </a:r>
          </a:p>
        </p:txBody>
      </p:sp>
      <p:pic>
        <p:nvPicPr>
          <p:cNvPr id="9" name="Picture 2">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064751064"/>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lIns="0" tIns="182880" rIns="0" bIns="182880"/>
          <a:lstStyle>
            <a:lvl1pPr>
              <a:defRPr b="0">
                <a:solidFill>
                  <a:schemeClr val="accent2"/>
                </a:solidFill>
              </a:defRPr>
            </a:lvl1pPr>
          </a:lstStyle>
          <a:p>
            <a:r>
              <a:rPr lang="en-US"/>
              <a:t>Click to edit slide title</a:t>
            </a:r>
          </a:p>
        </p:txBody>
      </p:sp>
      <p:sp>
        <p:nvSpPr>
          <p:cNvPr id="15" name="Text Placeholder 2"/>
          <p:cNvSpPr>
            <a:spLocks noGrp="1"/>
          </p:cNvSpPr>
          <p:nvPr>
            <p:ph type="body" sz="quarter" idx="13" hasCustomPrompt="1"/>
          </p:nvPr>
        </p:nvSpPr>
        <p:spPr bwMode="white">
          <a:xfrm>
            <a:off x="815975" y="3211513"/>
            <a:ext cx="3521849" cy="2475609"/>
          </a:xfrm>
        </p:spPr>
        <p:txBody>
          <a:bodyPr lIns="0" tIns="91440" rIns="0" bIns="91440"/>
          <a:lstStyle>
            <a:lvl1pPr>
              <a:buClr>
                <a:schemeClr val="accent2"/>
              </a:buClr>
              <a:defRPr i="0">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14" name="Picture 3">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9/25/2025</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69326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a:extLst>
              <a:ext uri="{C183D7F6-B498-43B3-948B-1728B52AA6E4}">
                <adec:decorative xmlns:adec="http://schemas.microsoft.com/office/drawing/2017/decorative" val="1"/>
              </a:ext>
            </a:extLst>
          </p:cNvPr>
          <p:cNvSpPr txBox="1">
            <a:spLocks/>
          </p:cNvSpPr>
          <p:nvPr userDrawn="1"/>
        </p:nvSpPr>
        <p:spPr bwMode="gray">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609600" y="3477837"/>
            <a:ext cx="10972800" cy="1295182"/>
          </a:xfrm>
          <a:noFill/>
        </p:spPr>
        <p:txBody>
          <a:bodyPr wrap="square" lIns="0" tIns="182880" rIns="0" bIns="182880" anchor="ctr">
            <a:normAutofit/>
          </a:bodyPr>
          <a:lstStyle>
            <a:lvl1pPr algn="ctr">
              <a:defRPr sz="3600">
                <a:solidFill>
                  <a:schemeClr val="bg1"/>
                </a:solidFill>
              </a:defRPr>
            </a:lvl1pPr>
          </a:lstStyle>
          <a:p>
            <a:r>
              <a:rPr lang="en-US"/>
              <a:t>Click to edit presentation title</a:t>
            </a:r>
          </a:p>
        </p:txBody>
      </p:sp>
      <p:sp>
        <p:nvSpPr>
          <p:cNvPr id="3" name="Rectangle 3">
            <a:extLst>
              <a:ext uri="{C183D7F6-B498-43B3-948B-1728B52AA6E4}">
                <adec:decorative xmlns:adec="http://schemas.microsoft.com/office/drawing/2017/decorative" val="1"/>
              </a:ext>
            </a:extLst>
          </p:cNvPr>
          <p:cNvSpPr/>
          <p:nvPr userDrawn="1"/>
        </p:nvSpPr>
        <p:spPr bwMode="white">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lIns="0" tIns="91440" rIns="0" bIns="91440">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5" name="Graphic 5">
            <a:extLst>
              <a:ext uri="{FF2B5EF4-FFF2-40B4-BE49-F238E27FC236}">
                <a16:creationId xmlns:a16="http://schemas.microsoft.com/office/drawing/2014/main" id="{35E51DB7-DCB5-8738-79EA-03ACCE3179B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111050" y="6030786"/>
            <a:ext cx="3490669" cy="696586"/>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1788824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accent2"/>
                </a:solidFill>
              </a:defRPr>
            </a:lvl1pPr>
          </a:lstStyle>
          <a:p>
            <a:r>
              <a:rPr lang="en-US"/>
              <a:t>Click to edit slide title</a:t>
            </a:r>
          </a:p>
        </p:txBody>
      </p:sp>
      <p:sp>
        <p:nvSpPr>
          <p:cNvPr id="14" name="Text Placeholder 2"/>
          <p:cNvSpPr>
            <a:spLocks noGrp="1"/>
          </p:cNvSpPr>
          <p:nvPr>
            <p:ph type="body" sz="quarter" idx="13" hasCustomPrompt="1"/>
          </p:nvPr>
        </p:nvSpPr>
        <p:spPr bwMode="white">
          <a:xfrm>
            <a:off x="838200" y="1365203"/>
            <a:ext cx="10515600" cy="1567183"/>
          </a:xfrm>
        </p:spPr>
        <p:txBody>
          <a:bodyPr lIns="0" tIns="91440" rIns="0" bIns="91440"/>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p:txBody>
      </p:sp>
      <p:pic>
        <p:nvPicPr>
          <p:cNvPr id="15" name="Picture 3">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accent2"/>
                </a:solidFill>
              </a:defRPr>
            </a:lvl1pPr>
          </a:lstStyle>
          <a:p>
            <a:r>
              <a:rPr lang="en-US"/>
              <a:t>Click to edit slide title</a:t>
            </a: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575713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creenshot (Computer)">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lIns="0" tIns="182880" rIns="0" bIns="182880"/>
          <a:lstStyle>
            <a:lvl1pPr>
              <a:defRPr b="0">
                <a:solidFill>
                  <a:schemeClr val="accent2"/>
                </a:solidFill>
              </a:defRPr>
            </a:lvl1pPr>
          </a:lstStyle>
          <a:p>
            <a:r>
              <a:rPr lang="en-US"/>
              <a:t>Click to edit slide title</a:t>
            </a:r>
          </a:p>
        </p:txBody>
      </p:sp>
      <p:sp>
        <p:nvSpPr>
          <p:cNvPr id="16" name="Text Placeholder 2"/>
          <p:cNvSpPr>
            <a:spLocks noGrp="1"/>
          </p:cNvSpPr>
          <p:nvPr>
            <p:ph type="body" sz="quarter" idx="13" hasCustomPrompt="1"/>
          </p:nvPr>
        </p:nvSpPr>
        <p:spPr bwMode="white">
          <a:xfrm>
            <a:off x="815975" y="3211513"/>
            <a:ext cx="3521849" cy="2475609"/>
          </a:xfrm>
        </p:spPr>
        <p:txBody>
          <a:bodyPr lIns="0" tIns="91440" rIns="0" bIns="91440"/>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14" name="Picture 3">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9/25/2025</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1752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lIns="0" tIns="182880" rIns="0" bIns="182880"/>
          <a:lstStyle>
            <a:lvl1pPr>
              <a:defRPr b="0">
                <a:solidFill>
                  <a:schemeClr val="tx1"/>
                </a:solidFill>
              </a:defRPr>
            </a:lvl1pPr>
          </a:lstStyle>
          <a:p>
            <a:r>
              <a:rPr lang="en-US"/>
              <a:t>Click to edit slide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9/25/2025</a:t>
            </a:fld>
            <a:endParaRPr lang="en-US"/>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tx1"/>
                </a:solidFill>
              </a:rPr>
              <a:t>|</a:t>
            </a:r>
            <a:r>
              <a:rPr lang="en-US"/>
              <a:t> mn.gov/</a:t>
            </a:r>
            <a:r>
              <a:rPr lang="en-US" err="1"/>
              <a:t>websiteurl</a:t>
            </a:r>
            <a:endParaRPr lang="en-US"/>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76367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peech bubble">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lIns="0" tIns="91440" rIns="0" bIns="91440">
            <a:noAutofit/>
          </a:bodyPr>
          <a:lstStyle>
            <a:lvl1pPr algn="ctr">
              <a:tabLst>
                <a:tab pos="3770313" algn="l"/>
              </a:tabLst>
              <a:defRPr sz="5000" baseline="0">
                <a:solidFill>
                  <a:schemeClr val="accent1"/>
                </a:solidFill>
              </a:defRPr>
            </a:lvl1pPr>
          </a:lstStyle>
          <a:p>
            <a:r>
              <a:rPr lang="en-US"/>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lIns="0" tIns="91440" rIns="0" bIns="91440"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539662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peech bubble">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lIns="0" tIns="91440" rIns="0" bIns="91440">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lIns="0" tIns="91440" rIns="0" bIns="91440"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232978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descr="Speech bubble">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gray">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lIns="0" tIns="91440" rIns="0" bIns="91440">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415839" y="5163327"/>
            <a:ext cx="8091163" cy="1015739"/>
          </a:xfrm>
        </p:spPr>
        <p:txBody>
          <a:bodyPr lIns="0" tIns="91440" rIns="0" bIns="91440"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575533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descr="Speech bubble">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gray">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lIns="0" tIns="91440" rIns="0" bIns="91440">
            <a:noAutofit/>
          </a:bodyPr>
          <a:lstStyle>
            <a:lvl1pPr algn="ctr">
              <a:tabLst>
                <a:tab pos="3770313" algn="l"/>
              </a:tabLst>
              <a:defRPr sz="5000" baseline="0">
                <a:solidFill>
                  <a:schemeClr val="accent1"/>
                </a:solidFill>
              </a:defRPr>
            </a:lvl1pPr>
          </a:lstStyle>
          <a:p>
            <a:r>
              <a:rPr lang="en-US"/>
              <a:t>“Click to edit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lIns="0" tIns="91440" rIns="0" bIns="91440"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64035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0"/>
            <a:ext cx="12192000" cy="6857999"/>
          </a:xfrm>
          <a:prstGeom prst="rect">
            <a:avLst/>
          </a:prstGeom>
        </p:spPr>
      </p:pic>
      <p:sp>
        <p:nvSpPr>
          <p:cNvPr id="7" name="Title 2"/>
          <p:cNvSpPr>
            <a:spLocks noGrp="1"/>
          </p:cNvSpPr>
          <p:nvPr>
            <p:ph type="title" hasCustomPrompt="1"/>
          </p:nvPr>
        </p:nvSpPr>
        <p:spPr bwMode="white">
          <a:xfrm>
            <a:off x="3305909" y="612167"/>
            <a:ext cx="5580183" cy="808751"/>
          </a:xfrm>
        </p:spPr>
        <p:txBody>
          <a:bodyPr tIns="91440" bIns="91440">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Click to edit slide title</a:t>
            </a:r>
            <a:endParaRPr kumimoji="0" lang="en-US" sz="3000" b="1" i="0" u="none" strike="noStrike" kern="1200" cap="none" spc="0" normalizeH="0" baseline="0" noProof="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hasCustomPrompt="1"/>
          </p:nvPr>
        </p:nvSpPr>
        <p:spPr bwMode="black">
          <a:xfrm>
            <a:off x="1408113" y="1755775"/>
            <a:ext cx="9434512" cy="4045935"/>
          </a:xfrm>
        </p:spPr>
        <p:txBody>
          <a:bodyPr lIns="0" tIns="91440" rIns="0" bIns="9144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41886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 uri="{C183D7F6-B498-43B3-948B-1728B52AA6E4}">
                <adec:decorative xmlns:adec="http://schemas.microsoft.com/office/drawing/2017/decorative" val="1"/>
              </a:ext>
            </a:extLst>
          </p:cNvPr>
          <p:cNvSpPr/>
          <p:nvPr userDrawn="1"/>
        </p:nvSpPr>
        <p:spPr bwMode="gray">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91440" tIns="91440" rIns="91440" bIns="91440">
            <a:normAutofit/>
          </a:bodyPr>
          <a:lstStyle>
            <a:lvl1pPr algn="ctr">
              <a:defRPr sz="3600">
                <a:solidFill>
                  <a:schemeClr val="bg1"/>
                </a:solidFill>
              </a:defRPr>
            </a:lvl1pPr>
          </a:lstStyle>
          <a:p>
            <a:r>
              <a:rPr lang="en-US"/>
              <a:t>Click to edit slide title</a:t>
            </a:r>
          </a:p>
        </p:txBody>
      </p:sp>
      <p:sp>
        <p:nvSpPr>
          <p:cNvPr id="18" name="Rectangle 3">
            <a:extLst>
              <a:ext uri="{FF2B5EF4-FFF2-40B4-BE49-F238E27FC236}">
                <a16:creationId xmlns:a16="http://schemas.microsoft.com/office/drawing/2014/main" id="{8B1D6FB0-3CFA-4F98-9E32-13372A146E50}"/>
              </a:ext>
              <a:ext uri="{C183D7F6-B498-43B3-948B-1728B52AA6E4}">
                <adec:decorative xmlns:adec="http://schemas.microsoft.com/office/drawing/2017/decorative" val="1"/>
              </a:ext>
            </a:extLst>
          </p:cNvPr>
          <p:cNvSpPr/>
          <p:nvPr userDrawn="1"/>
        </p:nvSpPr>
        <p:spPr bwMode="gray">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 uri="{C183D7F6-B498-43B3-948B-1728B52AA6E4}">
                <adec:decorative xmlns:adec="http://schemas.microsoft.com/office/drawing/2017/decorative" val="1"/>
              </a:ext>
            </a:extLst>
          </p:cNvPr>
          <p:cNvSpPr/>
          <p:nvPr userDrawn="1"/>
        </p:nvSpPr>
        <p:spPr bwMode="gray">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 uri="{C183D7F6-B498-43B3-948B-1728B52AA6E4}">
                <adec:decorative xmlns:adec="http://schemas.microsoft.com/office/drawing/2017/decorative" val="1"/>
              </a:ext>
            </a:extLst>
          </p:cNvPr>
          <p:cNvSpPr/>
          <p:nvPr userDrawn="1"/>
        </p:nvSpPr>
        <p:spPr bwMode="gray">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 uri="{C183D7F6-B498-43B3-948B-1728B52AA6E4}">
                <adec:decorative xmlns:adec="http://schemas.microsoft.com/office/drawing/2017/decorative" val="1"/>
              </a:ext>
            </a:extLst>
          </p:cNvPr>
          <p:cNvSpPr/>
          <p:nvPr userDrawn="1"/>
        </p:nvSpPr>
        <p:spPr bwMode="gray">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 uri="{C183D7F6-B498-43B3-948B-1728B52AA6E4}">
                <adec:decorative xmlns:adec="http://schemas.microsoft.com/office/drawing/2017/decorative" val="1"/>
              </a:ext>
            </a:extLst>
          </p:cNvPr>
          <p:cNvSpPr/>
          <p:nvPr userDrawn="1"/>
        </p:nvSpPr>
        <p:spPr bwMode="gray">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3" name="Content Placeholder 9"/>
          <p:cNvSpPr>
            <a:spLocks noGrp="1"/>
          </p:cNvSpPr>
          <p:nvPr userDrawn="1">
            <p:ph idx="1" hasCustomPrompt="1"/>
          </p:nvPr>
        </p:nvSpPr>
        <p:spPr bwMode="black">
          <a:xfrm>
            <a:off x="360218" y="1683143"/>
            <a:ext cx="3435927" cy="1524000"/>
          </a:xfrm>
          <a:noFill/>
        </p:spPr>
        <p:txBody>
          <a:bodyPr tIns="91440" bIns="91440"/>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black">
          <a:xfrm>
            <a:off x="8462902" y="1628314"/>
            <a:ext cx="3435927" cy="1524000"/>
          </a:xfrm>
          <a:noFill/>
        </p:spPr>
        <p:txBody>
          <a:bodyPr tIns="91440" bIns="91440"/>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black">
          <a:xfrm>
            <a:off x="360218" y="5153708"/>
            <a:ext cx="3435927" cy="1524000"/>
          </a:xfrm>
          <a:noFill/>
        </p:spPr>
        <p:txBody>
          <a:bodyPr tIns="91440" bIns="91440"/>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black">
          <a:xfrm>
            <a:off x="4405004" y="5153708"/>
            <a:ext cx="3435927" cy="1524000"/>
          </a:xfrm>
          <a:noFill/>
        </p:spPr>
        <p:txBody>
          <a:bodyPr tIns="91440" bIns="91440"/>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black">
          <a:xfrm>
            <a:off x="8462902" y="5153708"/>
            <a:ext cx="3435927" cy="1524000"/>
          </a:xfrm>
          <a:noFill/>
        </p:spPr>
        <p:txBody>
          <a:bodyPr tIns="91440" bIns="91440"/>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6834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hoto, Minnesota Logo)">
    <p:bg>
      <p:bgPr>
        <a:solidFill>
          <a:schemeClr val="bg1"/>
        </a:solidFill>
        <a:effectLst/>
      </p:bgPr>
    </p:bg>
    <p:spTree>
      <p:nvGrpSpPr>
        <p:cNvPr id="1" name=""/>
        <p:cNvGrpSpPr/>
        <p:nvPr/>
      </p:nvGrpSpPr>
      <p:grpSpPr>
        <a:xfrm>
          <a:off x="0" y="0"/>
          <a:ext cx="0" cy="0"/>
          <a:chOff x="0" y="0"/>
          <a:chExt cx="0" cy="0"/>
        </a:xfrm>
      </p:grpSpPr>
      <p:sp>
        <p:nvSpPr>
          <p:cNvPr id="8" name="Rectangle 1">
            <a:extLst>
              <a:ext uri="{C183D7F6-B498-43B3-948B-1728B52AA6E4}">
                <adec:decorative xmlns:adec="http://schemas.microsoft.com/office/drawing/2017/decorative" val="1"/>
              </a:ext>
            </a:extLst>
          </p:cNvPr>
          <p:cNvSpPr txBox="1">
            <a:spLocks/>
          </p:cNvSpPr>
          <p:nvPr userDrawn="1"/>
        </p:nvSpPr>
        <p:spPr bwMode="gray">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609600" y="3477837"/>
            <a:ext cx="10972800" cy="1295182"/>
          </a:xfrm>
          <a:noFill/>
        </p:spPr>
        <p:txBody>
          <a:bodyPr wrap="square" lIns="0" tIns="182880" rIns="0" bIns="182880" anchor="ctr">
            <a:normAutofit/>
          </a:bodyPr>
          <a:lstStyle>
            <a:lvl1pPr algn="ctr">
              <a:defRPr sz="3600">
                <a:solidFill>
                  <a:schemeClr val="bg1"/>
                </a:solidFill>
              </a:defRPr>
            </a:lvl1pPr>
          </a:lstStyle>
          <a:p>
            <a:r>
              <a:rPr lang="en-US"/>
              <a:t>Click to edit presentation title</a:t>
            </a:r>
          </a:p>
        </p:txBody>
      </p:sp>
      <p:sp>
        <p:nvSpPr>
          <p:cNvPr id="3" name="Rectangle 3">
            <a:extLst>
              <a:ext uri="{C183D7F6-B498-43B3-948B-1728B52AA6E4}">
                <adec:decorative xmlns:adec="http://schemas.microsoft.com/office/drawing/2017/decorative" val="1"/>
              </a:ext>
            </a:extLst>
          </p:cNvPr>
          <p:cNvSpPr/>
          <p:nvPr userDrawn="1"/>
        </p:nvSpPr>
        <p:spPr bwMode="white">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lIns="0" tIns="91440" rIns="0" bIns="91440">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Graphic 5">
            <a:extLst>
              <a:ext uri="{FF2B5EF4-FFF2-40B4-BE49-F238E27FC236}">
                <a16:creationId xmlns:a16="http://schemas.microsoft.com/office/drawing/2014/main" id="{AB91618F-0F80-4130-B959-FE0C5B87DF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216137" y="5997293"/>
            <a:ext cx="3208550" cy="640287"/>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2640376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27" name="Rectangle 3">
            <a:extLst>
              <a:ext uri="{FF2B5EF4-FFF2-40B4-BE49-F238E27FC236}">
                <a16:creationId xmlns:a16="http://schemas.microsoft.com/office/drawing/2014/main" id="{47D138E0-2756-4912-9525-2DF109D30567}"/>
              </a:ext>
              <a:ext uri="{C183D7F6-B498-43B3-948B-1728B52AA6E4}">
                <adec:decorative xmlns:adec="http://schemas.microsoft.com/office/drawing/2017/decorative" val="1"/>
              </a:ext>
            </a:extLst>
          </p:cNvPr>
          <p:cNvSpPr/>
          <p:nvPr userDrawn="1"/>
        </p:nvSpPr>
        <p:spPr bwMode="gray">
          <a:xfrm>
            <a:off x="0" y="1280033"/>
            <a:ext cx="4062984" cy="185932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 uri="{C183D7F6-B498-43B3-948B-1728B52AA6E4}">
                <adec:decorative xmlns:adec="http://schemas.microsoft.com/office/drawing/2017/decorative" val="1"/>
              </a:ext>
            </a:extLst>
          </p:cNvPr>
          <p:cNvSpPr/>
          <p:nvPr userDrawn="1"/>
        </p:nvSpPr>
        <p:spPr bwMode="white">
          <a:xfrm>
            <a:off x="4062984" y="1280033"/>
            <a:ext cx="4062984" cy="185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a:extLst>
              <a:ext uri="{FF2B5EF4-FFF2-40B4-BE49-F238E27FC236}">
                <a16:creationId xmlns:a16="http://schemas.microsoft.com/office/drawing/2014/main" id="{C748B337-33F7-40A1-88D8-CD2BA65D869E}"/>
              </a:ext>
              <a:ext uri="{C183D7F6-B498-43B3-948B-1728B52AA6E4}">
                <adec:decorative xmlns:adec="http://schemas.microsoft.com/office/drawing/2017/decorative" val="1"/>
              </a:ext>
            </a:extLst>
          </p:cNvPr>
          <p:cNvSpPr/>
          <p:nvPr userDrawn="1"/>
        </p:nvSpPr>
        <p:spPr bwMode="gray">
          <a:xfrm>
            <a:off x="8125968" y="1280033"/>
            <a:ext cx="4062984" cy="185932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D5D8785B-E7B0-45E9-A241-DE133451585E}"/>
              </a:ext>
              <a:ext uri="{C183D7F6-B498-43B3-948B-1728B52AA6E4}">
                <adec:decorative xmlns:adec="http://schemas.microsoft.com/office/drawing/2017/decorative" val="1"/>
              </a:ext>
            </a:extLst>
          </p:cNvPr>
          <p:cNvSpPr/>
          <p:nvPr userDrawn="1"/>
        </p:nvSpPr>
        <p:spPr bwMode="white">
          <a:xfrm>
            <a:off x="0" y="3139356"/>
            <a:ext cx="4062984" cy="185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 uri="{C183D7F6-B498-43B3-948B-1728B52AA6E4}">
                <adec:decorative xmlns:adec="http://schemas.microsoft.com/office/drawing/2017/decorative" val="1"/>
              </a:ext>
            </a:extLst>
          </p:cNvPr>
          <p:cNvSpPr/>
          <p:nvPr userDrawn="1"/>
        </p:nvSpPr>
        <p:spPr bwMode="gray">
          <a:xfrm>
            <a:off x="4062984" y="3139356"/>
            <a:ext cx="4062984" cy="185932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 uri="{C183D7F6-B498-43B3-948B-1728B52AA6E4}">
                <adec:decorative xmlns:adec="http://schemas.microsoft.com/office/drawing/2017/decorative" val="1"/>
              </a:ext>
            </a:extLst>
          </p:cNvPr>
          <p:cNvSpPr/>
          <p:nvPr userDrawn="1"/>
        </p:nvSpPr>
        <p:spPr bwMode="white">
          <a:xfrm>
            <a:off x="8125968" y="3139356"/>
            <a:ext cx="4062984" cy="185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 uri="{C183D7F6-B498-43B3-948B-1728B52AA6E4}">
                <adec:decorative xmlns:adec="http://schemas.microsoft.com/office/drawing/2017/decorative" val="1"/>
              </a:ext>
            </a:extLst>
          </p:cNvPr>
          <p:cNvSpPr/>
          <p:nvPr userDrawn="1"/>
        </p:nvSpPr>
        <p:spPr bwMode="gray">
          <a:xfrm>
            <a:off x="0" y="4998679"/>
            <a:ext cx="4062984" cy="185932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 uri="{C183D7F6-B498-43B3-948B-1728B52AA6E4}">
                <adec:decorative xmlns:adec="http://schemas.microsoft.com/office/drawing/2017/decorative" val="1"/>
              </a:ext>
            </a:extLst>
          </p:cNvPr>
          <p:cNvSpPr/>
          <p:nvPr userDrawn="1"/>
        </p:nvSpPr>
        <p:spPr bwMode="white">
          <a:xfrm>
            <a:off x="4062984" y="4998678"/>
            <a:ext cx="4062984" cy="185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 uri="{C183D7F6-B498-43B3-948B-1728B52AA6E4}">
                <adec:decorative xmlns:adec="http://schemas.microsoft.com/office/drawing/2017/decorative" val="1"/>
              </a:ext>
            </a:extLst>
          </p:cNvPr>
          <p:cNvSpPr/>
          <p:nvPr userDrawn="1"/>
        </p:nvSpPr>
        <p:spPr bwMode="gray">
          <a:xfrm>
            <a:off x="8125968" y="4998678"/>
            <a:ext cx="4062984" cy="185932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801AB76E-7762-46CE-9516-D338BC43BE78}"/>
              </a:ext>
            </a:extLst>
          </p:cNvPr>
          <p:cNvSpPr>
            <a:spLocks noGrp="1"/>
          </p:cNvSpPr>
          <p:nvPr userDrawn="1">
            <p:ph type="body" sz="quarter" idx="10" hasCustomPrompt="1"/>
          </p:nvPr>
        </p:nvSpPr>
        <p:spPr bwMode="black">
          <a:xfrm>
            <a:off x="229362" y="1588094"/>
            <a:ext cx="3593592" cy="1371600"/>
          </a:xfrm>
        </p:spPr>
        <p:txBody>
          <a:bodyPr lIns="91440" tIns="91440" rIns="91440" bIns="91440"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userDrawn="1">
            <p:ph type="body" sz="quarter" idx="11" hasCustomPrompt="1"/>
          </p:nvPr>
        </p:nvSpPr>
        <p:spPr bwMode="black">
          <a:xfrm>
            <a:off x="4303014" y="1569933"/>
            <a:ext cx="3593592" cy="1371600"/>
          </a:xfrm>
        </p:spPr>
        <p:txBody>
          <a:bodyPr lIns="91440" tIns="91440" rIns="91440" bIns="91440"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userDrawn="1">
            <p:ph type="body" sz="quarter" idx="12" hasCustomPrompt="1"/>
          </p:nvPr>
        </p:nvSpPr>
        <p:spPr bwMode="black">
          <a:xfrm>
            <a:off x="8360664" y="1569933"/>
            <a:ext cx="3593592" cy="1371600"/>
          </a:xfrm>
        </p:spPr>
        <p:txBody>
          <a:bodyPr lIns="91440" tIns="91440" rIns="91440" bIns="91440"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userDrawn="1">
            <p:ph type="body" sz="quarter" idx="13" hasCustomPrompt="1"/>
          </p:nvPr>
        </p:nvSpPr>
        <p:spPr bwMode="black">
          <a:xfrm>
            <a:off x="229362" y="3447161"/>
            <a:ext cx="3593592" cy="1371600"/>
          </a:xfrm>
        </p:spPr>
        <p:txBody>
          <a:bodyPr lIns="91440" tIns="91440" rIns="91440" bIns="91440"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userDrawn="1">
            <p:ph type="body" sz="quarter" idx="14" hasCustomPrompt="1"/>
          </p:nvPr>
        </p:nvSpPr>
        <p:spPr bwMode="black">
          <a:xfrm>
            <a:off x="4303014" y="3429000"/>
            <a:ext cx="3593592" cy="1371600"/>
          </a:xfrm>
        </p:spPr>
        <p:txBody>
          <a:bodyPr lIns="91440" tIns="91440" rIns="91440" bIns="91440"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userDrawn="1">
            <p:ph type="body" sz="quarter" idx="15" hasCustomPrompt="1"/>
          </p:nvPr>
        </p:nvSpPr>
        <p:spPr bwMode="black">
          <a:xfrm>
            <a:off x="8360664" y="3429000"/>
            <a:ext cx="3593592" cy="1371600"/>
          </a:xfrm>
        </p:spPr>
        <p:txBody>
          <a:bodyPr lIns="91440" tIns="91440" rIns="91440" bIns="91440"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userDrawn="1">
            <p:ph type="body" sz="quarter" idx="16" hasCustomPrompt="1"/>
          </p:nvPr>
        </p:nvSpPr>
        <p:spPr bwMode="black">
          <a:xfrm>
            <a:off x="229362" y="5242666"/>
            <a:ext cx="3593592" cy="1371600"/>
          </a:xfrm>
        </p:spPr>
        <p:txBody>
          <a:bodyPr lIns="91440" tIns="91440" rIns="91440" bIns="91440"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userDrawn="1">
            <p:ph type="body" sz="quarter" idx="17" hasCustomPrompt="1"/>
          </p:nvPr>
        </p:nvSpPr>
        <p:spPr bwMode="black">
          <a:xfrm>
            <a:off x="4303014" y="5224505"/>
            <a:ext cx="3593592" cy="1371600"/>
          </a:xfrm>
        </p:spPr>
        <p:txBody>
          <a:bodyPr lIns="91440" tIns="91440" rIns="91440" bIns="91440"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userDrawn="1">
            <p:ph type="body" sz="quarter" idx="18" hasCustomPrompt="1"/>
          </p:nvPr>
        </p:nvSpPr>
        <p:spPr bwMode="black">
          <a:xfrm>
            <a:off x="8360664" y="5224505"/>
            <a:ext cx="3593592" cy="1371600"/>
          </a:xfrm>
        </p:spPr>
        <p:txBody>
          <a:bodyPr lIns="91440" tIns="91440" rIns="91440" bIns="91440"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4" name="Rectangle 22">
            <a:extLst>
              <a:ext uri="{FF2B5EF4-FFF2-40B4-BE49-F238E27FC236}">
                <a16:creationId xmlns:a16="http://schemas.microsoft.com/office/drawing/2014/main" id="{CF8F9587-D45C-C876-F0C6-A9F420343AC7}"/>
              </a:ext>
              <a:ext uri="{C183D7F6-B498-43B3-948B-1728B52AA6E4}">
                <adec:decorative xmlns:adec="http://schemas.microsoft.com/office/drawing/2017/decorative" val="1"/>
              </a:ext>
            </a:extLst>
          </p:cNvPr>
          <p:cNvSpPr/>
          <p:nvPr userDrawn="1"/>
        </p:nvSpPr>
        <p:spPr bwMode="gray">
          <a:xfrm>
            <a:off x="0" y="1216025"/>
            <a:ext cx="12192000"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9148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28B90B5-0ADD-4FAB-AAA7-60B10917D52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7253" y="-1"/>
            <a:ext cx="10876547" cy="6852225"/>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a:t>Click to edit slide title</a:t>
            </a:r>
          </a:p>
        </p:txBody>
      </p:sp>
      <p:sp>
        <p:nvSpPr>
          <p:cNvPr id="17" name="Content Placeholder 3">
            <a:extLst>
              <a:ext uri="{FF2B5EF4-FFF2-40B4-BE49-F238E27FC236}">
                <a16:creationId xmlns:a16="http://schemas.microsoft.com/office/drawing/2014/main" id="{94026A8F-5767-4C60-A899-B201C4472978}"/>
              </a:ext>
            </a:extLst>
          </p:cNvPr>
          <p:cNvSpPr>
            <a:spLocks noGrp="1"/>
          </p:cNvSpPr>
          <p:nvPr>
            <p:ph sz="quarter" idx="17" hasCustomPrompt="1"/>
          </p:nvPr>
        </p:nvSpPr>
        <p:spPr bwMode="gray">
          <a:xfrm>
            <a:off x="477838" y="452438"/>
            <a:ext cx="2746375" cy="2714625"/>
          </a:xfrm>
        </p:spPr>
        <p:txBody>
          <a:bodyPr tIns="91440" bIns="91440"/>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text</a:t>
            </a:r>
          </a:p>
          <a:p>
            <a:pPr lvl="1"/>
            <a:r>
              <a:rPr lang="en-US"/>
              <a:t>Item one</a:t>
            </a:r>
          </a:p>
          <a:p>
            <a:pPr lvl="1"/>
            <a:r>
              <a:rPr lang="en-US"/>
              <a:t>Item two</a:t>
            </a:r>
          </a:p>
          <a:p>
            <a:pPr lvl="1"/>
            <a:r>
              <a:rPr lang="en-US"/>
              <a:t>Item three</a:t>
            </a:r>
          </a:p>
        </p:txBody>
      </p:sp>
      <p:sp>
        <p:nvSpPr>
          <p:cNvPr id="9" name="Picture Placeholder 4">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a:t>Click to add icon</a:t>
            </a:r>
          </a:p>
        </p:txBody>
      </p:sp>
      <p:sp>
        <p:nvSpPr>
          <p:cNvPr id="18" name="Content Placeholder 5">
            <a:extLst>
              <a:ext uri="{FF2B5EF4-FFF2-40B4-BE49-F238E27FC236}">
                <a16:creationId xmlns:a16="http://schemas.microsoft.com/office/drawing/2014/main" id="{032A610F-10B9-4A8A-83D5-C97FF538D359}"/>
              </a:ext>
            </a:extLst>
          </p:cNvPr>
          <p:cNvSpPr>
            <a:spLocks noGrp="1"/>
          </p:cNvSpPr>
          <p:nvPr>
            <p:ph sz="quarter" idx="18" hasCustomPrompt="1"/>
          </p:nvPr>
        </p:nvSpPr>
        <p:spPr bwMode="gray">
          <a:xfrm>
            <a:off x="8776001" y="450884"/>
            <a:ext cx="2746375" cy="2714625"/>
          </a:xfrm>
        </p:spPr>
        <p:txBody>
          <a:bodyPr tIns="91440" bIns="91440"/>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text</a:t>
            </a:r>
          </a:p>
          <a:p>
            <a:pPr lvl="1"/>
            <a:r>
              <a:rPr lang="en-US"/>
              <a:t>Item one</a:t>
            </a:r>
          </a:p>
          <a:p>
            <a:pPr lvl="1"/>
            <a:r>
              <a:rPr lang="en-US"/>
              <a:t>Item two</a:t>
            </a:r>
          </a:p>
          <a:p>
            <a:pPr lvl="1"/>
            <a:r>
              <a:rPr lang="en-US"/>
              <a:t>Item three</a:t>
            </a:r>
          </a:p>
        </p:txBody>
      </p:sp>
      <p:sp>
        <p:nvSpPr>
          <p:cNvPr id="10" name="Picture Placeholder 6">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a:t>Click to add icon</a:t>
            </a:r>
          </a:p>
        </p:txBody>
      </p:sp>
      <p:sp>
        <p:nvSpPr>
          <p:cNvPr id="19" name="Content Placeholder 7">
            <a:extLst>
              <a:ext uri="{FF2B5EF4-FFF2-40B4-BE49-F238E27FC236}">
                <a16:creationId xmlns:a16="http://schemas.microsoft.com/office/drawing/2014/main" id="{15663BA5-2702-4695-9A70-94EAAC588296}"/>
              </a:ext>
            </a:extLst>
          </p:cNvPr>
          <p:cNvSpPr>
            <a:spLocks noGrp="1"/>
          </p:cNvSpPr>
          <p:nvPr>
            <p:ph sz="quarter" idx="19" hasCustomPrompt="1"/>
          </p:nvPr>
        </p:nvSpPr>
        <p:spPr bwMode="gray">
          <a:xfrm>
            <a:off x="477253" y="3743578"/>
            <a:ext cx="2746375" cy="2612772"/>
          </a:xfrm>
        </p:spPr>
        <p:txBody>
          <a:bodyPr tIns="91440" bIns="91440"/>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text</a:t>
            </a:r>
          </a:p>
          <a:p>
            <a:pPr lvl="1"/>
            <a:r>
              <a:rPr lang="en-US"/>
              <a:t>Item one</a:t>
            </a:r>
          </a:p>
          <a:p>
            <a:pPr lvl="1"/>
            <a:r>
              <a:rPr lang="en-US"/>
              <a:t>Item two</a:t>
            </a:r>
          </a:p>
          <a:p>
            <a:pPr lvl="1"/>
            <a:r>
              <a:rPr lang="en-US"/>
              <a:t>Item three</a:t>
            </a:r>
          </a:p>
        </p:txBody>
      </p:sp>
      <p:sp>
        <p:nvSpPr>
          <p:cNvPr id="11" name="Picture Placeholder 8">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a:t>Click to add icon</a:t>
            </a:r>
          </a:p>
        </p:txBody>
      </p:sp>
      <p:sp>
        <p:nvSpPr>
          <p:cNvPr id="20" name="Content Placeholder 9">
            <a:extLst>
              <a:ext uri="{FF2B5EF4-FFF2-40B4-BE49-F238E27FC236}">
                <a16:creationId xmlns:a16="http://schemas.microsoft.com/office/drawing/2014/main" id="{B3257A84-CA4A-40FD-9C48-BA83D297743C}"/>
              </a:ext>
            </a:extLst>
          </p:cNvPr>
          <p:cNvSpPr>
            <a:spLocks noGrp="1"/>
          </p:cNvSpPr>
          <p:nvPr>
            <p:ph sz="quarter" idx="20" hasCustomPrompt="1"/>
          </p:nvPr>
        </p:nvSpPr>
        <p:spPr bwMode="gray">
          <a:xfrm>
            <a:off x="8775416" y="3742023"/>
            <a:ext cx="2746375" cy="2612773"/>
          </a:xfrm>
        </p:spPr>
        <p:txBody>
          <a:bodyPr tIns="91440" bIns="91440"/>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text</a:t>
            </a:r>
          </a:p>
          <a:p>
            <a:pPr lvl="1"/>
            <a:r>
              <a:rPr lang="en-US"/>
              <a:t>Item one</a:t>
            </a:r>
          </a:p>
          <a:p>
            <a:pPr lvl="1"/>
            <a:r>
              <a:rPr lang="en-US"/>
              <a:t>Item two</a:t>
            </a:r>
          </a:p>
          <a:p>
            <a:pPr lvl="1"/>
            <a:r>
              <a:rPr lang="en-US"/>
              <a:t>Item three</a:t>
            </a:r>
          </a:p>
        </p:txBody>
      </p:sp>
      <p:sp>
        <p:nvSpPr>
          <p:cNvPr id="12" name="Picture Placeholder 10">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a:t>Click to add icon</a:t>
            </a:r>
          </a:p>
        </p:txBody>
      </p:sp>
      <p:sp>
        <p:nvSpPr>
          <p:cNvPr id="3" name="Date Placeholder 11">
            <a:extLst>
              <a:ext uri="{FF2B5EF4-FFF2-40B4-BE49-F238E27FC236}">
                <a16:creationId xmlns:a16="http://schemas.microsoft.com/office/drawing/2014/main" id="{D7B1B1D7-CD0C-49E0-8AC1-567A6D1A48F1}"/>
              </a:ext>
            </a:extLst>
          </p:cNvPr>
          <p:cNvSpPr>
            <a:spLocks noGrp="1"/>
          </p:cNvSpPr>
          <p:nvPr>
            <p:ph type="dt" sz="half" idx="10"/>
          </p:nvPr>
        </p:nvSpPr>
        <p:spPr bwMode="black"/>
        <p:txBody>
          <a:bodyPr/>
          <a:lstStyle/>
          <a:p>
            <a:fld id="{16D5E9BE-CAA2-49B9-B3D1-E3587DB5B59A}" type="datetime1">
              <a:rPr lang="en-US" smtClean="0"/>
              <a:t>9/25/2025</a:t>
            </a:fld>
            <a:endParaRPr lang="en-US"/>
          </a:p>
        </p:txBody>
      </p:sp>
      <p:sp>
        <p:nvSpPr>
          <p:cNvPr id="4" name="Footer Placeholder 12">
            <a:extLst>
              <a:ext uri="{FF2B5EF4-FFF2-40B4-BE49-F238E27FC236}">
                <a16:creationId xmlns:a16="http://schemas.microsoft.com/office/drawing/2014/main" id="{A0DE9E05-D5C9-40B5-B0BD-C5FFC93DBC73}"/>
              </a:ext>
            </a:extLst>
          </p:cNvPr>
          <p:cNvSpPr>
            <a:spLocks noGrp="1"/>
          </p:cNvSpPr>
          <p:nvPr>
            <p:ph type="ftr" sz="quarter" idx="11"/>
          </p:nvPr>
        </p:nvSpPr>
        <p:spPr bwMode="black"/>
        <p:txBody>
          <a:body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3">
            <a:extLst>
              <a:ext uri="{FF2B5EF4-FFF2-40B4-BE49-F238E27FC236}">
                <a16:creationId xmlns:a16="http://schemas.microsoft.com/office/drawing/2014/main" id="{A87A070A-47B1-4FE3-8E7C-7C9F041B2625}"/>
              </a:ext>
            </a:extLst>
          </p:cNvPr>
          <p:cNvSpPr>
            <a:spLocks noGrp="1"/>
          </p:cNvSpPr>
          <p:nvPr>
            <p:ph type="sldNum" sz="quarter" idx="12"/>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597653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58A98041-598A-4B86-A4FE-CE64268EACC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a:t>Click to edit slide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a:t>Click to add 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bwMode="gray">
          <a:xfrm>
            <a:off x="555802" y="2718639"/>
            <a:ext cx="2746375" cy="3300984"/>
          </a:xfrm>
        </p:spPr>
        <p:txBody>
          <a:bodyPr tIns="91440" bIns="91440"/>
          <a:lstStyle>
            <a:lvl1pPr marL="0" indent="0">
              <a:buNone/>
              <a:defRPr sz="25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text</a:t>
            </a:r>
          </a:p>
          <a:p>
            <a:pPr lvl="1"/>
            <a:r>
              <a:rPr lang="en-US"/>
              <a:t>Item one</a:t>
            </a:r>
          </a:p>
          <a:p>
            <a:pPr lvl="1"/>
            <a:r>
              <a:rPr lang="en-US"/>
              <a:t>Item two</a:t>
            </a:r>
          </a:p>
          <a:p>
            <a:pPr lvl="1"/>
            <a:r>
              <a:rPr lang="en-US"/>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a:t>Click to add 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bwMode="gray">
          <a:xfrm>
            <a:off x="8742872" y="1788132"/>
            <a:ext cx="2811462" cy="3300014"/>
          </a:xfrm>
        </p:spPr>
        <p:txBody>
          <a:bodyPr tIns="91440" bIns="91440"/>
          <a:lstStyle>
            <a:lvl1pPr marL="0" indent="0">
              <a:buNone/>
              <a:defRPr b="1"/>
            </a:lvl1pPr>
            <a:lvl2pPr marL="346075" indent="-228600">
              <a:defRPr/>
            </a:lvl2pPr>
          </a:lstStyle>
          <a:p>
            <a:pPr lvl="0"/>
            <a:r>
              <a:rPr lang="en-US"/>
              <a:t>Click to edit text</a:t>
            </a:r>
          </a:p>
          <a:p>
            <a:pPr lvl="1"/>
            <a:r>
              <a:rPr lang="en-US"/>
              <a:t>Item one</a:t>
            </a:r>
          </a:p>
          <a:p>
            <a:pPr lvl="1"/>
            <a:r>
              <a:rPr lang="en-US"/>
              <a:t>Item two</a:t>
            </a:r>
          </a:p>
          <a:p>
            <a:pPr lvl="1"/>
            <a:r>
              <a:rPr lang="en-US"/>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bwMode="black"/>
        <p:txBody>
          <a:bodyPr/>
          <a:lstStyle/>
          <a:p>
            <a:fld id="{16D5E9BE-CAA2-49B9-B3D1-E3587DB5B59A}" type="datetime1">
              <a:rPr lang="en-US" smtClean="0"/>
              <a:t>9/25/2025</a:t>
            </a:fld>
            <a:endParaRPr lang="en-US"/>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bwMode="black"/>
        <p:txBody>
          <a:body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2876932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a:extLst>
              <a:ext uri="{C183D7F6-B498-43B3-948B-1728B52AA6E4}">
                <adec:decorative xmlns:adec="http://schemas.microsoft.com/office/drawing/2017/decorative" val="1"/>
              </a:ext>
            </a:extLst>
          </p:cNvPr>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a:t>Click to edit slide title</a:t>
            </a:r>
          </a:p>
        </p:txBody>
      </p:sp>
      <p:sp>
        <p:nvSpPr>
          <p:cNvPr id="2" name="Rectangle 3">
            <a:extLst>
              <a:ext uri="{FF2B5EF4-FFF2-40B4-BE49-F238E27FC236}">
                <a16:creationId xmlns:a16="http://schemas.microsoft.com/office/drawing/2014/main" id="{BD162C60-CB96-4A1A-A18D-22B32089E235}"/>
              </a:ext>
              <a:ext uri="{C183D7F6-B498-43B3-948B-1728B52AA6E4}">
                <adec:decorative xmlns:adec="http://schemas.microsoft.com/office/drawing/2017/decorative" val="1"/>
              </a:ext>
            </a:extLst>
          </p:cNvPr>
          <p:cNvSpPr/>
          <p:nvPr userDrawn="1"/>
        </p:nvSpPr>
        <p:spPr bwMode="gray">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a:extLst>
              <a:ext uri="{FF2B5EF4-FFF2-40B4-BE49-F238E27FC236}">
                <a16:creationId xmlns:a16="http://schemas.microsoft.com/office/drawing/2014/main" id="{0B3DCC4C-18F1-44A1-83F2-567249ACDEF1}"/>
              </a:ext>
              <a:ext uri="{C183D7F6-B498-43B3-948B-1728B52AA6E4}">
                <adec:decorative xmlns:adec="http://schemas.microsoft.com/office/drawing/2017/decorative" val="1"/>
              </a:ext>
            </a:extLst>
          </p:cNvPr>
          <p:cNvSpPr/>
          <p:nvPr userDrawn="1"/>
        </p:nvSpPr>
        <p:spPr bwMode="gray">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
            <a:extLst>
              <a:ext uri="{FF2B5EF4-FFF2-40B4-BE49-F238E27FC236}">
                <a16:creationId xmlns:a16="http://schemas.microsoft.com/office/drawing/2014/main" id="{8CF2B0C9-EA38-4390-A84A-EBCFEDC0AAE5}"/>
              </a:ext>
              <a:ext uri="{C183D7F6-B498-43B3-948B-1728B52AA6E4}">
                <adec:decorative xmlns:adec="http://schemas.microsoft.com/office/drawing/2017/decorative" val="1"/>
              </a:ext>
            </a:extLst>
          </p:cNvPr>
          <p:cNvSpPr/>
          <p:nvPr userDrawn="1"/>
        </p:nvSpPr>
        <p:spPr bwMode="gray">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
            <a:extLst>
              <a:ext uri="{FF2B5EF4-FFF2-40B4-BE49-F238E27FC236}">
                <a16:creationId xmlns:a16="http://schemas.microsoft.com/office/drawing/2014/main" id="{3D0C31E3-527C-4CBA-97E5-DBDF2A52AFAC}"/>
              </a:ext>
              <a:ext uri="{C183D7F6-B498-43B3-948B-1728B52AA6E4}">
                <adec:decorative xmlns:adec="http://schemas.microsoft.com/office/drawing/2017/decorative" val="1"/>
              </a:ext>
            </a:extLst>
          </p:cNvPr>
          <p:cNvSpPr/>
          <p:nvPr userDrawn="1"/>
        </p:nvSpPr>
        <p:spPr bwMode="gray">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7">
            <a:extLst>
              <a:ext uri="{FF2B5EF4-FFF2-40B4-BE49-F238E27FC236}">
                <a16:creationId xmlns:a16="http://schemas.microsoft.com/office/drawing/2014/main" id="{591E0941-ABF1-462A-AA3A-64D47089A2D7}"/>
              </a:ext>
              <a:ext uri="{C183D7F6-B498-43B3-948B-1728B52AA6E4}">
                <adec:decorative xmlns:adec="http://schemas.microsoft.com/office/drawing/2017/decorative" val="1"/>
              </a:ext>
            </a:extLst>
          </p:cNvPr>
          <p:cNvSpPr/>
          <p:nvPr userDrawn="1"/>
        </p:nvSpPr>
        <p:spPr bwMode="gray">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bwMode="black">
          <a:xfrm>
            <a:off x="144193" y="1927044"/>
            <a:ext cx="2148840" cy="722376"/>
          </a:xfrm>
        </p:spPr>
        <p:txBody>
          <a:bodyPr lIns="91440" tIns="91440" rIns="91440" bIns="91440" anchor="ctr">
            <a:normAutofit/>
          </a:bodyPr>
          <a:lstStyle>
            <a:lvl1pPr marL="0" indent="0" algn="ctr">
              <a:buNone/>
              <a:defRPr sz="2000" b="1"/>
            </a:lvl1pPr>
          </a:lstStyle>
          <a:p>
            <a:pPr lvl="0"/>
            <a:r>
              <a:rPr lang="en-US"/>
              <a:t>Click to edit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bwMode="black">
          <a:xfrm>
            <a:off x="2596612" y="1927044"/>
            <a:ext cx="2148840" cy="722376"/>
          </a:xfrm>
        </p:spPr>
        <p:txBody>
          <a:bodyPr lIns="91440" tIns="91440" rIns="91440" bIns="91440" anchor="ctr">
            <a:normAutofit/>
          </a:bodyPr>
          <a:lstStyle>
            <a:lvl1pPr marL="0" indent="0" algn="ctr">
              <a:buNone/>
              <a:defRPr sz="2000" b="1"/>
            </a:lvl1pPr>
          </a:lstStyle>
          <a:p>
            <a:pPr lvl="0"/>
            <a:r>
              <a:rPr lang="en-US"/>
              <a:t>Click to edit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bwMode="black">
          <a:xfrm>
            <a:off x="5024862" y="1927044"/>
            <a:ext cx="2148840" cy="722376"/>
          </a:xfrm>
        </p:spPr>
        <p:txBody>
          <a:bodyPr lIns="91440" tIns="91440" rIns="91440" bIns="91440" anchor="ctr">
            <a:normAutofit/>
          </a:bodyPr>
          <a:lstStyle>
            <a:lvl1pPr marL="0" indent="0" algn="ctr">
              <a:buNone/>
              <a:defRPr sz="2000" b="1"/>
            </a:lvl1pPr>
          </a:lstStyle>
          <a:p>
            <a:pPr lvl="0"/>
            <a:r>
              <a:rPr lang="en-US"/>
              <a:t>Click to edit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bwMode="black">
          <a:xfrm>
            <a:off x="7474206" y="1927044"/>
            <a:ext cx="2148840" cy="722376"/>
          </a:xfrm>
        </p:spPr>
        <p:txBody>
          <a:bodyPr lIns="91440" tIns="91440" rIns="91440" bIns="91440" anchor="ctr">
            <a:normAutofit/>
          </a:bodyPr>
          <a:lstStyle>
            <a:lvl1pPr marL="0" indent="0" algn="ctr">
              <a:buNone/>
              <a:defRPr sz="2000" b="1"/>
            </a:lvl1pPr>
          </a:lstStyle>
          <a:p>
            <a:pPr lvl="0"/>
            <a:r>
              <a:rPr lang="en-US"/>
              <a:t>Click to edit text</a:t>
            </a:r>
          </a:p>
        </p:txBody>
      </p:sp>
      <p:sp>
        <p:nvSpPr>
          <p:cNvPr id="64" name="Picture Placeholder 16">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p>
        </p:txBody>
      </p:sp>
      <p:sp>
        <p:nvSpPr>
          <p:cNvPr id="91" name="Text Placeholder 17">
            <a:extLst>
              <a:ext uri="{FF2B5EF4-FFF2-40B4-BE49-F238E27FC236}">
                <a16:creationId xmlns:a16="http://schemas.microsoft.com/office/drawing/2014/main" id="{CD0CF586-7B0D-45A0-B7D6-DB10979C2E2A}"/>
              </a:ext>
            </a:extLst>
          </p:cNvPr>
          <p:cNvSpPr>
            <a:spLocks noGrp="1"/>
          </p:cNvSpPr>
          <p:nvPr>
            <p:ph type="body" sz="quarter" idx="53" hasCustomPrompt="1"/>
          </p:nvPr>
        </p:nvSpPr>
        <p:spPr bwMode="black">
          <a:xfrm>
            <a:off x="9898967" y="1927044"/>
            <a:ext cx="2148840" cy="722376"/>
          </a:xfrm>
        </p:spPr>
        <p:txBody>
          <a:bodyPr lIns="91440" tIns="91440" rIns="91440" bIns="91440" anchor="ctr">
            <a:normAutofit/>
          </a:bodyPr>
          <a:lstStyle>
            <a:lvl1pPr marL="0" indent="0" algn="ctr">
              <a:buNone/>
              <a:defRPr sz="2000" b="1"/>
            </a:lvl1pPr>
          </a:lstStyle>
          <a:p>
            <a:pPr lvl="0"/>
            <a:r>
              <a:rPr lang="en-US"/>
              <a:t>Click to edit text</a:t>
            </a:r>
          </a:p>
        </p:txBody>
      </p:sp>
      <p:sp>
        <p:nvSpPr>
          <p:cNvPr id="71" name="Picture Placeholder 18">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p>
        </p:txBody>
      </p:sp>
      <p:sp>
        <p:nvSpPr>
          <p:cNvPr id="92" name="Text Placeholder 19">
            <a:extLst>
              <a:ext uri="{FF2B5EF4-FFF2-40B4-BE49-F238E27FC236}">
                <a16:creationId xmlns:a16="http://schemas.microsoft.com/office/drawing/2014/main" id="{CCC4D160-A359-419D-BD12-F65BE6183B77}"/>
              </a:ext>
            </a:extLst>
          </p:cNvPr>
          <p:cNvSpPr>
            <a:spLocks noGrp="1"/>
          </p:cNvSpPr>
          <p:nvPr>
            <p:ph type="body" sz="quarter" idx="54" hasCustomPrompt="1"/>
          </p:nvPr>
        </p:nvSpPr>
        <p:spPr bwMode="black">
          <a:xfrm>
            <a:off x="144193" y="5982177"/>
            <a:ext cx="2148840" cy="722376"/>
          </a:xfrm>
        </p:spPr>
        <p:txBody>
          <a:bodyPr lIns="91440" tIns="91440" rIns="91440" bIns="91440" anchor="ctr">
            <a:normAutofit/>
          </a:bodyPr>
          <a:lstStyle>
            <a:lvl1pPr marL="0" indent="0" algn="ctr">
              <a:buNone/>
              <a:defRPr sz="2000" b="1"/>
            </a:lvl1pPr>
          </a:lstStyle>
          <a:p>
            <a:pPr lvl="0"/>
            <a:r>
              <a:rPr lang="en-US"/>
              <a:t>Click to edit text</a:t>
            </a:r>
          </a:p>
        </p:txBody>
      </p:sp>
      <p:sp>
        <p:nvSpPr>
          <p:cNvPr id="73" name="Picture Placeholder 20">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p>
        </p:txBody>
      </p:sp>
      <p:sp>
        <p:nvSpPr>
          <p:cNvPr id="93" name="Text Placeholder 21">
            <a:extLst>
              <a:ext uri="{FF2B5EF4-FFF2-40B4-BE49-F238E27FC236}">
                <a16:creationId xmlns:a16="http://schemas.microsoft.com/office/drawing/2014/main" id="{49EF6F7E-E510-4C65-A550-B5300CCADE05}"/>
              </a:ext>
            </a:extLst>
          </p:cNvPr>
          <p:cNvSpPr>
            <a:spLocks noGrp="1"/>
          </p:cNvSpPr>
          <p:nvPr>
            <p:ph type="body" sz="quarter" idx="55" hasCustomPrompt="1"/>
          </p:nvPr>
        </p:nvSpPr>
        <p:spPr bwMode="black">
          <a:xfrm>
            <a:off x="2596612" y="5982177"/>
            <a:ext cx="2148840" cy="722376"/>
          </a:xfrm>
        </p:spPr>
        <p:txBody>
          <a:bodyPr lIns="91440" tIns="91440" rIns="91440" bIns="91440" anchor="ctr">
            <a:normAutofit/>
          </a:bodyPr>
          <a:lstStyle>
            <a:lvl1pPr marL="0" indent="0" algn="ctr">
              <a:buNone/>
              <a:defRPr sz="2000" b="1"/>
            </a:lvl1pPr>
          </a:lstStyle>
          <a:p>
            <a:pPr lvl="0"/>
            <a:r>
              <a:rPr lang="en-US"/>
              <a:t>Click to edit text</a:t>
            </a:r>
          </a:p>
        </p:txBody>
      </p:sp>
      <p:sp>
        <p:nvSpPr>
          <p:cNvPr id="75" name="Picture Placeholder 22">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p>
        </p:txBody>
      </p:sp>
      <p:sp>
        <p:nvSpPr>
          <p:cNvPr id="94" name="Text Placeholder 23">
            <a:extLst>
              <a:ext uri="{FF2B5EF4-FFF2-40B4-BE49-F238E27FC236}">
                <a16:creationId xmlns:a16="http://schemas.microsoft.com/office/drawing/2014/main" id="{87DF68F9-C9AB-4D3A-8431-FF108ED3DF9E}"/>
              </a:ext>
            </a:extLst>
          </p:cNvPr>
          <p:cNvSpPr>
            <a:spLocks noGrp="1"/>
          </p:cNvSpPr>
          <p:nvPr>
            <p:ph type="body" sz="quarter" idx="56" hasCustomPrompt="1"/>
          </p:nvPr>
        </p:nvSpPr>
        <p:spPr bwMode="black">
          <a:xfrm>
            <a:off x="5024862" y="5982177"/>
            <a:ext cx="2148840" cy="722376"/>
          </a:xfrm>
        </p:spPr>
        <p:txBody>
          <a:bodyPr lIns="91440" tIns="91440" rIns="91440" bIns="91440" anchor="ctr">
            <a:normAutofit/>
          </a:bodyPr>
          <a:lstStyle>
            <a:lvl1pPr marL="0" indent="0" algn="ctr">
              <a:buNone/>
              <a:defRPr sz="2000" b="1"/>
            </a:lvl1pPr>
          </a:lstStyle>
          <a:p>
            <a:pPr lvl="0"/>
            <a:r>
              <a:rPr lang="en-US"/>
              <a:t>Click to edit text</a:t>
            </a:r>
          </a:p>
        </p:txBody>
      </p:sp>
      <p:sp>
        <p:nvSpPr>
          <p:cNvPr id="77" name="Picture Placeholder 24">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p>
        </p:txBody>
      </p:sp>
      <p:sp>
        <p:nvSpPr>
          <p:cNvPr id="95" name="Text Placeholder 25">
            <a:extLst>
              <a:ext uri="{FF2B5EF4-FFF2-40B4-BE49-F238E27FC236}">
                <a16:creationId xmlns:a16="http://schemas.microsoft.com/office/drawing/2014/main" id="{D6FF2AA9-E000-4B0D-956F-F94226FE2E1C}"/>
              </a:ext>
            </a:extLst>
          </p:cNvPr>
          <p:cNvSpPr>
            <a:spLocks noGrp="1"/>
          </p:cNvSpPr>
          <p:nvPr>
            <p:ph type="body" sz="quarter" idx="57" hasCustomPrompt="1"/>
          </p:nvPr>
        </p:nvSpPr>
        <p:spPr bwMode="black">
          <a:xfrm>
            <a:off x="7474206" y="5982177"/>
            <a:ext cx="2148840" cy="722376"/>
          </a:xfrm>
        </p:spPr>
        <p:txBody>
          <a:bodyPr lIns="91440" tIns="91440" rIns="91440" bIns="91440" anchor="ctr">
            <a:normAutofit/>
          </a:bodyPr>
          <a:lstStyle>
            <a:lvl1pPr marL="0" indent="0" algn="ctr">
              <a:buNone/>
              <a:defRPr sz="2000" b="1"/>
            </a:lvl1pPr>
          </a:lstStyle>
          <a:p>
            <a:pPr lvl="0"/>
            <a:r>
              <a:rPr lang="en-US"/>
              <a:t>Click to edit text</a:t>
            </a:r>
          </a:p>
        </p:txBody>
      </p:sp>
      <p:sp>
        <p:nvSpPr>
          <p:cNvPr id="79" name="Picture Placeholder 26">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p>
        </p:txBody>
      </p:sp>
      <p:sp>
        <p:nvSpPr>
          <p:cNvPr id="96" name="Text Placeholder 27">
            <a:extLst>
              <a:ext uri="{FF2B5EF4-FFF2-40B4-BE49-F238E27FC236}">
                <a16:creationId xmlns:a16="http://schemas.microsoft.com/office/drawing/2014/main" id="{86B304D2-5934-49D0-828A-58E73AB34CAB}"/>
              </a:ext>
            </a:extLst>
          </p:cNvPr>
          <p:cNvSpPr>
            <a:spLocks noGrp="1"/>
          </p:cNvSpPr>
          <p:nvPr>
            <p:ph type="body" sz="quarter" idx="58" hasCustomPrompt="1"/>
          </p:nvPr>
        </p:nvSpPr>
        <p:spPr bwMode="black">
          <a:xfrm>
            <a:off x="9898967" y="5982177"/>
            <a:ext cx="2148840" cy="722376"/>
          </a:xfrm>
        </p:spPr>
        <p:txBody>
          <a:bodyPr lIns="91440" tIns="91440" rIns="91440" bIns="91440" anchor="ctr">
            <a:normAutofit/>
          </a:bodyPr>
          <a:lstStyle>
            <a:lvl1pPr marL="0" indent="0" algn="ctr">
              <a:buNone/>
              <a:defRPr sz="2000" b="1"/>
            </a:lvl1pPr>
          </a:lstStyle>
          <a:p>
            <a:pPr lvl="0"/>
            <a:r>
              <a:rPr lang="en-US"/>
              <a:t>Click to edit text</a:t>
            </a:r>
          </a:p>
        </p:txBody>
      </p:sp>
    </p:spTree>
    <p:extLst>
      <p:ext uri="{BB962C8B-B14F-4D97-AF65-F5344CB8AC3E}">
        <p14:creationId xmlns:p14="http://schemas.microsoft.com/office/powerpoint/2010/main" val="30623871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a:extLst>
              <a:ext uri="{C183D7F6-B498-43B3-948B-1728B52AA6E4}">
                <adec:decorative xmlns:adec="http://schemas.microsoft.com/office/drawing/2017/decorative" val="1"/>
              </a:ext>
            </a:extLst>
          </p:cNvPr>
          <p:cNvSpPr/>
          <p:nvPr userDrawn="1"/>
        </p:nvSpPr>
        <p:spPr bwMode="gray">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hasCustomPrompt="1"/>
          </p:nvPr>
        </p:nvSpPr>
        <p:spPr bwMode="white">
          <a:xfrm>
            <a:off x="838200" y="-1"/>
            <a:ext cx="10515600" cy="1216025"/>
          </a:xfrm>
          <a:noFill/>
        </p:spPr>
        <p:txBody>
          <a:bodyPr lIns="0" tIns="182880" rIns="0" bIns="182880">
            <a:normAutofit/>
          </a:bodyPr>
          <a:lstStyle>
            <a:lvl1pPr algn="r">
              <a:defRPr sz="3600">
                <a:solidFill>
                  <a:schemeClr val="bg1"/>
                </a:solidFill>
              </a:defRPr>
            </a:lvl1pPr>
          </a:lstStyle>
          <a:p>
            <a:r>
              <a:rPr lang="en-US"/>
              <a:t>Click to edit slide title</a:t>
            </a:r>
          </a:p>
        </p:txBody>
      </p:sp>
      <p:sp>
        <p:nvSpPr>
          <p:cNvPr id="9" name="Picture Placeholder 3"/>
          <p:cNvSpPr>
            <a:spLocks noGrp="1"/>
          </p:cNvSpPr>
          <p:nvPr>
            <p:ph type="pic" sz="quarter" idx="13"/>
          </p:nvPr>
        </p:nvSpPr>
        <p:spPr bwMode="gray">
          <a:xfrm>
            <a:off x="0" y="1219198"/>
            <a:ext cx="12192000" cy="5638802"/>
          </a:xfrm>
        </p:spPr>
        <p:txBody>
          <a:bodyPr/>
          <a:lstStyle>
            <a:lvl1pPr>
              <a:defRPr/>
            </a:lvl1pPr>
          </a:lstStyle>
          <a:p>
            <a:r>
              <a:rPr lang="en-US"/>
              <a:t>Click icon to add picture</a:t>
            </a:r>
          </a:p>
        </p:txBody>
      </p:sp>
      <p:sp>
        <p:nvSpPr>
          <p:cNvPr id="7" name="Content Placeholder 4"/>
          <p:cNvSpPr>
            <a:spLocks noGrp="1"/>
          </p:cNvSpPr>
          <p:nvPr>
            <p:ph idx="1" hasCustomPrompt="1"/>
          </p:nvPr>
        </p:nvSpPr>
        <p:spPr bwMode="gray">
          <a:xfrm>
            <a:off x="0" y="1921328"/>
            <a:ext cx="5683624" cy="4234542"/>
          </a:xfrm>
          <a:solidFill>
            <a:schemeClr val="tx1">
              <a:alpha val="88000"/>
            </a:schemeClr>
          </a:solidFill>
        </p:spPr>
        <p:txBody>
          <a:bodyPr tIns="91440" rIns="274320" bIns="9144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text.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
            <a:ext cx="10515600" cy="1216025"/>
          </a:xfrm>
          <a:noFill/>
        </p:spPr>
        <p:txBody>
          <a:bodyPr lIns="0" tIns="182880" rIns="0" bIns="182880">
            <a:normAutofit/>
          </a:bodyPr>
          <a:lstStyle>
            <a:lvl1pPr algn="r">
              <a:defRPr sz="3600">
                <a:solidFill>
                  <a:schemeClr val="tx1"/>
                </a:solidFill>
              </a:defRPr>
            </a:lvl1pPr>
          </a:lstStyle>
          <a:p>
            <a:r>
              <a:rPr lang="en-US"/>
              <a:t>Click to edit slide title</a:t>
            </a:r>
          </a:p>
        </p:txBody>
      </p:sp>
      <p:sp>
        <p:nvSpPr>
          <p:cNvPr id="9" name="Picture Placeholder 2"/>
          <p:cNvSpPr>
            <a:spLocks noGrp="1"/>
          </p:cNvSpPr>
          <p:nvPr>
            <p:ph type="pic" sz="quarter" idx="13"/>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hasCustomPrompt="1"/>
          </p:nvPr>
        </p:nvSpPr>
        <p:spPr bwMode="gray">
          <a:xfrm>
            <a:off x="0" y="1921328"/>
            <a:ext cx="5683624" cy="4234542"/>
          </a:xfrm>
          <a:solidFill>
            <a:schemeClr val="tx1">
              <a:alpha val="88000"/>
            </a:schemeClr>
          </a:solidFill>
        </p:spPr>
        <p:txBody>
          <a:bodyPr lIns="91440" tIns="91440" rIns="274320" bIns="9144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mj-lt"/>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a:t>Click to edit text.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gray">
          <a:xfrm>
            <a:off x="6304108" y="685800"/>
            <a:ext cx="5486400" cy="5486400"/>
          </a:xfrm>
          <a:prstGeom prst="ellipse">
            <a:avLst/>
          </a:prstGeom>
          <a:solidFill>
            <a:srgbClr val="003865">
              <a:alpha val="87843"/>
            </a:srgbClr>
          </a:solidFill>
        </p:spPr>
        <p:txBody>
          <a:bodyPr tIns="91440" bIns="91440">
            <a:noAutofit/>
          </a:bodyPr>
          <a:lstStyle>
            <a:lvl1pPr algn="ctr">
              <a:tabLst>
                <a:tab pos="2341563" algn="l"/>
                <a:tab pos="3770313" algn="l"/>
              </a:tabLst>
              <a:defRPr sz="5500" baseline="0">
                <a:solidFill>
                  <a:schemeClr val="bg1"/>
                </a:solidFill>
              </a:defRPr>
            </a:lvl1pPr>
          </a:lstStyle>
          <a:p>
            <a:r>
              <a:rPr lang="en-US"/>
              <a:t>Click to edit slide title</a:t>
            </a:r>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gray">
          <a:xfrm>
            <a:off x="7289728" y="901318"/>
            <a:ext cx="4661388" cy="4661388"/>
          </a:xfrm>
          <a:prstGeom prst="ellipse">
            <a:avLst/>
          </a:prstGeom>
          <a:solidFill>
            <a:srgbClr val="003865">
              <a:alpha val="87843"/>
            </a:srgbClr>
          </a:solidFill>
        </p:spPr>
        <p:txBody>
          <a:bodyPr tIns="91440" bIns="91440">
            <a:noAutofit/>
          </a:bodyPr>
          <a:lstStyle>
            <a:lvl1pPr algn="ctr">
              <a:tabLst>
                <a:tab pos="2341563" algn="l"/>
                <a:tab pos="3770313" algn="l"/>
              </a:tabLst>
              <a:defRPr sz="5500" baseline="0">
                <a:solidFill>
                  <a:schemeClr val="bg1"/>
                </a:solidFill>
              </a:defRPr>
            </a:lvl1pPr>
          </a:lstStyle>
          <a:p>
            <a:r>
              <a:rPr lang="en-US"/>
              <a:t>Click to edit slide title</a:t>
            </a:r>
          </a:p>
        </p:txBody>
      </p:sp>
      <p:sp>
        <p:nvSpPr>
          <p:cNvPr id="12" name="Text Placeholder 3"/>
          <p:cNvSpPr>
            <a:spLocks noGrp="1"/>
          </p:cNvSpPr>
          <p:nvPr>
            <p:ph type="body" sz="quarter" idx="16" hasCustomPrompt="1"/>
          </p:nvPr>
        </p:nvSpPr>
        <p:spPr bwMode="gray">
          <a:xfrm>
            <a:off x="6054753" y="398666"/>
            <a:ext cx="2155300" cy="2155300"/>
          </a:xfrm>
          <a:prstGeom prst="ellipse">
            <a:avLst/>
          </a:prstGeom>
          <a:solidFill>
            <a:srgbClr val="78BE21">
              <a:alpha val="87843"/>
            </a:srgbClr>
          </a:solidFill>
        </p:spPr>
        <p:txBody>
          <a:bodyPr tIns="91440" bIns="91440"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gray">
          <a:xfrm>
            <a:off x="5679058" y="3827626"/>
            <a:ext cx="2637978" cy="2637978"/>
          </a:xfrm>
          <a:prstGeom prst="ellipse">
            <a:avLst/>
          </a:prstGeom>
          <a:solidFill>
            <a:srgbClr val="000000">
              <a:alpha val="87843"/>
            </a:srgbClr>
          </a:solidFill>
        </p:spPr>
        <p:txBody>
          <a:bodyPr tIns="91440" bIns="91440"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gray">
          <a:xfrm>
            <a:off x="2299475" y="1609867"/>
            <a:ext cx="7593051" cy="3638266"/>
          </a:xfrm>
          <a:solidFill>
            <a:srgbClr val="003865">
              <a:alpha val="87843"/>
            </a:srgbClr>
          </a:solidFill>
        </p:spPr>
        <p:txBody>
          <a:bodyPr lIns="274320" tIns="274320" rIns="274320" bIns="274320">
            <a:noAutofit/>
          </a:bodyPr>
          <a:lstStyle>
            <a:lvl1pPr algn="ctr">
              <a:spcAft>
                <a:spcPts val="1000"/>
              </a:spcAft>
              <a:tabLst>
                <a:tab pos="3770313" algn="l"/>
              </a:tabLst>
              <a:defRPr sz="7000" baseline="0">
                <a:solidFill>
                  <a:schemeClr val="bg1"/>
                </a:solidFill>
              </a:defRPr>
            </a:lvl1pPr>
          </a:lstStyle>
          <a:p>
            <a:r>
              <a:rPr lang="en-US"/>
              <a:t>Click to add Quote or Statement</a:t>
            </a:r>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ue and White Overlay, Photo Background">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gray">
          <a:xfrm>
            <a:off x="0" y="1445132"/>
            <a:ext cx="12191999" cy="2443973"/>
          </a:xfrm>
          <a:solidFill>
            <a:srgbClr val="003865">
              <a:alpha val="87843"/>
            </a:srgbClr>
          </a:solidFill>
        </p:spPr>
        <p:txBody>
          <a:bodyPr lIns="274320" tIns="274320" rIns="274320" bIns="274320">
            <a:noAutofit/>
          </a:bodyPr>
          <a:lstStyle>
            <a:lvl1pPr algn="ctr">
              <a:spcAft>
                <a:spcPts val="1000"/>
              </a:spcAft>
              <a:tabLst>
                <a:tab pos="3770313" algn="l"/>
              </a:tabLst>
              <a:defRPr sz="7000" baseline="0">
                <a:solidFill>
                  <a:schemeClr val="bg1"/>
                </a:solidFill>
              </a:defRPr>
            </a:lvl1pPr>
          </a:lstStyle>
          <a:p>
            <a:r>
              <a:rPr lang="en-US"/>
              <a:t>Click to edit slide title</a:t>
            </a:r>
          </a:p>
        </p:txBody>
      </p:sp>
      <p:sp>
        <p:nvSpPr>
          <p:cNvPr id="4" name="Content Placeholder 2">
            <a:extLst>
              <a:ext uri="{FF2B5EF4-FFF2-40B4-BE49-F238E27FC236}">
                <a16:creationId xmlns:a16="http://schemas.microsoft.com/office/drawing/2014/main" id="{6B0FDF79-D1A5-EC08-48ED-49790FC298A2}"/>
              </a:ext>
            </a:extLst>
          </p:cNvPr>
          <p:cNvSpPr>
            <a:spLocks noGrp="1"/>
          </p:cNvSpPr>
          <p:nvPr>
            <p:ph sz="quarter" idx="10" hasCustomPrompt="1"/>
          </p:nvPr>
        </p:nvSpPr>
        <p:spPr bwMode="gray">
          <a:xfrm>
            <a:off x="0" y="3889105"/>
            <a:ext cx="12191999" cy="1542812"/>
          </a:xfrm>
          <a:solidFill>
            <a:schemeClr val="bg1"/>
          </a:solidFill>
        </p:spPr>
        <p:txBody>
          <a:bodyPr lIns="274320" tIns="274320" rIns="274320" bIns="274320" anchor="ct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supporting text</a:t>
            </a:r>
          </a:p>
        </p:txBody>
      </p:sp>
    </p:spTree>
    <p:extLst>
      <p:ext uri="{BB962C8B-B14F-4D97-AF65-F5344CB8AC3E}">
        <p14:creationId xmlns:p14="http://schemas.microsoft.com/office/powerpoint/2010/main" val="185855626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hoto, No Logo)">
    <p:bg>
      <p:bgPr>
        <a:solidFill>
          <a:schemeClr val="bg1"/>
        </a:solidFill>
        <a:effectLst/>
      </p:bgPr>
    </p:bg>
    <p:spTree>
      <p:nvGrpSpPr>
        <p:cNvPr id="1" name=""/>
        <p:cNvGrpSpPr/>
        <p:nvPr/>
      </p:nvGrpSpPr>
      <p:grpSpPr>
        <a:xfrm>
          <a:off x="0" y="0"/>
          <a:ext cx="0" cy="0"/>
          <a:chOff x="0" y="0"/>
          <a:chExt cx="0" cy="0"/>
        </a:xfrm>
      </p:grpSpPr>
      <p:sp>
        <p:nvSpPr>
          <p:cNvPr id="8" name="Rectangle 1">
            <a:extLst>
              <a:ext uri="{C183D7F6-B498-43B3-948B-1728B52AA6E4}">
                <adec:decorative xmlns:adec="http://schemas.microsoft.com/office/drawing/2017/decorative" val="1"/>
              </a:ext>
            </a:extLst>
          </p:cNvPr>
          <p:cNvSpPr txBox="1">
            <a:spLocks/>
          </p:cNvSpPr>
          <p:nvPr userDrawn="1"/>
        </p:nvSpPr>
        <p:spPr bwMode="gray">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609600" y="3477837"/>
            <a:ext cx="10972800" cy="1295182"/>
          </a:xfrm>
          <a:noFill/>
        </p:spPr>
        <p:txBody>
          <a:bodyPr wrap="square" lIns="0" tIns="182880" rIns="0" bIns="182880" anchor="ctr">
            <a:normAutofit/>
          </a:bodyPr>
          <a:lstStyle>
            <a:lvl1pPr algn="ctr">
              <a:defRPr sz="3600">
                <a:solidFill>
                  <a:schemeClr val="bg1"/>
                </a:solidFill>
              </a:defRPr>
            </a:lvl1pPr>
          </a:lstStyle>
          <a:p>
            <a:r>
              <a:rPr lang="en-US"/>
              <a:t>Click to edit presentation title</a:t>
            </a:r>
          </a:p>
        </p:txBody>
      </p:sp>
      <p:sp>
        <p:nvSpPr>
          <p:cNvPr id="3" name="Rectangle 3">
            <a:extLst>
              <a:ext uri="{C183D7F6-B498-43B3-948B-1728B52AA6E4}">
                <adec:decorative xmlns:adec="http://schemas.microsoft.com/office/drawing/2017/decorative" val="1"/>
              </a:ext>
            </a:extLst>
          </p:cNvPr>
          <p:cNvSpPr/>
          <p:nvPr userDrawn="1"/>
        </p:nvSpPr>
        <p:spPr bwMode="white">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lIns="0" tIns="91440" rIns="0" bIns="91440">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9" name="Footer Placeholder 5"/>
          <p:cNvSpPr>
            <a:spLocks noGrp="1"/>
          </p:cNvSpPr>
          <p:nvPr>
            <p:ph type="ftr" sz="quarter" idx="3"/>
          </p:nvPr>
        </p:nvSpPr>
        <p:spPr bwMode="black">
          <a:xfrm>
            <a:off x="3302177" y="6138332"/>
            <a:ext cx="5587647" cy="365125"/>
          </a:xfrm>
          <a:prstGeom prst="rect">
            <a:avLst/>
          </a:prstGeom>
        </p:spPr>
        <p:txBody>
          <a:bodyPr anchor="b"/>
          <a:lstStyle>
            <a:lvl1pPr algn="r">
              <a:defRPr sz="1200">
                <a:solidFill>
                  <a:schemeClr val="tx2"/>
                </a:solidFill>
              </a:defRPr>
            </a:lvl1pPr>
          </a:lstStyle>
          <a:p>
            <a:pPr algn="ctr"/>
            <a:r>
              <a:rPr lang="en-US"/>
              <a:t>Optional Tagline Goes Here </a:t>
            </a:r>
            <a:r>
              <a:rPr lang="en-US">
                <a:solidFill>
                  <a:schemeClr val="accent1"/>
                </a:solidFill>
              </a:rPr>
              <a:t>|</a:t>
            </a:r>
            <a:r>
              <a:rPr lang="en-US"/>
              <a:t> mn.gov/</a:t>
            </a:r>
            <a:r>
              <a:rPr lang="en-US" err="1"/>
              <a:t>websiteurl</a:t>
            </a:r>
            <a:endParaRPr lang="en-US"/>
          </a:p>
        </p:txBody>
      </p:sp>
      <p:sp>
        <p:nvSpPr>
          <p:cNvPr id="6" name="Picture Placeholder 6"/>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388194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lIns="0" tIns="91440" rIns="0" bIns="91440">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lIns="0" tIns="91440" rIns="0" bIns="91440"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marL="0" marR="0" lvl="0" indent="0" algn="ctr" defTabSz="914400" rtl="0" eaLnBrk="1" fontAlgn="auto" latinLnBrk="0" hangingPunct="1">
              <a:lnSpc>
                <a:spcPct val="100000"/>
              </a:lnSpc>
              <a:spcBef>
                <a:spcPts val="0"/>
              </a:spcBef>
              <a:spcAft>
                <a:spcPts val="1000"/>
              </a:spcAft>
              <a:buClr>
                <a:schemeClr val="bg1"/>
              </a:buClr>
              <a:buSzTx/>
              <a:buFont typeface="Arial" panose="020B0604020202020204" pitchFamily="34" charset="0"/>
              <a:buNone/>
              <a:tabLst/>
              <a:defRPr/>
            </a:pPr>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9/25/2025</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795370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gray">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a:extLst>
              <a:ext uri="{C183D7F6-B498-43B3-948B-1728B52AA6E4}">
                <adec:decorative xmlns:adec="http://schemas.microsoft.com/office/drawing/2017/decorative" val="1"/>
              </a:ext>
            </a:extLst>
          </p:cNvPr>
          <p:cNvSpPr txBox="1">
            <a:spLocks/>
          </p:cNvSpPr>
          <p:nvPr userDrawn="1"/>
        </p:nvSpPr>
        <p:spPr bwMode="gray">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838200" y="1389685"/>
            <a:ext cx="10515600" cy="1340989"/>
          </a:xfrm>
          <a:noFill/>
        </p:spPr>
        <p:txBody>
          <a:bodyPr lIns="0" tIns="182880" rIns="0" bIns="182880">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lIns="0" tIns="91440" rIns="0" bIns="91440"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t>9/25/2025</a:t>
            </a:fld>
            <a:endParaRPr lang="en-US"/>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t>Optional Tagline Goes Here | mn.gov/</a:t>
            </a:r>
            <a:r>
              <a:rPr lang="en-US" err="1"/>
              <a:t>websiteurl</a:t>
            </a:r>
            <a:endParaRPr lang="en-US"/>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309155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lIns="0" tIns="91440" rIns="0" bIns="91440">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lIns="0" tIns="91440" rIns="0" bIns="91440"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9/25/2025</a:t>
            </a:fld>
            <a:endParaRPr lang="en-US"/>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a:extLst>
              <a:ext uri="{C183D7F6-B498-43B3-948B-1728B52AA6E4}">
                <adec:decorative xmlns:adec="http://schemas.microsoft.com/office/drawing/2017/decorative" val="1"/>
              </a:ext>
            </a:extLst>
          </p:cNvPr>
          <p:cNvSpPr txBox="1">
            <a:spLocks/>
          </p:cNvSpPr>
          <p:nvPr userDrawn="1"/>
        </p:nvSpPr>
        <p:spPr bwMode="gray">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838200" y="1651380"/>
            <a:ext cx="10515600" cy="1733266"/>
          </a:xfrm>
          <a:noFill/>
        </p:spPr>
        <p:txBody>
          <a:bodyPr lIns="0" tIns="182880" rIns="0" bIns="182880">
            <a:noAutofit/>
          </a:bodyPr>
          <a:lstStyle>
            <a:lvl1pPr algn="ctr">
              <a:tabLst>
                <a:tab pos="3770313" algn="l"/>
              </a:tabLst>
              <a:defRPr sz="7000">
                <a:solidFill>
                  <a:schemeClr val="bg1"/>
                </a:solidFill>
              </a:defRPr>
            </a:lvl1pPr>
          </a:lstStyle>
          <a:p>
            <a:r>
              <a:rPr lang="en-US"/>
              <a:t>Add “thank you” here</a:t>
            </a:r>
          </a:p>
        </p:txBody>
      </p:sp>
      <p:sp>
        <p:nvSpPr>
          <p:cNvPr id="8" name="Text Placeholder 3"/>
          <p:cNvSpPr>
            <a:spLocks noGrp="1"/>
          </p:cNvSpPr>
          <p:nvPr>
            <p:ph type="body" sz="quarter" idx="13" hasCustomPrompt="1"/>
          </p:nvPr>
        </p:nvSpPr>
        <p:spPr bwMode="black">
          <a:xfrm>
            <a:off x="838200" y="3521123"/>
            <a:ext cx="10515600" cy="2681374"/>
          </a:xfrm>
        </p:spPr>
        <p:txBody>
          <a:bodyPr lIns="0" tIns="91440" rIns="0" bIns="91440"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4"/>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9/25/2025</a:t>
            </a:fld>
            <a:endParaRPr lang="en-US"/>
          </a:p>
        </p:txBody>
      </p:sp>
      <p:sp>
        <p:nvSpPr>
          <p:cNvPr id="5" name="Footer Placeholder 5"/>
          <p:cNvSpPr>
            <a:spLocks noGrp="1"/>
          </p:cNvSpPr>
          <p:nvPr>
            <p:ph type="ftr" sz="quarter" idx="12"/>
          </p:nvPr>
        </p:nvSpPr>
        <p:spPr bwMode="black"/>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a:t>
            </a:r>
            <a:r>
              <a:rPr lang="en-US" err="1">
                <a:solidFill>
                  <a:schemeClr val="tx2"/>
                </a:solidFill>
              </a:rPr>
              <a:t>websiteurl</a:t>
            </a:r>
            <a:endParaRPr lang="en-US">
              <a:solidFill>
                <a:schemeClr val="tx2"/>
              </a:solidFill>
            </a:endParaRPr>
          </a:p>
        </p:txBody>
      </p:sp>
      <p:sp>
        <p:nvSpPr>
          <p:cNvPr id="4" name="Slide Number Placeholder 6"/>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8">
            <a:extLst>
              <a:ext uri="{FF2B5EF4-FFF2-40B4-BE49-F238E27FC236}">
                <a16:creationId xmlns:a16="http://schemas.microsoft.com/office/drawing/2014/main" id="{5A064A86-2AF7-D0B1-D3E3-157E142B69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7101234" y="136524"/>
            <a:ext cx="4582160" cy="914400"/>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hank You (Minnesota Logo)">
    <p:bg bwMode="auto">
      <p:bgPr>
        <a:solidFill>
          <a:srgbClr val="E8E8E8"/>
        </a:solidFill>
        <a:effectLst/>
      </p:bgPr>
    </p:bg>
    <p:spTree>
      <p:nvGrpSpPr>
        <p:cNvPr id="1" name=""/>
        <p:cNvGrpSpPr/>
        <p:nvPr/>
      </p:nvGrpSpPr>
      <p:grpSpPr>
        <a:xfrm>
          <a:off x="0" y="0"/>
          <a:ext cx="0" cy="0"/>
          <a:chOff x="0" y="0"/>
          <a:chExt cx="0" cy="0"/>
        </a:xfrm>
      </p:grpSpPr>
      <p:sp>
        <p:nvSpPr>
          <p:cNvPr id="10" name="Rectangle 1">
            <a:extLst>
              <a:ext uri="{C183D7F6-B498-43B3-948B-1728B52AA6E4}">
                <adec:decorative xmlns:adec="http://schemas.microsoft.com/office/drawing/2017/decorative" val="1"/>
              </a:ext>
            </a:extLst>
          </p:cNvPr>
          <p:cNvSpPr txBox="1">
            <a:spLocks/>
          </p:cNvSpPr>
          <p:nvPr userDrawn="1"/>
        </p:nvSpPr>
        <p:spPr bwMode="gray">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838200" y="1651380"/>
            <a:ext cx="10515600" cy="1733266"/>
          </a:xfrm>
          <a:noFill/>
        </p:spPr>
        <p:txBody>
          <a:bodyPr lIns="0" tIns="182880" rIns="0" bIns="182880">
            <a:noAutofit/>
          </a:bodyPr>
          <a:lstStyle>
            <a:lvl1pPr algn="ctr">
              <a:tabLst>
                <a:tab pos="3770313" algn="l"/>
              </a:tabLst>
              <a:defRPr sz="7000">
                <a:solidFill>
                  <a:schemeClr val="bg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lIns="0" tIns="91440" rIns="0" bIns="91440"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9/25/2025</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a:t>
            </a:r>
            <a:r>
              <a:rPr lang="en-US" err="1">
                <a:solidFill>
                  <a:schemeClr val="tx2"/>
                </a:solidFill>
              </a:rPr>
              <a:t>websiteurl</a:t>
            </a:r>
            <a:endParaRPr lang="en-US">
              <a:solidFill>
                <a:schemeClr val="tx2"/>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7">
            <a:extLst>
              <a:ext uri="{FF2B5EF4-FFF2-40B4-BE49-F238E27FC236}">
                <a16:creationId xmlns:a16="http://schemas.microsoft.com/office/drawing/2014/main" id="{5592C70C-B546-4A40-9C26-6C857E0F9EC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6885486" y="136524"/>
            <a:ext cx="4582160" cy="914400"/>
          </a:xfrm>
          <a:prstGeom prst="rect">
            <a:avLst/>
          </a:prstGeom>
        </p:spPr>
      </p:pic>
    </p:spTree>
    <p:extLst>
      <p:ext uri="{BB962C8B-B14F-4D97-AF65-F5344CB8AC3E}">
        <p14:creationId xmlns:p14="http://schemas.microsoft.com/office/powerpoint/2010/main" val="15605476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hank You (No Contact Info)">
    <p:bg bwMode="auto">
      <p:bgPr>
        <a:solidFill>
          <a:srgbClr val="E8E8E8"/>
        </a:solidFill>
        <a:effectLst/>
      </p:bgPr>
    </p:bg>
    <p:spTree>
      <p:nvGrpSpPr>
        <p:cNvPr id="1" name=""/>
        <p:cNvGrpSpPr/>
        <p:nvPr/>
      </p:nvGrpSpPr>
      <p:grpSpPr>
        <a:xfrm>
          <a:off x="0" y="0"/>
          <a:ext cx="0" cy="0"/>
          <a:chOff x="0" y="0"/>
          <a:chExt cx="0" cy="0"/>
        </a:xfrm>
      </p:grpSpPr>
      <p:sp>
        <p:nvSpPr>
          <p:cNvPr id="10" name="Rectangle 1">
            <a:extLst>
              <a:ext uri="{C183D7F6-B498-43B3-948B-1728B52AA6E4}">
                <adec:decorative xmlns:adec="http://schemas.microsoft.com/office/drawing/2017/decorative" val="1"/>
              </a:ext>
            </a:extLst>
          </p:cNvPr>
          <p:cNvSpPr txBox="1">
            <a:spLocks/>
          </p:cNvSpPr>
          <p:nvPr userDrawn="1"/>
        </p:nvSpPr>
        <p:spPr bwMode="gray">
          <a:xfrm>
            <a:off x="0" y="2562367"/>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838200" y="2562367"/>
            <a:ext cx="10515600" cy="1733266"/>
          </a:xfrm>
          <a:noFill/>
        </p:spPr>
        <p:txBody>
          <a:bodyPr lIns="0" tIns="182880" rIns="0" bIns="182880">
            <a:noAutofit/>
          </a:bodyPr>
          <a:lstStyle>
            <a:lvl1pPr algn="ctr">
              <a:tabLst>
                <a:tab pos="3770313" algn="l"/>
              </a:tabLst>
              <a:defRPr sz="7000">
                <a:solidFill>
                  <a:schemeClr val="bg1"/>
                </a:solidFill>
              </a:defRPr>
            </a:lvl1pPr>
          </a:lstStyle>
          <a:p>
            <a:r>
              <a:rPr lang="en-US"/>
              <a:t>Add “thank you” here</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9/25/2025</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a:t>
            </a:r>
            <a:r>
              <a:rPr lang="en-US" err="1">
                <a:solidFill>
                  <a:schemeClr val="tx2"/>
                </a:solidFill>
              </a:rPr>
              <a:t>websiteurl</a:t>
            </a:r>
            <a:endParaRPr lang="en-US">
              <a:solidFill>
                <a:schemeClr val="tx2"/>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a:extLst>
              <a:ext uri="{C183D7F6-B498-43B3-948B-1728B52AA6E4}">
                <adec:decorative xmlns:adec="http://schemas.microsoft.com/office/drawing/2017/decorative" val="1"/>
              </a:ext>
            </a:extLst>
          </p:cNvPr>
          <p:cNvSpPr/>
          <p:nvPr userDrawn="1"/>
        </p:nvSpPr>
        <p:spPr bwMode="white">
          <a:xfrm>
            <a:off x="0" y="-1"/>
            <a:ext cx="12192000" cy="2562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7">
            <a:extLst>
              <a:ext uri="{FF2B5EF4-FFF2-40B4-BE49-F238E27FC236}">
                <a16:creationId xmlns:a16="http://schemas.microsoft.com/office/drawing/2014/main" id="{D4E76200-C1E2-2EEC-F2E6-5BBE73AF8B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6858607" y="259942"/>
            <a:ext cx="4582160" cy="914400"/>
          </a:xfrm>
          <a:prstGeom prst="rect">
            <a:avLst/>
          </a:prstGeom>
        </p:spPr>
      </p:pic>
    </p:spTree>
    <p:extLst>
      <p:ext uri="{BB962C8B-B14F-4D97-AF65-F5344CB8AC3E}">
        <p14:creationId xmlns:p14="http://schemas.microsoft.com/office/powerpoint/2010/main" val="15832798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hank You (No Contact Info, Minnesota Logo)">
    <p:bg bwMode="auto">
      <p:bgPr>
        <a:solidFill>
          <a:srgbClr val="E8E8E8"/>
        </a:solidFill>
        <a:effectLst/>
      </p:bgPr>
    </p:bg>
    <p:spTree>
      <p:nvGrpSpPr>
        <p:cNvPr id="1" name=""/>
        <p:cNvGrpSpPr/>
        <p:nvPr/>
      </p:nvGrpSpPr>
      <p:grpSpPr>
        <a:xfrm>
          <a:off x="0" y="0"/>
          <a:ext cx="0" cy="0"/>
          <a:chOff x="0" y="0"/>
          <a:chExt cx="0" cy="0"/>
        </a:xfrm>
      </p:grpSpPr>
      <p:sp>
        <p:nvSpPr>
          <p:cNvPr id="10" name="Rectangle 1">
            <a:extLst>
              <a:ext uri="{C183D7F6-B498-43B3-948B-1728B52AA6E4}">
                <adec:decorative xmlns:adec="http://schemas.microsoft.com/office/drawing/2017/decorative" val="1"/>
              </a:ext>
            </a:extLst>
          </p:cNvPr>
          <p:cNvSpPr txBox="1">
            <a:spLocks/>
          </p:cNvSpPr>
          <p:nvPr userDrawn="1"/>
        </p:nvSpPr>
        <p:spPr bwMode="gray">
          <a:xfrm>
            <a:off x="0" y="2562367"/>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838200" y="2562367"/>
            <a:ext cx="10515600" cy="1733266"/>
          </a:xfrm>
          <a:noFill/>
        </p:spPr>
        <p:txBody>
          <a:bodyPr lIns="0" tIns="182880" rIns="0" bIns="182880">
            <a:noAutofit/>
          </a:bodyPr>
          <a:lstStyle>
            <a:lvl1pPr algn="ctr">
              <a:tabLst>
                <a:tab pos="3770313" algn="l"/>
              </a:tabLst>
              <a:defRPr sz="7000">
                <a:solidFill>
                  <a:schemeClr val="bg1"/>
                </a:solidFill>
              </a:defRPr>
            </a:lvl1pPr>
          </a:lstStyle>
          <a:p>
            <a:r>
              <a:rPr lang="en-US"/>
              <a:t>Add “thank you” here</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9/25/2025</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a:t>
            </a:r>
            <a:r>
              <a:rPr lang="en-US" err="1">
                <a:solidFill>
                  <a:schemeClr val="tx2"/>
                </a:solidFill>
              </a:rPr>
              <a:t>websiteurl</a:t>
            </a:r>
            <a:endParaRPr lang="en-US">
              <a:solidFill>
                <a:schemeClr val="tx2"/>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a:extLst>
              <a:ext uri="{C183D7F6-B498-43B3-948B-1728B52AA6E4}">
                <adec:decorative xmlns:adec="http://schemas.microsoft.com/office/drawing/2017/decorative" val="1"/>
              </a:ext>
            </a:extLst>
          </p:cNvPr>
          <p:cNvSpPr/>
          <p:nvPr userDrawn="1"/>
        </p:nvSpPr>
        <p:spPr bwMode="gray">
          <a:xfrm>
            <a:off x="0" y="-1"/>
            <a:ext cx="12192000" cy="2562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7">
            <a:extLst>
              <a:ext uri="{FF2B5EF4-FFF2-40B4-BE49-F238E27FC236}">
                <a16:creationId xmlns:a16="http://schemas.microsoft.com/office/drawing/2014/main" id="{5592C70C-B546-4A40-9C26-6C857E0F9EC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832361" y="705704"/>
            <a:ext cx="4582160" cy="914400"/>
          </a:xfrm>
          <a:prstGeom prst="rect">
            <a:avLst/>
          </a:prstGeom>
        </p:spPr>
      </p:pic>
    </p:spTree>
    <p:extLst>
      <p:ext uri="{BB962C8B-B14F-4D97-AF65-F5344CB8AC3E}">
        <p14:creationId xmlns:p14="http://schemas.microsoft.com/office/powerpoint/2010/main" val="5975263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lIns="0" tIns="182880" rIns="0" bIns="182880">
            <a:noAutofit/>
          </a:bodyPr>
          <a:lstStyle>
            <a:lvl1pPr algn="ctr">
              <a:tabLst>
                <a:tab pos="3770313" algn="l"/>
              </a:tabLst>
              <a:defRPr sz="7000">
                <a:solidFill>
                  <a:schemeClr val="bg1"/>
                </a:solidFill>
              </a:defRPr>
            </a:lvl1pPr>
          </a:lstStyle>
          <a:p>
            <a:r>
              <a:rPr lang="en-US"/>
              <a:t>Add “thank you” here</a:t>
            </a:r>
          </a:p>
        </p:txBody>
      </p:sp>
      <p:sp>
        <p:nvSpPr>
          <p:cNvPr id="11" name="Text Placeholder 2"/>
          <p:cNvSpPr>
            <a:spLocks noGrp="1"/>
          </p:cNvSpPr>
          <p:nvPr>
            <p:ph type="body" sz="quarter" idx="13" hasCustomPrompt="1"/>
          </p:nvPr>
        </p:nvSpPr>
        <p:spPr bwMode="white">
          <a:xfrm>
            <a:off x="838200" y="3684897"/>
            <a:ext cx="10515600" cy="2517600"/>
          </a:xfrm>
        </p:spPr>
        <p:txBody>
          <a:bodyPr lIns="0" tIns="182880" rIns="0" bIns="182880"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9/25/2025</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6">
            <a:extLst>
              <a:ext uri="{C183D7F6-B498-43B3-948B-1728B52AA6E4}">
                <adec:decorative xmlns:adec="http://schemas.microsoft.com/office/drawing/2017/decorative" val="1"/>
              </a:ext>
            </a:extLst>
          </p:cNvPr>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7">
            <a:extLst>
              <a:ext uri="{FF2B5EF4-FFF2-40B4-BE49-F238E27FC236}">
                <a16:creationId xmlns:a16="http://schemas.microsoft.com/office/drawing/2014/main" id="{2A40E8AF-55F5-4194-AB93-9716C4257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6973040" y="283673"/>
            <a:ext cx="4582160" cy="914400"/>
          </a:xfrm>
          <a:prstGeom prst="rect">
            <a:avLst/>
          </a:prstGeom>
        </p:spPr>
      </p:pic>
    </p:spTree>
    <p:extLst>
      <p:ext uri="{BB962C8B-B14F-4D97-AF65-F5344CB8AC3E}">
        <p14:creationId xmlns:p14="http://schemas.microsoft.com/office/powerpoint/2010/main" val="1888187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a:extLst>
              <a:ext uri="{C183D7F6-B498-43B3-948B-1728B52AA6E4}">
                <adec:decorative xmlns:adec="http://schemas.microsoft.com/office/drawing/2017/decorative" val="1"/>
              </a:ext>
            </a:extLst>
          </p:cNvPr>
          <p:cNvSpPr txBox="1">
            <a:spLocks/>
          </p:cNvSpPr>
          <p:nvPr userDrawn="1"/>
        </p:nvSpPr>
        <p:spPr bwMode="gray">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609600" y="4188564"/>
            <a:ext cx="10972800" cy="1199223"/>
          </a:xfrm>
          <a:noFill/>
        </p:spPr>
        <p:txBody>
          <a:bodyPr lIns="0" tIns="182880" rIns="0" bIns="182880" anchor="ctr">
            <a:normAutofit/>
          </a:bodyPr>
          <a:lstStyle>
            <a:lvl1pPr algn="ctr">
              <a:defRPr sz="3600">
                <a:solidFill>
                  <a:schemeClr val="bg1"/>
                </a:solidFill>
              </a:defRPr>
            </a:lvl1pPr>
          </a:lstStyle>
          <a:p>
            <a:r>
              <a:rPr lang="en-US"/>
              <a:t>Click to edit section title</a:t>
            </a:r>
          </a:p>
        </p:txBody>
      </p:sp>
      <p:sp>
        <p:nvSpPr>
          <p:cNvPr id="3" name="Rectangle 3">
            <a:extLst>
              <a:ext uri="{C183D7F6-B498-43B3-948B-1728B52AA6E4}">
                <adec:decorative xmlns:adec="http://schemas.microsoft.com/office/drawing/2017/decorative" val="1"/>
              </a:ext>
            </a:extLst>
          </p:cNvPr>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lIns="0" tIns="91440" rIns="0" bIns="91440">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9/25/2025</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5" name="Graphic 8">
            <a:extLst>
              <a:ext uri="{FF2B5EF4-FFF2-40B4-BE49-F238E27FC236}">
                <a16:creationId xmlns:a16="http://schemas.microsoft.com/office/drawing/2014/main" id="{FD36009B-88FC-78F9-3C31-E1AC277CA8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7687529" y="318901"/>
            <a:ext cx="4256337" cy="849380"/>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spTree>
    <p:extLst>
      <p:ext uri="{BB962C8B-B14F-4D97-AF65-F5344CB8AC3E}">
        <p14:creationId xmlns:p14="http://schemas.microsoft.com/office/powerpoint/2010/main" val="208225022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Minnesota Logo)">
    <p:bg>
      <p:bgPr>
        <a:solidFill>
          <a:schemeClr val="bg1"/>
        </a:solidFill>
        <a:effectLst/>
      </p:bgPr>
    </p:bg>
    <p:spTree>
      <p:nvGrpSpPr>
        <p:cNvPr id="1" name=""/>
        <p:cNvGrpSpPr/>
        <p:nvPr/>
      </p:nvGrpSpPr>
      <p:grpSpPr>
        <a:xfrm>
          <a:off x="0" y="0"/>
          <a:ext cx="0" cy="0"/>
          <a:chOff x="0" y="0"/>
          <a:chExt cx="0" cy="0"/>
        </a:xfrm>
      </p:grpSpPr>
      <p:sp>
        <p:nvSpPr>
          <p:cNvPr id="12" name="Rectangle 1">
            <a:extLst>
              <a:ext uri="{C183D7F6-B498-43B3-948B-1728B52AA6E4}">
                <adec:decorative xmlns:adec="http://schemas.microsoft.com/office/drawing/2017/decorative" val="1"/>
              </a:ext>
            </a:extLst>
          </p:cNvPr>
          <p:cNvSpPr txBox="1">
            <a:spLocks/>
          </p:cNvSpPr>
          <p:nvPr userDrawn="1"/>
        </p:nvSpPr>
        <p:spPr bwMode="gray">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609600" y="4188564"/>
            <a:ext cx="10972800" cy="1199223"/>
          </a:xfrm>
          <a:noFill/>
        </p:spPr>
        <p:txBody>
          <a:bodyPr lIns="0" tIns="182880" rIns="0" bIns="182880" anchor="ctr">
            <a:normAutofit/>
          </a:bodyPr>
          <a:lstStyle>
            <a:lvl1pPr algn="ctr">
              <a:defRPr sz="3600">
                <a:solidFill>
                  <a:schemeClr val="bg1"/>
                </a:solidFill>
              </a:defRPr>
            </a:lvl1pPr>
          </a:lstStyle>
          <a:p>
            <a:r>
              <a:rPr lang="en-US"/>
              <a:t>Click to edit section title</a:t>
            </a:r>
          </a:p>
        </p:txBody>
      </p:sp>
      <p:sp>
        <p:nvSpPr>
          <p:cNvPr id="3" name="Rectangle 3">
            <a:extLst>
              <a:ext uri="{C183D7F6-B498-43B3-948B-1728B52AA6E4}">
                <adec:decorative xmlns:adec="http://schemas.microsoft.com/office/drawing/2017/decorative" val="1"/>
              </a:ext>
            </a:extLst>
          </p:cNvPr>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lIns="0" tIns="91440" rIns="0" bIns="91440">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9/25/2025</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4" name="Graphic 8">
            <a:extLst>
              <a:ext uri="{FF2B5EF4-FFF2-40B4-BE49-F238E27FC236}">
                <a16:creationId xmlns:a16="http://schemas.microsoft.com/office/drawing/2014/main" id="{430308AB-F9FA-4CB8-AB13-ED0CD2A9F6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8229077" y="318901"/>
            <a:ext cx="3831040" cy="764509"/>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spTree>
    <p:extLst>
      <p:ext uri="{BB962C8B-B14F-4D97-AF65-F5344CB8AC3E}">
        <p14:creationId xmlns:p14="http://schemas.microsoft.com/office/powerpoint/2010/main" val="196024139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presentation title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9/25/2025</a:t>
            </a:fld>
            <a:endParaRPr lang="en-US"/>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857" r:id="rId2"/>
    <p:sldLayoutId id="2147483788" r:id="rId3"/>
    <p:sldLayoutId id="2147483858" r:id="rId4"/>
    <p:sldLayoutId id="2147483787" r:id="rId5"/>
    <p:sldLayoutId id="2147483859" r:id="rId6"/>
    <p:sldLayoutId id="2147483856" r:id="rId7"/>
    <p:sldLayoutId id="2147483711" r:id="rId8"/>
    <p:sldLayoutId id="2147483860" r:id="rId9"/>
    <p:sldLayoutId id="2147483712" r:id="rId10"/>
    <p:sldLayoutId id="2147483790" r:id="rId11"/>
    <p:sldLayoutId id="2147483789" r:id="rId12"/>
    <p:sldLayoutId id="2147483714" r:id="rId13"/>
    <p:sldLayoutId id="2147483780" r:id="rId14"/>
    <p:sldLayoutId id="2147483846" r:id="rId15"/>
    <p:sldLayoutId id="2147483847" r:id="rId16"/>
    <p:sldLayoutId id="2147483853" r:id="rId17"/>
    <p:sldLayoutId id="2147483845" r:id="rId18"/>
    <p:sldLayoutId id="2147483849" r:id="rId19"/>
    <p:sldLayoutId id="2147483854" r:id="rId20"/>
    <p:sldLayoutId id="2147483850" r:id="rId21"/>
    <p:sldLayoutId id="2147483855" r:id="rId22"/>
    <p:sldLayoutId id="2147483773" r:id="rId23"/>
    <p:sldLayoutId id="2147483800" r:id="rId24"/>
    <p:sldLayoutId id="2147483688" r:id="rId25"/>
    <p:sldLayoutId id="2147483826" r:id="rId26"/>
    <p:sldLayoutId id="2147483801" r:id="rId27"/>
    <p:sldLayoutId id="2147483802" r:id="rId28"/>
    <p:sldLayoutId id="2147483803" r:id="rId29"/>
    <p:sldLayoutId id="2147483843" r:id="rId30"/>
    <p:sldLayoutId id="2147483844" r:id="rId31"/>
    <p:sldLayoutId id="2147483767" r:id="rId32"/>
    <p:sldLayoutId id="2147483771" r:id="rId33"/>
    <p:sldLayoutId id="2147483772" r:id="rId34"/>
    <p:sldLayoutId id="2147483820" r:id="rId35"/>
    <p:sldLayoutId id="2147483769" r:id="rId36"/>
    <p:sldLayoutId id="2147483770" r:id="rId37"/>
    <p:sldLayoutId id="2147483829" r:id="rId38"/>
    <p:sldLayoutId id="2147483732" r:id="rId39"/>
    <p:sldLayoutId id="2147483794" r:id="rId40"/>
    <p:sldLayoutId id="2147483733" r:id="rId41"/>
    <p:sldLayoutId id="2147483821" r:id="rId42"/>
    <p:sldLayoutId id="2147483805" r:id="rId43"/>
    <p:sldLayoutId id="2147483806" r:id="rId44"/>
    <p:sldLayoutId id="2147483822" r:id="rId45"/>
    <p:sldLayoutId id="2147483750" r:id="rId46"/>
    <p:sldLayoutId id="2147483765" r:id="rId47"/>
    <p:sldLayoutId id="2147483823" r:id="rId48"/>
    <p:sldLayoutId id="2147483809" r:id="rId49"/>
    <p:sldLayoutId id="2147483808" r:id="rId50"/>
    <p:sldLayoutId id="2147483824" r:id="rId51"/>
    <p:sldLayoutId id="2147483781" r:id="rId52"/>
    <p:sldLayoutId id="2147483825" r:id="rId53"/>
    <p:sldLayoutId id="2147483807" r:id="rId54"/>
    <p:sldLayoutId id="2147483838" r:id="rId55"/>
    <p:sldLayoutId id="2147483832" r:id="rId56"/>
    <p:sldLayoutId id="2147483830" r:id="rId57"/>
    <p:sldLayoutId id="2147483837" r:id="rId58"/>
    <p:sldLayoutId id="2147483831" r:id="rId59"/>
    <p:sldLayoutId id="2147483836" r:id="rId60"/>
    <p:sldLayoutId id="2147483833" r:id="rId61"/>
    <p:sldLayoutId id="2147483842" r:id="rId62"/>
    <p:sldLayoutId id="2147483841" r:id="rId63"/>
    <p:sldLayoutId id="2147483738" r:id="rId64"/>
    <p:sldLayoutId id="2147483739" r:id="rId65"/>
    <p:sldLayoutId id="2147483754" r:id="rId66"/>
    <p:sldLayoutId id="2147483755" r:id="rId67"/>
    <p:sldLayoutId id="2147483759" r:id="rId68"/>
    <p:sldLayoutId id="2147483848" r:id="rId69"/>
    <p:sldLayoutId id="2147483753" r:id="rId70"/>
    <p:sldLayoutId id="2147483763" r:id="rId71"/>
    <p:sldLayoutId id="2147483762" r:id="rId72"/>
    <p:sldLayoutId id="2147483797" r:id="rId73"/>
    <p:sldLayoutId id="2147483861" r:id="rId74"/>
    <p:sldLayoutId id="2147483851" r:id="rId75"/>
    <p:sldLayoutId id="2147483862" r:id="rId76"/>
    <p:sldLayoutId id="2147483863" r:id="rId7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hyperlink" Target="mailto:Annie.Tietema@state.mn.us" TargetMode="Externa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CareerForce Customer Tracking Pilot Summary:</a:t>
            </a:r>
            <a:br>
              <a:rPr lang="en-US"/>
            </a:br>
            <a:r>
              <a:rPr lang="en-US"/>
              <a:t>Advancing Service Tracking and Compliance Across Minnesota</a:t>
            </a:r>
          </a:p>
        </p:txBody>
      </p:sp>
      <p:sp>
        <p:nvSpPr>
          <p:cNvPr id="5" name="Text Placeholder 2"/>
          <p:cNvSpPr>
            <a:spLocks noGrp="1"/>
          </p:cNvSpPr>
          <p:nvPr>
            <p:ph type="body" sz="quarter" idx="18"/>
          </p:nvPr>
        </p:nvSpPr>
        <p:spPr/>
        <p:txBody>
          <a:bodyPr/>
          <a:lstStyle/>
          <a:p>
            <a:r>
              <a:rPr lang="en-US"/>
              <a:t>Jay Berger</a:t>
            </a:r>
            <a:r>
              <a:rPr lang="en-US">
                <a:solidFill>
                  <a:schemeClr val="accent3"/>
                </a:solidFill>
              </a:rPr>
              <a:t>|</a:t>
            </a:r>
            <a:r>
              <a:rPr lang="en-US"/>
              <a:t> Performance Data Reporting Coordinator</a:t>
            </a:r>
          </a:p>
        </p:txBody>
      </p:sp>
      <p:pic>
        <p:nvPicPr>
          <p:cNvPr id="30" name="Picture Placeholder 29" descr="Two people looking at charts and graphs.">
            <a:extLst>
              <a:ext uri="{FF2B5EF4-FFF2-40B4-BE49-F238E27FC236}">
                <a16:creationId xmlns:a16="http://schemas.microsoft.com/office/drawing/2014/main" id="{89C3BFF7-A227-A1FD-D020-83ED481A5964}"/>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28464" b="28464"/>
          <a:stretch>
            <a:fillRect/>
          </a:stretch>
        </p:blipFill>
        <p:spPr>
          <a:xfrm>
            <a:off x="0" y="0"/>
            <a:ext cx="12192000" cy="3478213"/>
          </a:xfrm>
        </p:spPr>
      </p:pic>
    </p:spTree>
    <p:extLst>
      <p:ext uri="{BB962C8B-B14F-4D97-AF65-F5344CB8AC3E}">
        <p14:creationId xmlns:p14="http://schemas.microsoft.com/office/powerpoint/2010/main" val="1686907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AD78-97B7-F410-1CC3-077F74EB0E09}"/>
              </a:ext>
            </a:extLst>
          </p:cNvPr>
          <p:cNvSpPr>
            <a:spLocks noGrp="1"/>
          </p:cNvSpPr>
          <p:nvPr>
            <p:ph type="title"/>
          </p:nvPr>
        </p:nvSpPr>
        <p:spPr>
          <a:xfrm>
            <a:off x="815897" y="287066"/>
            <a:ext cx="3521927" cy="1223682"/>
          </a:xfrm>
        </p:spPr>
        <p:txBody>
          <a:bodyPr vert="horz" lIns="0" tIns="182880" rIns="0" bIns="182880" rtlCol="0" anchor="ctr">
            <a:normAutofit/>
          </a:bodyPr>
          <a:lstStyle/>
          <a:p>
            <a:r>
              <a:rPr lang="en-US" b="0" kern="1200">
                <a:latin typeface="+mj-lt"/>
                <a:ea typeface="+mj-ea"/>
                <a:cs typeface="+mj-cs"/>
              </a:rPr>
              <a:t>Methodology</a:t>
            </a:r>
          </a:p>
        </p:txBody>
      </p:sp>
      <p:sp>
        <p:nvSpPr>
          <p:cNvPr id="10" name="TextBox 9">
            <a:extLst>
              <a:ext uri="{FF2B5EF4-FFF2-40B4-BE49-F238E27FC236}">
                <a16:creationId xmlns:a16="http://schemas.microsoft.com/office/drawing/2014/main" id="{B5021C21-129F-3324-E277-5813DC241A54}"/>
              </a:ext>
            </a:extLst>
          </p:cNvPr>
          <p:cNvSpPr txBox="1"/>
          <p:nvPr/>
        </p:nvSpPr>
        <p:spPr bwMode="white">
          <a:xfrm>
            <a:off x="556591" y="1404729"/>
            <a:ext cx="3781233" cy="5049079"/>
          </a:xfrm>
          <a:prstGeom prst="rect">
            <a:avLst/>
          </a:prstGeom>
        </p:spPr>
        <p:txBody>
          <a:bodyPr vert="horz" lIns="0" tIns="91440" rIns="0" bIns="91440" rtlCol="0">
            <a:normAutofit/>
          </a:bodyPr>
          <a:lstStyle/>
          <a:p>
            <a:pPr marL="228600" indent="-228600">
              <a:lnSpc>
                <a:spcPct val="90000"/>
              </a:lnSpc>
              <a:spcBef>
                <a:spcPts val="1000"/>
              </a:spcBef>
              <a:spcAft>
                <a:spcPts val="1000"/>
              </a:spcAft>
              <a:buClr>
                <a:schemeClr val="accent2"/>
              </a:buClr>
              <a:buFont typeface="Arial" panose="020B0604020202020204" pitchFamily="34" charset="0"/>
              <a:buChar char="•"/>
            </a:pPr>
            <a:r>
              <a:rPr lang="en-US" sz="2400">
                <a:solidFill>
                  <a:schemeClr val="bg1"/>
                </a:solidFill>
              </a:rPr>
              <a:t>The pilot used a Microsoft Form. Each location had a unique form for their location. </a:t>
            </a:r>
          </a:p>
          <a:p>
            <a:pPr marL="228600" indent="-228600">
              <a:lnSpc>
                <a:spcPct val="90000"/>
              </a:lnSpc>
              <a:spcBef>
                <a:spcPts val="1000"/>
              </a:spcBef>
              <a:spcAft>
                <a:spcPts val="1000"/>
              </a:spcAft>
              <a:buClr>
                <a:schemeClr val="accent2"/>
              </a:buClr>
              <a:buFont typeface="Arial" panose="020B0604020202020204" pitchFamily="34" charset="0"/>
              <a:buChar char="•"/>
            </a:pPr>
            <a:r>
              <a:rPr lang="en-US" sz="2400">
                <a:solidFill>
                  <a:schemeClr val="bg1"/>
                </a:solidFill>
              </a:rPr>
              <a:t>Staff associated with DEED Employment and Training Programs or Workforce Services programs were responsible for data entry. </a:t>
            </a:r>
          </a:p>
          <a:p>
            <a:pPr marL="228600" indent="-228600">
              <a:lnSpc>
                <a:spcPct val="90000"/>
              </a:lnSpc>
              <a:spcBef>
                <a:spcPts val="1000"/>
              </a:spcBef>
              <a:spcAft>
                <a:spcPts val="1000"/>
              </a:spcAft>
              <a:buClr>
                <a:schemeClr val="accent2"/>
              </a:buClr>
              <a:buFont typeface="Arial" panose="020B0604020202020204" pitchFamily="34" charset="0"/>
              <a:buChar char="•"/>
            </a:pPr>
            <a:r>
              <a:rPr lang="en-US" sz="2400">
                <a:solidFill>
                  <a:schemeClr val="bg1"/>
                </a:solidFill>
              </a:rPr>
              <a:t>Data analysis was performed by the PTM Team. </a:t>
            </a:r>
          </a:p>
        </p:txBody>
      </p:sp>
      <p:pic>
        <p:nvPicPr>
          <p:cNvPr id="4" name="Picture Placeholder 3">
            <a:extLst>
              <a:ext uri="{FF2B5EF4-FFF2-40B4-BE49-F238E27FC236}">
                <a16:creationId xmlns:a16="http://schemas.microsoft.com/office/drawing/2014/main" id="{B4BE961C-EB89-AAB3-98F4-5D4A59822B78}"/>
              </a:ext>
            </a:extLst>
          </p:cNvPr>
          <p:cNvPicPr>
            <a:picLocks noGrp="1" noChangeAspect="1"/>
          </p:cNvPicPr>
          <p:nvPr>
            <p:ph type="pic" sz="quarter" idx="10"/>
          </p:nvPr>
        </p:nvPicPr>
        <p:blipFill>
          <a:blip r:embed="rId2"/>
          <a:srcRect t="3231" b="45773"/>
          <a:stretch/>
        </p:blipFill>
        <p:spPr>
          <a:xfrm>
            <a:off x="4976787" y="691882"/>
            <a:ext cx="6300787" cy="3411537"/>
          </a:xfrm>
        </p:spPr>
      </p:pic>
    </p:spTree>
    <p:extLst>
      <p:ext uri="{BB962C8B-B14F-4D97-AF65-F5344CB8AC3E}">
        <p14:creationId xmlns:p14="http://schemas.microsoft.com/office/powerpoint/2010/main" val="1897765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71E3A-80BA-EB07-7687-80572BD46F81}"/>
              </a:ext>
            </a:extLst>
          </p:cNvPr>
          <p:cNvSpPr>
            <a:spLocks noGrp="1"/>
          </p:cNvSpPr>
          <p:nvPr>
            <p:ph type="title"/>
          </p:nvPr>
        </p:nvSpPr>
        <p:spPr/>
        <p:txBody>
          <a:bodyPr/>
          <a:lstStyle/>
          <a:p>
            <a:r>
              <a:rPr lang="en-US"/>
              <a:t>Data Overview</a:t>
            </a:r>
          </a:p>
        </p:txBody>
      </p:sp>
      <p:pic>
        <p:nvPicPr>
          <p:cNvPr id="17" name="Picture Placeholder 16" descr="Two people in a circle">
            <a:extLst>
              <a:ext uri="{FF2B5EF4-FFF2-40B4-BE49-F238E27FC236}">
                <a16:creationId xmlns:a16="http://schemas.microsoft.com/office/drawing/2014/main" id="{841342F5-4975-2F47-85EE-91F1DD4F27F0}"/>
              </a:ext>
            </a:extLst>
          </p:cNvPr>
          <p:cNvPicPr>
            <a:picLocks noGrp="1" noChangeAspect="1"/>
          </p:cNvPicPr>
          <p:nvPr>
            <p:ph type="pic" sz="quarter" idx="13"/>
          </p:nvPr>
        </p:nvPicPr>
        <p:blipFill>
          <a:blip r:embed="rId2"/>
          <a:srcRect l="3389" r="3389"/>
          <a:stretch/>
        </p:blipFill>
        <p:spPr/>
      </p:pic>
      <p:sp>
        <p:nvSpPr>
          <p:cNvPr id="10" name="Text Placeholder 9">
            <a:extLst>
              <a:ext uri="{FF2B5EF4-FFF2-40B4-BE49-F238E27FC236}">
                <a16:creationId xmlns:a16="http://schemas.microsoft.com/office/drawing/2014/main" id="{D362899B-7121-B7F8-D750-18598E0B05B8}"/>
              </a:ext>
            </a:extLst>
          </p:cNvPr>
          <p:cNvSpPr>
            <a:spLocks noGrp="1"/>
          </p:cNvSpPr>
          <p:nvPr>
            <p:ph type="body" sz="quarter" idx="15"/>
          </p:nvPr>
        </p:nvSpPr>
        <p:spPr/>
        <p:txBody>
          <a:bodyPr/>
          <a:lstStyle/>
          <a:p>
            <a:r>
              <a:rPr lang="en-US" sz="1600" b="1"/>
              <a:t>Virtual Engagements</a:t>
            </a:r>
          </a:p>
          <a:p>
            <a:r>
              <a:rPr lang="en-US" sz="4400" b="1"/>
              <a:t>376</a:t>
            </a:r>
          </a:p>
        </p:txBody>
      </p:sp>
      <p:pic>
        <p:nvPicPr>
          <p:cNvPr id="19" name="Picture Placeholder 18" descr="2 people shaking hands">
            <a:extLst>
              <a:ext uri="{FF2B5EF4-FFF2-40B4-BE49-F238E27FC236}">
                <a16:creationId xmlns:a16="http://schemas.microsoft.com/office/drawing/2014/main" id="{B10F7D06-D1B3-196A-BFB6-E6B34BDACFC9}"/>
              </a:ext>
            </a:extLst>
          </p:cNvPr>
          <p:cNvPicPr>
            <a:picLocks noGrp="1" noChangeAspect="1"/>
          </p:cNvPicPr>
          <p:nvPr>
            <p:ph type="pic" sz="quarter" idx="16"/>
          </p:nvPr>
        </p:nvPicPr>
        <p:blipFill>
          <a:blip r:embed="rId3"/>
          <a:srcRect l="1766" r="1766"/>
          <a:stretch/>
        </p:blipFill>
        <p:spPr/>
      </p:pic>
      <p:sp>
        <p:nvSpPr>
          <p:cNvPr id="6" name="Text Placeholder 5">
            <a:extLst>
              <a:ext uri="{FF2B5EF4-FFF2-40B4-BE49-F238E27FC236}">
                <a16:creationId xmlns:a16="http://schemas.microsoft.com/office/drawing/2014/main" id="{1C50F418-AFA5-8BD0-7351-EFE2E06C73B7}"/>
              </a:ext>
            </a:extLst>
          </p:cNvPr>
          <p:cNvSpPr>
            <a:spLocks noGrp="1"/>
          </p:cNvSpPr>
          <p:nvPr>
            <p:ph type="body" sz="quarter" idx="17"/>
          </p:nvPr>
        </p:nvSpPr>
        <p:spPr/>
        <p:txBody>
          <a:bodyPr>
            <a:normAutofit/>
          </a:bodyPr>
          <a:lstStyle/>
          <a:p>
            <a:r>
              <a:rPr lang="en-US" sz="1600" b="1"/>
              <a:t>Total Engagements</a:t>
            </a:r>
          </a:p>
          <a:p>
            <a:r>
              <a:rPr lang="en-US" sz="4400" b="1"/>
              <a:t>1,417</a:t>
            </a:r>
          </a:p>
        </p:txBody>
      </p:sp>
      <p:pic>
        <p:nvPicPr>
          <p:cNvPr id="23" name="Picture Placeholder 22" descr="A person on a computer screen">
            <a:extLst>
              <a:ext uri="{FF2B5EF4-FFF2-40B4-BE49-F238E27FC236}">
                <a16:creationId xmlns:a16="http://schemas.microsoft.com/office/drawing/2014/main" id="{786A7384-9B83-A5B6-BEAA-9568546B1EF8}"/>
              </a:ext>
            </a:extLst>
          </p:cNvPr>
          <p:cNvPicPr>
            <a:picLocks noGrp="1" noChangeAspect="1"/>
          </p:cNvPicPr>
          <p:nvPr>
            <p:ph type="pic" sz="quarter" idx="18"/>
          </p:nvPr>
        </p:nvPicPr>
        <p:blipFill>
          <a:blip r:embed="rId4"/>
          <a:srcRect l="2500" r="2500"/>
          <a:stretch/>
        </p:blipFill>
        <p:spPr/>
      </p:pic>
      <p:sp>
        <p:nvSpPr>
          <p:cNvPr id="8" name="Text Placeholder 7">
            <a:extLst>
              <a:ext uri="{FF2B5EF4-FFF2-40B4-BE49-F238E27FC236}">
                <a16:creationId xmlns:a16="http://schemas.microsoft.com/office/drawing/2014/main" id="{54CFF85F-1612-3F08-E400-6DE5024F6B07}"/>
              </a:ext>
            </a:extLst>
          </p:cNvPr>
          <p:cNvSpPr>
            <a:spLocks noGrp="1"/>
          </p:cNvSpPr>
          <p:nvPr>
            <p:ph type="body" sz="quarter" idx="19"/>
          </p:nvPr>
        </p:nvSpPr>
        <p:spPr/>
        <p:txBody>
          <a:bodyPr/>
          <a:lstStyle/>
          <a:p>
            <a:r>
              <a:rPr lang="en-US" sz="1600" b="1"/>
              <a:t>In-Person Engagements</a:t>
            </a:r>
          </a:p>
          <a:p>
            <a:r>
              <a:rPr lang="en-US" sz="4400" b="1"/>
              <a:t>1,041</a:t>
            </a:r>
          </a:p>
        </p:txBody>
      </p:sp>
    </p:spTree>
    <p:extLst>
      <p:ext uri="{BB962C8B-B14F-4D97-AF65-F5344CB8AC3E}">
        <p14:creationId xmlns:p14="http://schemas.microsoft.com/office/powerpoint/2010/main" val="1086764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1" descr="A lock on a computer keyboard">
            <a:extLst>
              <a:ext uri="{FF2B5EF4-FFF2-40B4-BE49-F238E27FC236}">
                <a16:creationId xmlns:a16="http://schemas.microsoft.com/office/drawing/2014/main" id="{00BAD5E0-0756-AF3E-46A3-4F43CA2EEF11}"/>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t="7703" r="18317" b="7703"/>
          <a:stretch/>
        </p:blipFill>
        <p:spPr>
          <a:xfrm>
            <a:off x="2233245" y="0"/>
            <a:ext cx="9958755" cy="6873875"/>
          </a:xfrm>
        </p:spPr>
      </p:pic>
      <p:sp>
        <p:nvSpPr>
          <p:cNvPr id="2" name="Rectangle 2">
            <a:extLst>
              <a:ext uri="{FF2B5EF4-FFF2-40B4-BE49-F238E27FC236}">
                <a16:creationId xmlns:a16="http://schemas.microsoft.com/office/drawing/2014/main" id="{C703BC7B-D836-3B37-912E-0FA40D61CC20}"/>
              </a:ext>
              <a:ext uri="{C183D7F6-B498-43B3-948B-1728B52AA6E4}">
                <adec:decorative xmlns:adec="http://schemas.microsoft.com/office/drawing/2017/decorative" val="1"/>
              </a:ext>
            </a:extLst>
          </p:cNvPr>
          <p:cNvSpPr/>
          <p:nvPr/>
        </p:nvSpPr>
        <p:spPr>
          <a:xfrm>
            <a:off x="0" y="603981"/>
            <a:ext cx="7713785" cy="60203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3">
            <a:extLst>
              <a:ext uri="{FF2B5EF4-FFF2-40B4-BE49-F238E27FC236}">
                <a16:creationId xmlns:a16="http://schemas.microsoft.com/office/drawing/2014/main" id="{0D5A961B-933D-492E-FD99-A7EA44ADE660}"/>
              </a:ext>
              <a:ext uri="{C183D7F6-B498-43B3-948B-1728B52AA6E4}">
                <adec:decorative xmlns:adec="http://schemas.microsoft.com/office/drawing/2017/decorative" val="1"/>
              </a:ext>
            </a:extLst>
          </p:cNvPr>
          <p:cNvSpPr/>
          <p:nvPr/>
        </p:nvSpPr>
        <p:spPr>
          <a:xfrm>
            <a:off x="0" y="0"/>
            <a:ext cx="7491046" cy="6873551"/>
          </a:xfrm>
          <a:prstGeom prst="rect">
            <a:avLst/>
          </a:prstGeom>
          <a:gradFill flip="none" rotWithShape="1">
            <a:gsLst>
              <a:gs pos="100000">
                <a:schemeClr val="bg1">
                  <a:alpha val="0"/>
                </a:schemeClr>
              </a:gs>
              <a:gs pos="66000">
                <a:srgbClr val="FFFFFF">
                  <a:alpha val="90000"/>
                </a:srgbClr>
              </a:gs>
              <a:gs pos="42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4">
            <a:extLst>
              <a:ext uri="{FF2B5EF4-FFF2-40B4-BE49-F238E27FC236}">
                <a16:creationId xmlns:a16="http://schemas.microsoft.com/office/drawing/2014/main" id="{8946B48B-5144-C2DE-D744-1D17ED0CBF87}"/>
              </a:ext>
            </a:extLst>
          </p:cNvPr>
          <p:cNvSpPr>
            <a:spLocks noGrp="1"/>
          </p:cNvSpPr>
          <p:nvPr>
            <p:ph type="title"/>
          </p:nvPr>
        </p:nvSpPr>
        <p:spPr>
          <a:xfrm>
            <a:off x="838200" y="603981"/>
            <a:ext cx="6652846" cy="1232268"/>
          </a:xfrm>
        </p:spPr>
        <p:txBody>
          <a:bodyPr>
            <a:normAutofit fontScale="90000"/>
          </a:bodyPr>
          <a:lstStyle/>
          <a:p>
            <a:pPr algn="l"/>
            <a:r>
              <a:rPr lang="en-US"/>
              <a:t>Tennessen Warning and PII Data Collection</a:t>
            </a:r>
          </a:p>
        </p:txBody>
      </p:sp>
      <p:sp>
        <p:nvSpPr>
          <p:cNvPr id="29" name="Content Placeholder 5">
            <a:extLst>
              <a:ext uri="{FF2B5EF4-FFF2-40B4-BE49-F238E27FC236}">
                <a16:creationId xmlns:a16="http://schemas.microsoft.com/office/drawing/2014/main" id="{F1A14B23-9CF9-8E74-63A0-3D08A429FD29}"/>
              </a:ext>
            </a:extLst>
          </p:cNvPr>
          <p:cNvSpPr>
            <a:spLocks noGrp="1"/>
          </p:cNvSpPr>
          <p:nvPr>
            <p:ph sz="quarter" idx="10"/>
          </p:nvPr>
        </p:nvSpPr>
        <p:spPr>
          <a:xfrm>
            <a:off x="794237" y="1741871"/>
            <a:ext cx="6418385" cy="1123851"/>
          </a:xfrm>
        </p:spPr>
        <p:txBody>
          <a:bodyPr anchor="ctr">
            <a:normAutofit fontScale="92500" lnSpcReduction="20000"/>
          </a:bodyPr>
          <a:lstStyle/>
          <a:p>
            <a:r>
              <a:rPr lang="en-US"/>
              <a:t>73% of customers accepted the Tennessen Warning allowing for the collection of their Personally Identifiable Information (PII)</a:t>
            </a:r>
          </a:p>
        </p:txBody>
      </p:sp>
      <p:graphicFrame>
        <p:nvGraphicFramePr>
          <p:cNvPr id="4" name="Table 3">
            <a:extLst>
              <a:ext uri="{FF2B5EF4-FFF2-40B4-BE49-F238E27FC236}">
                <a16:creationId xmlns:a16="http://schemas.microsoft.com/office/drawing/2014/main" id="{3D627D44-A0F6-C639-60C3-08B899ACAB22}"/>
              </a:ext>
            </a:extLst>
          </p:cNvPr>
          <p:cNvGraphicFramePr>
            <a:graphicFrameLocks noGrp="1"/>
          </p:cNvGraphicFramePr>
          <p:nvPr>
            <p:extLst>
              <p:ext uri="{D42A27DB-BD31-4B8C-83A1-F6EECF244321}">
                <p14:modId xmlns:p14="http://schemas.microsoft.com/office/powerpoint/2010/main" val="2534344397"/>
              </p:ext>
            </p:extLst>
          </p:nvPr>
        </p:nvGraphicFramePr>
        <p:xfrm>
          <a:off x="1652172" y="3003550"/>
          <a:ext cx="4409440" cy="3352800"/>
        </p:xfrm>
        <a:graphic>
          <a:graphicData uri="http://schemas.openxmlformats.org/drawingml/2006/table">
            <a:tbl>
              <a:tblPr firstRow="1" bandRow="1">
                <a:tableStyleId>{5940675A-B579-460E-94D1-54222C63F5DA}</a:tableStyleId>
              </a:tblPr>
              <a:tblGrid>
                <a:gridCol w="2631440">
                  <a:extLst>
                    <a:ext uri="{9D8B030D-6E8A-4147-A177-3AD203B41FA5}">
                      <a16:colId xmlns:a16="http://schemas.microsoft.com/office/drawing/2014/main" val="2937406380"/>
                    </a:ext>
                  </a:extLst>
                </a:gridCol>
                <a:gridCol w="1778000">
                  <a:extLst>
                    <a:ext uri="{9D8B030D-6E8A-4147-A177-3AD203B41FA5}">
                      <a16:colId xmlns:a16="http://schemas.microsoft.com/office/drawing/2014/main" val="2740806527"/>
                    </a:ext>
                  </a:extLst>
                </a:gridCol>
              </a:tblGrid>
              <a:tr h="301215">
                <a:tc>
                  <a:txBody>
                    <a:bodyPr/>
                    <a:lstStyle/>
                    <a:p>
                      <a:r>
                        <a:rPr lang="en-US" sz="1600">
                          <a:solidFill>
                            <a:schemeClr val="bg1"/>
                          </a:solidFill>
                        </a:rPr>
                        <a:t>PII Information</a:t>
                      </a:r>
                    </a:p>
                  </a:txBody>
                  <a:tcPr>
                    <a:solidFill>
                      <a:schemeClr val="accent1"/>
                    </a:solidFill>
                  </a:tcPr>
                </a:tc>
                <a:tc>
                  <a:txBody>
                    <a:bodyPr/>
                    <a:lstStyle/>
                    <a:p>
                      <a:pPr algn="ctr"/>
                      <a:r>
                        <a:rPr lang="en-US" sz="1600">
                          <a:solidFill>
                            <a:schemeClr val="bg1"/>
                          </a:solidFill>
                        </a:rPr>
                        <a:t>Percent Providing</a:t>
                      </a:r>
                    </a:p>
                  </a:txBody>
                  <a:tcPr>
                    <a:solidFill>
                      <a:schemeClr val="accent1"/>
                    </a:solidFill>
                  </a:tcPr>
                </a:tc>
                <a:extLst>
                  <a:ext uri="{0D108BD9-81ED-4DB2-BD59-A6C34878D82A}">
                    <a16:rowId xmlns:a16="http://schemas.microsoft.com/office/drawing/2014/main" val="3823455831"/>
                  </a:ext>
                </a:extLst>
              </a:tr>
              <a:tr h="301215">
                <a:tc>
                  <a:txBody>
                    <a:bodyPr/>
                    <a:lstStyle/>
                    <a:p>
                      <a:r>
                        <a:rPr lang="en-US" sz="1600">
                          <a:solidFill>
                            <a:srgbClr val="2C2C2C"/>
                          </a:solidFill>
                        </a:rPr>
                        <a:t>First Name</a:t>
                      </a:r>
                    </a:p>
                  </a:txBody>
                  <a:tcPr/>
                </a:tc>
                <a:tc>
                  <a:txBody>
                    <a:bodyPr/>
                    <a:lstStyle/>
                    <a:p>
                      <a:pPr algn="ctr"/>
                      <a:r>
                        <a:rPr lang="en-US" sz="1600">
                          <a:solidFill>
                            <a:srgbClr val="2C2C2C"/>
                          </a:solidFill>
                        </a:rPr>
                        <a:t>100%</a:t>
                      </a:r>
                    </a:p>
                  </a:txBody>
                  <a:tcPr/>
                </a:tc>
                <a:extLst>
                  <a:ext uri="{0D108BD9-81ED-4DB2-BD59-A6C34878D82A}">
                    <a16:rowId xmlns:a16="http://schemas.microsoft.com/office/drawing/2014/main" val="2820797826"/>
                  </a:ext>
                </a:extLst>
              </a:tr>
              <a:tr h="301215">
                <a:tc>
                  <a:txBody>
                    <a:bodyPr/>
                    <a:lstStyle/>
                    <a:p>
                      <a:r>
                        <a:rPr lang="en-US" sz="1600">
                          <a:solidFill>
                            <a:srgbClr val="2C2C2C"/>
                          </a:solidFill>
                        </a:rPr>
                        <a:t>Last Name</a:t>
                      </a:r>
                    </a:p>
                  </a:txBody>
                  <a:tcPr/>
                </a:tc>
                <a:tc>
                  <a:txBody>
                    <a:bodyPr/>
                    <a:lstStyle/>
                    <a:p>
                      <a:pPr algn="ctr"/>
                      <a:r>
                        <a:rPr lang="en-US" sz="1600">
                          <a:solidFill>
                            <a:srgbClr val="2C2C2C"/>
                          </a:solidFill>
                        </a:rPr>
                        <a:t>100%</a:t>
                      </a:r>
                    </a:p>
                  </a:txBody>
                  <a:tcPr/>
                </a:tc>
                <a:extLst>
                  <a:ext uri="{0D108BD9-81ED-4DB2-BD59-A6C34878D82A}">
                    <a16:rowId xmlns:a16="http://schemas.microsoft.com/office/drawing/2014/main" val="1549722582"/>
                  </a:ext>
                </a:extLst>
              </a:tr>
              <a:tr h="301215">
                <a:tc>
                  <a:txBody>
                    <a:bodyPr/>
                    <a:lstStyle/>
                    <a:p>
                      <a:r>
                        <a:rPr lang="en-US" sz="1600">
                          <a:solidFill>
                            <a:srgbClr val="2C2C2C"/>
                          </a:solidFill>
                        </a:rPr>
                        <a:t>Address</a:t>
                      </a:r>
                    </a:p>
                  </a:txBody>
                  <a:tcPr/>
                </a:tc>
                <a:tc>
                  <a:txBody>
                    <a:bodyPr/>
                    <a:lstStyle/>
                    <a:p>
                      <a:pPr algn="ctr"/>
                      <a:r>
                        <a:rPr lang="en-US" sz="1600">
                          <a:solidFill>
                            <a:srgbClr val="2C2C2C"/>
                          </a:solidFill>
                        </a:rPr>
                        <a:t>91%</a:t>
                      </a:r>
                    </a:p>
                  </a:txBody>
                  <a:tcPr/>
                </a:tc>
                <a:extLst>
                  <a:ext uri="{0D108BD9-81ED-4DB2-BD59-A6C34878D82A}">
                    <a16:rowId xmlns:a16="http://schemas.microsoft.com/office/drawing/2014/main" val="3611171450"/>
                  </a:ext>
                </a:extLst>
              </a:tr>
              <a:tr h="301215">
                <a:tc>
                  <a:txBody>
                    <a:bodyPr/>
                    <a:lstStyle/>
                    <a:p>
                      <a:r>
                        <a:rPr lang="en-US" sz="1600">
                          <a:solidFill>
                            <a:srgbClr val="2C2C2C"/>
                          </a:solidFill>
                        </a:rPr>
                        <a:t>City </a:t>
                      </a:r>
                    </a:p>
                  </a:txBody>
                  <a:tcPr/>
                </a:tc>
                <a:tc>
                  <a:txBody>
                    <a:bodyPr/>
                    <a:lstStyle/>
                    <a:p>
                      <a:pPr algn="ctr"/>
                      <a:r>
                        <a:rPr lang="en-US" sz="1600">
                          <a:solidFill>
                            <a:srgbClr val="2C2C2C"/>
                          </a:solidFill>
                        </a:rPr>
                        <a:t>96%</a:t>
                      </a:r>
                    </a:p>
                  </a:txBody>
                  <a:tcPr/>
                </a:tc>
                <a:extLst>
                  <a:ext uri="{0D108BD9-81ED-4DB2-BD59-A6C34878D82A}">
                    <a16:rowId xmlns:a16="http://schemas.microsoft.com/office/drawing/2014/main" val="436540139"/>
                  </a:ext>
                </a:extLst>
              </a:tr>
              <a:tr h="301215">
                <a:tc>
                  <a:txBody>
                    <a:bodyPr/>
                    <a:lstStyle/>
                    <a:p>
                      <a:r>
                        <a:rPr lang="en-US" sz="1600">
                          <a:solidFill>
                            <a:srgbClr val="2C2C2C"/>
                          </a:solidFill>
                        </a:rPr>
                        <a:t>State</a:t>
                      </a:r>
                    </a:p>
                  </a:txBody>
                  <a:tcPr/>
                </a:tc>
                <a:tc>
                  <a:txBody>
                    <a:bodyPr/>
                    <a:lstStyle/>
                    <a:p>
                      <a:pPr algn="ctr"/>
                      <a:r>
                        <a:rPr lang="en-US" sz="1600">
                          <a:solidFill>
                            <a:srgbClr val="2C2C2C"/>
                          </a:solidFill>
                        </a:rPr>
                        <a:t>96%</a:t>
                      </a:r>
                    </a:p>
                  </a:txBody>
                  <a:tcPr/>
                </a:tc>
                <a:extLst>
                  <a:ext uri="{0D108BD9-81ED-4DB2-BD59-A6C34878D82A}">
                    <a16:rowId xmlns:a16="http://schemas.microsoft.com/office/drawing/2014/main" val="1689270635"/>
                  </a:ext>
                </a:extLst>
              </a:tr>
              <a:tr h="301215">
                <a:tc>
                  <a:txBody>
                    <a:bodyPr/>
                    <a:lstStyle/>
                    <a:p>
                      <a:r>
                        <a:rPr lang="en-US" sz="1600">
                          <a:solidFill>
                            <a:srgbClr val="2C2C2C"/>
                          </a:solidFill>
                        </a:rPr>
                        <a:t>Zip</a:t>
                      </a:r>
                    </a:p>
                  </a:txBody>
                  <a:tcPr/>
                </a:tc>
                <a:tc>
                  <a:txBody>
                    <a:bodyPr/>
                    <a:lstStyle/>
                    <a:p>
                      <a:pPr algn="ctr"/>
                      <a:r>
                        <a:rPr lang="en-US" sz="1600">
                          <a:solidFill>
                            <a:srgbClr val="2C2C2C"/>
                          </a:solidFill>
                        </a:rPr>
                        <a:t>96%</a:t>
                      </a:r>
                    </a:p>
                  </a:txBody>
                  <a:tcPr/>
                </a:tc>
                <a:extLst>
                  <a:ext uri="{0D108BD9-81ED-4DB2-BD59-A6C34878D82A}">
                    <a16:rowId xmlns:a16="http://schemas.microsoft.com/office/drawing/2014/main" val="1533288581"/>
                  </a:ext>
                </a:extLst>
              </a:tr>
              <a:tr h="301215">
                <a:tc>
                  <a:txBody>
                    <a:bodyPr/>
                    <a:lstStyle/>
                    <a:p>
                      <a:r>
                        <a:rPr lang="en-US" sz="1600">
                          <a:solidFill>
                            <a:srgbClr val="2C2C2C"/>
                          </a:solidFill>
                        </a:rPr>
                        <a:t>County</a:t>
                      </a:r>
                    </a:p>
                  </a:txBody>
                  <a:tcPr/>
                </a:tc>
                <a:tc>
                  <a:txBody>
                    <a:bodyPr/>
                    <a:lstStyle/>
                    <a:p>
                      <a:pPr algn="ctr"/>
                      <a:r>
                        <a:rPr lang="en-US" sz="1600">
                          <a:solidFill>
                            <a:srgbClr val="2C2C2C"/>
                          </a:solidFill>
                        </a:rPr>
                        <a:t>96%</a:t>
                      </a:r>
                    </a:p>
                  </a:txBody>
                  <a:tcPr/>
                </a:tc>
                <a:extLst>
                  <a:ext uri="{0D108BD9-81ED-4DB2-BD59-A6C34878D82A}">
                    <a16:rowId xmlns:a16="http://schemas.microsoft.com/office/drawing/2014/main" val="2598789055"/>
                  </a:ext>
                </a:extLst>
              </a:tr>
              <a:tr h="301215">
                <a:tc>
                  <a:txBody>
                    <a:bodyPr/>
                    <a:lstStyle/>
                    <a:p>
                      <a:r>
                        <a:rPr lang="en-US" sz="1600">
                          <a:solidFill>
                            <a:srgbClr val="2C2C2C"/>
                          </a:solidFill>
                        </a:rPr>
                        <a:t>Telephone Number</a:t>
                      </a:r>
                    </a:p>
                  </a:txBody>
                  <a:tcPr/>
                </a:tc>
                <a:tc>
                  <a:txBody>
                    <a:bodyPr/>
                    <a:lstStyle/>
                    <a:p>
                      <a:pPr algn="ctr"/>
                      <a:r>
                        <a:rPr lang="en-US" sz="1600">
                          <a:solidFill>
                            <a:srgbClr val="2C2C2C"/>
                          </a:solidFill>
                        </a:rPr>
                        <a:t>95%</a:t>
                      </a:r>
                    </a:p>
                  </a:txBody>
                  <a:tcPr/>
                </a:tc>
                <a:extLst>
                  <a:ext uri="{0D108BD9-81ED-4DB2-BD59-A6C34878D82A}">
                    <a16:rowId xmlns:a16="http://schemas.microsoft.com/office/drawing/2014/main" val="1946153449"/>
                  </a:ext>
                </a:extLst>
              </a:tr>
              <a:tr h="301215">
                <a:tc>
                  <a:txBody>
                    <a:bodyPr/>
                    <a:lstStyle/>
                    <a:p>
                      <a:r>
                        <a:rPr lang="en-US" sz="1600">
                          <a:solidFill>
                            <a:srgbClr val="2C2C2C"/>
                          </a:solidFill>
                        </a:rPr>
                        <a:t>E-mail Address</a:t>
                      </a:r>
                    </a:p>
                  </a:txBody>
                  <a:tcPr/>
                </a:tc>
                <a:tc>
                  <a:txBody>
                    <a:bodyPr/>
                    <a:lstStyle/>
                    <a:p>
                      <a:pPr algn="ctr"/>
                      <a:r>
                        <a:rPr lang="en-US" sz="1600">
                          <a:solidFill>
                            <a:srgbClr val="2C2C2C"/>
                          </a:solidFill>
                        </a:rPr>
                        <a:t>63%</a:t>
                      </a:r>
                    </a:p>
                  </a:txBody>
                  <a:tcPr/>
                </a:tc>
                <a:extLst>
                  <a:ext uri="{0D108BD9-81ED-4DB2-BD59-A6C34878D82A}">
                    <a16:rowId xmlns:a16="http://schemas.microsoft.com/office/drawing/2014/main" val="2889471321"/>
                  </a:ext>
                </a:extLst>
              </a:tr>
            </a:tbl>
          </a:graphicData>
        </a:graphic>
      </p:graphicFrame>
    </p:spTree>
    <p:extLst>
      <p:ext uri="{BB962C8B-B14F-4D97-AF65-F5344CB8AC3E}">
        <p14:creationId xmlns:p14="http://schemas.microsoft.com/office/powerpoint/2010/main" val="1128149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0E17-7ACC-7BCA-EB1A-5009F460F88A}"/>
              </a:ext>
            </a:extLst>
          </p:cNvPr>
          <p:cNvSpPr>
            <a:spLocks noGrp="1"/>
          </p:cNvSpPr>
          <p:nvPr>
            <p:ph type="title"/>
          </p:nvPr>
        </p:nvSpPr>
        <p:spPr/>
        <p:txBody>
          <a:bodyPr/>
          <a:lstStyle/>
          <a:p>
            <a:r>
              <a:rPr lang="en-US"/>
              <a:t>Services Requested</a:t>
            </a:r>
          </a:p>
        </p:txBody>
      </p:sp>
      <p:graphicFrame>
        <p:nvGraphicFramePr>
          <p:cNvPr id="5" name="Content Placeholder 4" descr="A bar chart showing the number of services requested by type during the pilot. ">
            <a:extLst>
              <a:ext uri="{FF2B5EF4-FFF2-40B4-BE49-F238E27FC236}">
                <a16:creationId xmlns:a16="http://schemas.microsoft.com/office/drawing/2014/main" id="{83C939E7-C1FC-962B-5685-EB05F45343CE}"/>
              </a:ext>
            </a:extLst>
          </p:cNvPr>
          <p:cNvGraphicFramePr>
            <a:graphicFrameLocks noGrp="1"/>
          </p:cNvGraphicFramePr>
          <p:nvPr>
            <p:ph idx="1"/>
            <p:extLst>
              <p:ext uri="{D42A27DB-BD31-4B8C-83A1-F6EECF244321}">
                <p14:modId xmlns:p14="http://schemas.microsoft.com/office/powerpoint/2010/main" val="1458332504"/>
              </p:ext>
            </p:extLst>
          </p:nvPr>
        </p:nvGraphicFramePr>
        <p:xfrm>
          <a:off x="165100" y="1397000"/>
          <a:ext cx="11874500" cy="546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2800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B22F-C97F-E1C3-D9FF-412AF7175940}"/>
              </a:ext>
            </a:extLst>
          </p:cNvPr>
          <p:cNvSpPr>
            <a:spLocks noGrp="1"/>
          </p:cNvSpPr>
          <p:nvPr>
            <p:ph type="title"/>
          </p:nvPr>
        </p:nvSpPr>
        <p:spPr/>
        <p:txBody>
          <a:bodyPr/>
          <a:lstStyle/>
          <a:p>
            <a:r>
              <a:rPr lang="en-US"/>
              <a:t>Referrals and Cross-Program Connections</a:t>
            </a:r>
          </a:p>
        </p:txBody>
      </p:sp>
      <p:graphicFrame>
        <p:nvGraphicFramePr>
          <p:cNvPr id="5" name="Content Placeholder 4">
            <a:extLst>
              <a:ext uri="{FF2B5EF4-FFF2-40B4-BE49-F238E27FC236}">
                <a16:creationId xmlns:a16="http://schemas.microsoft.com/office/drawing/2014/main" id="{E475344C-3170-E726-3693-B4062068740E}"/>
              </a:ext>
            </a:extLst>
          </p:cNvPr>
          <p:cNvGraphicFramePr>
            <a:graphicFrameLocks noGrp="1"/>
          </p:cNvGraphicFramePr>
          <p:nvPr>
            <p:ph idx="1"/>
            <p:extLst>
              <p:ext uri="{D42A27DB-BD31-4B8C-83A1-F6EECF244321}">
                <p14:modId xmlns:p14="http://schemas.microsoft.com/office/powerpoint/2010/main" val="1955684679"/>
              </p:ext>
            </p:extLst>
          </p:nvPr>
        </p:nvGraphicFramePr>
        <p:xfrm>
          <a:off x="457199" y="1545464"/>
          <a:ext cx="11198181" cy="4704579"/>
        </p:xfrm>
        <a:graphic>
          <a:graphicData uri="http://schemas.openxmlformats.org/drawingml/2006/table">
            <a:tbl>
              <a:tblPr firstRow="1" firstCol="1" bandRow="1">
                <a:tableStyleId>{5940675A-B579-460E-94D1-54222C63F5DA}</a:tableStyleId>
              </a:tblPr>
              <a:tblGrid>
                <a:gridCol w="4824245">
                  <a:extLst>
                    <a:ext uri="{9D8B030D-6E8A-4147-A177-3AD203B41FA5}">
                      <a16:colId xmlns:a16="http://schemas.microsoft.com/office/drawing/2014/main" val="2710896565"/>
                    </a:ext>
                  </a:extLst>
                </a:gridCol>
                <a:gridCol w="2719556">
                  <a:extLst>
                    <a:ext uri="{9D8B030D-6E8A-4147-A177-3AD203B41FA5}">
                      <a16:colId xmlns:a16="http://schemas.microsoft.com/office/drawing/2014/main" val="194180832"/>
                    </a:ext>
                  </a:extLst>
                </a:gridCol>
                <a:gridCol w="3654380">
                  <a:extLst>
                    <a:ext uri="{9D8B030D-6E8A-4147-A177-3AD203B41FA5}">
                      <a16:colId xmlns:a16="http://schemas.microsoft.com/office/drawing/2014/main" val="1090059722"/>
                    </a:ext>
                  </a:extLst>
                </a:gridCol>
              </a:tblGrid>
              <a:tr h="321436">
                <a:tc>
                  <a:txBody>
                    <a:bodyPr/>
                    <a:lstStyle/>
                    <a:p>
                      <a:pPr marL="0" marR="0">
                        <a:lnSpc>
                          <a:spcPct val="107000"/>
                        </a:lnSpc>
                        <a:spcBef>
                          <a:spcPts val="0"/>
                        </a:spcBef>
                        <a:spcAft>
                          <a:spcPts val="0"/>
                        </a:spcAft>
                      </a:pPr>
                      <a:r>
                        <a:rPr lang="en-US" sz="1800" b="1" kern="0">
                          <a:solidFill>
                            <a:schemeClr val="bg1"/>
                          </a:solidFill>
                          <a:effectLst/>
                        </a:rPr>
                        <a:t>Referral</a:t>
                      </a:r>
                      <a:endParaRPr lang="en-US" sz="18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800" b="1" kern="0">
                          <a:solidFill>
                            <a:schemeClr val="bg1"/>
                          </a:solidFill>
                          <a:effectLst/>
                        </a:rPr>
                        <a:t>Count</a:t>
                      </a:r>
                      <a:endParaRPr lang="en-US" sz="18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800" b="1" kern="0">
                          <a:solidFill>
                            <a:schemeClr val="bg1"/>
                          </a:solidFill>
                          <a:effectLst/>
                        </a:rPr>
                        <a:t>Percentage of Total</a:t>
                      </a:r>
                      <a:endParaRPr lang="en-US" sz="1800" b="1"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solidFill>
                      <a:schemeClr val="tx1"/>
                    </a:solidFill>
                  </a:tcPr>
                </a:tc>
                <a:extLst>
                  <a:ext uri="{0D108BD9-81ED-4DB2-BD59-A6C34878D82A}">
                    <a16:rowId xmlns:a16="http://schemas.microsoft.com/office/drawing/2014/main" val="4216803747"/>
                  </a:ext>
                </a:extLst>
              </a:tr>
              <a:tr h="385161">
                <a:tc>
                  <a:txBody>
                    <a:bodyPr/>
                    <a:lstStyle/>
                    <a:p>
                      <a:pPr marL="0" marR="0">
                        <a:lnSpc>
                          <a:spcPct val="107000"/>
                        </a:lnSpc>
                        <a:spcBef>
                          <a:spcPts val="0"/>
                        </a:spcBef>
                        <a:spcAft>
                          <a:spcPts val="0"/>
                        </a:spcAft>
                      </a:pPr>
                      <a:r>
                        <a:rPr lang="en-US" sz="1800" kern="0">
                          <a:effectLst/>
                        </a:rPr>
                        <a:t>Employment &amp; Training Programs (ETP)</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218</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27%</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65829753"/>
                  </a:ext>
                </a:extLst>
              </a:tr>
              <a:tr h="366821">
                <a:tc>
                  <a:txBody>
                    <a:bodyPr/>
                    <a:lstStyle/>
                    <a:p>
                      <a:pPr marL="0" marR="0">
                        <a:lnSpc>
                          <a:spcPct val="107000"/>
                        </a:lnSpc>
                        <a:spcBef>
                          <a:spcPts val="0"/>
                        </a:spcBef>
                        <a:spcAft>
                          <a:spcPts val="0"/>
                        </a:spcAft>
                      </a:pPr>
                      <a:r>
                        <a:rPr lang="en-US" sz="1800" kern="0">
                          <a:effectLst/>
                        </a:rPr>
                        <a:t>Unemployment Insurance (UI) </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144</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18%</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6582210"/>
                  </a:ext>
                </a:extLst>
              </a:tr>
              <a:tr h="366821">
                <a:tc>
                  <a:txBody>
                    <a:bodyPr/>
                    <a:lstStyle/>
                    <a:p>
                      <a:pPr marL="0" marR="0">
                        <a:lnSpc>
                          <a:spcPct val="107000"/>
                        </a:lnSpc>
                        <a:spcBef>
                          <a:spcPts val="0"/>
                        </a:spcBef>
                        <a:spcAft>
                          <a:spcPts val="0"/>
                        </a:spcAft>
                      </a:pPr>
                      <a:r>
                        <a:rPr lang="en-US" sz="1800" kern="0">
                          <a:effectLst/>
                        </a:rPr>
                        <a:t>Job Fair</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98</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12%</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4417035"/>
                  </a:ext>
                </a:extLst>
              </a:tr>
              <a:tr h="366821">
                <a:tc>
                  <a:txBody>
                    <a:bodyPr/>
                    <a:lstStyle/>
                    <a:p>
                      <a:pPr marL="0" marR="0">
                        <a:lnSpc>
                          <a:spcPct val="107000"/>
                        </a:lnSpc>
                        <a:spcBef>
                          <a:spcPts val="0"/>
                        </a:spcBef>
                        <a:spcAft>
                          <a:spcPts val="0"/>
                        </a:spcAft>
                      </a:pPr>
                      <a:r>
                        <a:rPr lang="en-US" sz="1800" kern="0">
                          <a:effectLst/>
                        </a:rPr>
                        <a:t>Job Services Team</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61</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8%</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86141424"/>
                  </a:ext>
                </a:extLst>
              </a:tr>
              <a:tr h="678253">
                <a:tc>
                  <a:txBody>
                    <a:bodyPr/>
                    <a:lstStyle/>
                    <a:p>
                      <a:pPr marL="0" marR="0">
                        <a:lnSpc>
                          <a:spcPct val="107000"/>
                        </a:lnSpc>
                        <a:spcBef>
                          <a:spcPts val="0"/>
                        </a:spcBef>
                        <a:spcAft>
                          <a:spcPts val="0"/>
                        </a:spcAft>
                      </a:pPr>
                      <a:r>
                        <a:rPr lang="en-US" sz="1800" kern="0">
                          <a:effectLst/>
                        </a:rPr>
                        <a:t>Referrals to resources beyond workforce or employment-related services</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54</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7%</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89649163"/>
                  </a:ext>
                </a:extLst>
              </a:tr>
              <a:tr h="366821">
                <a:tc>
                  <a:txBody>
                    <a:bodyPr/>
                    <a:lstStyle/>
                    <a:p>
                      <a:pPr marL="0" marR="0">
                        <a:lnSpc>
                          <a:spcPct val="107000"/>
                        </a:lnSpc>
                        <a:spcBef>
                          <a:spcPts val="0"/>
                        </a:spcBef>
                        <a:spcAft>
                          <a:spcPts val="0"/>
                        </a:spcAft>
                      </a:pPr>
                      <a:r>
                        <a:rPr lang="en-US" sz="1800" kern="0">
                          <a:effectLst/>
                        </a:rPr>
                        <a:t>Vocational Rehabilitation Services (VRS)</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36</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5%</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9960429"/>
                  </a:ext>
                </a:extLst>
              </a:tr>
              <a:tr h="366821">
                <a:tc>
                  <a:txBody>
                    <a:bodyPr/>
                    <a:lstStyle/>
                    <a:p>
                      <a:pPr marL="0" marR="0">
                        <a:lnSpc>
                          <a:spcPct val="107000"/>
                        </a:lnSpc>
                        <a:spcBef>
                          <a:spcPts val="0"/>
                        </a:spcBef>
                        <a:spcAft>
                          <a:spcPts val="0"/>
                        </a:spcAft>
                      </a:pPr>
                      <a:r>
                        <a:rPr lang="en-US" sz="1800" kern="0">
                          <a:effectLst/>
                        </a:rPr>
                        <a:t>MFIP, DWP, SNAP E&amp;T </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21</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3%</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78884238"/>
                  </a:ext>
                </a:extLst>
              </a:tr>
              <a:tr h="366821">
                <a:tc>
                  <a:txBody>
                    <a:bodyPr/>
                    <a:lstStyle/>
                    <a:p>
                      <a:pPr marL="0" marR="0">
                        <a:lnSpc>
                          <a:spcPct val="107000"/>
                        </a:lnSpc>
                        <a:spcBef>
                          <a:spcPts val="0"/>
                        </a:spcBef>
                        <a:spcAft>
                          <a:spcPts val="0"/>
                        </a:spcAft>
                      </a:pPr>
                      <a:r>
                        <a:rPr lang="en-US" sz="1800" kern="0">
                          <a:effectLst/>
                        </a:rPr>
                        <a:t>Veterans’ services</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17</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2%</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80361712"/>
                  </a:ext>
                </a:extLst>
              </a:tr>
              <a:tr h="366821">
                <a:tc>
                  <a:txBody>
                    <a:bodyPr/>
                    <a:lstStyle/>
                    <a:p>
                      <a:pPr marL="0" marR="0">
                        <a:lnSpc>
                          <a:spcPct val="107000"/>
                        </a:lnSpc>
                        <a:spcBef>
                          <a:spcPts val="0"/>
                        </a:spcBef>
                        <a:spcAft>
                          <a:spcPts val="0"/>
                        </a:spcAft>
                      </a:pPr>
                      <a:r>
                        <a:rPr lang="en-US" sz="1800" kern="0">
                          <a:effectLst/>
                        </a:rPr>
                        <a:t>State Services for the Blind (SSB)</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2</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0%</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86582064"/>
                  </a:ext>
                </a:extLst>
              </a:tr>
              <a:tr h="366821">
                <a:tc>
                  <a:txBody>
                    <a:bodyPr/>
                    <a:lstStyle/>
                    <a:p>
                      <a:pPr marL="0" marR="0">
                        <a:lnSpc>
                          <a:spcPct val="107000"/>
                        </a:lnSpc>
                        <a:spcBef>
                          <a:spcPts val="0"/>
                        </a:spcBef>
                        <a:spcAft>
                          <a:spcPts val="0"/>
                        </a:spcAft>
                      </a:pPr>
                      <a:r>
                        <a:rPr lang="en-US" sz="1800" kern="0">
                          <a:effectLst/>
                        </a:rPr>
                        <a:t>Other</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146</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0">
                          <a:effectLst/>
                        </a:rPr>
                        <a:t>18%</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64071443"/>
                  </a:ext>
                </a:extLst>
              </a:tr>
              <a:tr h="385161">
                <a:tc>
                  <a:txBody>
                    <a:bodyPr/>
                    <a:lstStyle/>
                    <a:p>
                      <a:pPr marL="0" marR="0">
                        <a:lnSpc>
                          <a:spcPct val="107000"/>
                        </a:lnSpc>
                        <a:spcBef>
                          <a:spcPts val="0"/>
                        </a:spcBef>
                        <a:spcAft>
                          <a:spcPts val="0"/>
                        </a:spcAft>
                      </a:pPr>
                      <a:r>
                        <a:rPr lang="en-US" sz="1800" b="1" kern="0">
                          <a:effectLst/>
                        </a:rPr>
                        <a:t>Total Served</a:t>
                      </a:r>
                      <a:endParaRPr lang="en-US" sz="1800" b="1"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kern="0">
                          <a:effectLst/>
                        </a:rPr>
                        <a:t>797</a:t>
                      </a:r>
                      <a:endParaRPr lang="en-US" sz="1800" b="1"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endParaRPr lang="en-US" sz="1800">
                        <a:effectLst/>
                        <a:latin typeface="Aptos" panose="020B0004020202020204" pitchFamily="34" charset="0"/>
                      </a:endParaRPr>
                    </a:p>
                  </a:txBody>
                  <a:tcPr marL="68580" marR="68580" marT="0" marB="0" anchor="ctr"/>
                </a:tc>
                <a:extLst>
                  <a:ext uri="{0D108BD9-81ED-4DB2-BD59-A6C34878D82A}">
                    <a16:rowId xmlns:a16="http://schemas.microsoft.com/office/drawing/2014/main" val="1655576244"/>
                  </a:ext>
                </a:extLst>
              </a:tr>
            </a:tbl>
          </a:graphicData>
        </a:graphic>
      </p:graphicFrame>
    </p:spTree>
    <p:extLst>
      <p:ext uri="{BB962C8B-B14F-4D97-AF65-F5344CB8AC3E}">
        <p14:creationId xmlns:p14="http://schemas.microsoft.com/office/powerpoint/2010/main" val="4267677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E052D-49F0-9E83-23B8-0832914E5365}"/>
              </a:ext>
            </a:extLst>
          </p:cNvPr>
          <p:cNvSpPr>
            <a:spLocks noGrp="1"/>
          </p:cNvSpPr>
          <p:nvPr>
            <p:ph type="title"/>
          </p:nvPr>
        </p:nvSpPr>
        <p:spPr/>
        <p:txBody>
          <a:bodyPr/>
          <a:lstStyle/>
          <a:p>
            <a:r>
              <a:rPr lang="en-US"/>
              <a:t> Case Study: Duluth Center</a:t>
            </a:r>
          </a:p>
        </p:txBody>
      </p:sp>
      <p:pic>
        <p:nvPicPr>
          <p:cNvPr id="6" name="Picture Placeholder 5" descr="A picture of Duluth Minnesota from up on a hill looking down at the city and Lake Superior. ">
            <a:extLst>
              <a:ext uri="{FF2B5EF4-FFF2-40B4-BE49-F238E27FC236}">
                <a16:creationId xmlns:a16="http://schemas.microsoft.com/office/drawing/2014/main" id="{F22344F8-8F0E-A234-146D-B94D1D276C04}"/>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5313" b="15313"/>
          <a:stretch>
            <a:fillRect/>
          </a:stretch>
        </p:blipFill>
        <p:spPr/>
      </p:pic>
      <p:sp>
        <p:nvSpPr>
          <p:cNvPr id="4" name="Content Placeholder 3">
            <a:extLst>
              <a:ext uri="{FF2B5EF4-FFF2-40B4-BE49-F238E27FC236}">
                <a16:creationId xmlns:a16="http://schemas.microsoft.com/office/drawing/2014/main" id="{09D0F791-AFAD-173D-CA08-BF13BB17287C}"/>
              </a:ext>
            </a:extLst>
          </p:cNvPr>
          <p:cNvSpPr>
            <a:spLocks noGrp="1"/>
          </p:cNvSpPr>
          <p:nvPr>
            <p:ph idx="1"/>
          </p:nvPr>
        </p:nvSpPr>
        <p:spPr>
          <a:xfrm>
            <a:off x="5009322" y="1630018"/>
            <a:ext cx="7182678" cy="4638260"/>
          </a:xfrm>
        </p:spPr>
        <p:txBody>
          <a:bodyPr>
            <a:normAutofit/>
          </a:bodyPr>
          <a:lstStyle/>
          <a:p>
            <a:r>
              <a:rPr lang="en-US" sz="2800"/>
              <a:t>4,181 front desk interactions</a:t>
            </a:r>
          </a:p>
          <a:p>
            <a:r>
              <a:rPr lang="en-US" sz="2800"/>
              <a:t>750 interactions on Cybrarian computers </a:t>
            </a:r>
          </a:p>
          <a:p>
            <a:r>
              <a:rPr lang="en-US" sz="2800"/>
              <a:t>392 registration form submissions</a:t>
            </a:r>
          </a:p>
          <a:p>
            <a:r>
              <a:rPr lang="en-US" sz="2800"/>
              <a:t>While these data come from just one CareerForce location and may not fully reflect trends across the entire state, the fact that 10% of interactions were new registrations is still impactful. </a:t>
            </a:r>
          </a:p>
        </p:txBody>
      </p:sp>
    </p:spTree>
    <p:extLst>
      <p:ext uri="{BB962C8B-B14F-4D97-AF65-F5344CB8AC3E}">
        <p14:creationId xmlns:p14="http://schemas.microsoft.com/office/powerpoint/2010/main" val="1253531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39BF-F5C2-09F3-D7D5-DE1CDCE20695}"/>
              </a:ext>
            </a:extLst>
          </p:cNvPr>
          <p:cNvSpPr>
            <a:spLocks noGrp="1"/>
          </p:cNvSpPr>
          <p:nvPr>
            <p:ph type="title"/>
          </p:nvPr>
        </p:nvSpPr>
        <p:spPr/>
        <p:txBody>
          <a:bodyPr/>
          <a:lstStyle/>
          <a:p>
            <a:r>
              <a:rPr lang="en-US"/>
              <a:t>Recommendations – Part 1</a:t>
            </a:r>
          </a:p>
        </p:txBody>
      </p:sp>
      <p:sp>
        <p:nvSpPr>
          <p:cNvPr id="3" name="Content Placeholder 2">
            <a:extLst>
              <a:ext uri="{FF2B5EF4-FFF2-40B4-BE49-F238E27FC236}">
                <a16:creationId xmlns:a16="http://schemas.microsoft.com/office/drawing/2014/main" id="{3D954D81-535A-D5BF-22E2-9415CBF8848E}"/>
              </a:ext>
            </a:extLst>
          </p:cNvPr>
          <p:cNvSpPr>
            <a:spLocks noGrp="1"/>
          </p:cNvSpPr>
          <p:nvPr>
            <p:ph idx="1"/>
          </p:nvPr>
        </p:nvSpPr>
        <p:spPr/>
        <p:txBody>
          <a:bodyPr vert="horz" lIns="0" tIns="91440" rIns="0" bIns="91440" rtlCol="0" anchor="t">
            <a:normAutofit/>
          </a:bodyPr>
          <a:lstStyle/>
          <a:p>
            <a:r>
              <a:rPr lang="en-US" sz="2400" b="0" i="0" dirty="0">
                <a:solidFill>
                  <a:srgbClr val="000000"/>
                </a:solidFill>
                <a:effectLst/>
                <a:latin typeface="Aptos"/>
              </a:rPr>
              <a:t>After discussion and review of the findings, the group recommends adopting tracking that is based off </a:t>
            </a:r>
            <a:r>
              <a:rPr lang="en-US" sz="2400" b="1" i="0" dirty="0">
                <a:solidFill>
                  <a:srgbClr val="000000"/>
                </a:solidFill>
                <a:effectLst/>
                <a:latin typeface="Aptos"/>
              </a:rPr>
              <a:t>Prototype 5.</a:t>
            </a:r>
            <a:endParaRPr lang="en-US" sz="2400" b="0" i="0" dirty="0">
              <a:solidFill>
                <a:srgbClr val="000000"/>
              </a:solidFill>
              <a:effectLst/>
              <a:latin typeface="Aptos"/>
            </a:endParaRPr>
          </a:p>
          <a:p>
            <a:r>
              <a:rPr lang="en-US" sz="2400" b="0" i="0" dirty="0">
                <a:solidFill>
                  <a:srgbClr val="000000"/>
                </a:solidFill>
                <a:effectLst/>
                <a:latin typeface="Aptos"/>
              </a:rPr>
              <a:t>Although </a:t>
            </a:r>
            <a:r>
              <a:rPr lang="en-US" sz="2400" b="1" i="0" dirty="0">
                <a:solidFill>
                  <a:srgbClr val="000000"/>
                </a:solidFill>
                <a:effectLst/>
                <a:latin typeface="Aptos"/>
              </a:rPr>
              <a:t>Prototype 5</a:t>
            </a:r>
            <a:r>
              <a:rPr lang="en-US" sz="2400" b="0" i="0" dirty="0">
                <a:solidFill>
                  <a:srgbClr val="000000"/>
                </a:solidFill>
                <a:effectLst/>
                <a:latin typeface="Aptos"/>
              </a:rPr>
              <a:t> resulted in fewer recorded engagements during the pilot period, </a:t>
            </a:r>
            <a:r>
              <a:rPr lang="en-US" sz="2400" dirty="0">
                <a:solidFill>
                  <a:srgbClr val="000000"/>
                </a:solidFill>
                <a:latin typeface="Aptos"/>
              </a:rPr>
              <a:t>it </a:t>
            </a:r>
            <a:r>
              <a:rPr lang="en-US" sz="2400" b="0" i="0" dirty="0">
                <a:solidFill>
                  <a:srgbClr val="000000"/>
                </a:solidFill>
                <a:effectLst/>
                <a:latin typeface="Aptos"/>
              </a:rPr>
              <a:t>would allow DEED to submit the data to the Department of Labor because it has much of the necessary detail</a:t>
            </a:r>
            <a:r>
              <a:rPr lang="en-US" sz="2400" dirty="0">
                <a:solidFill>
                  <a:srgbClr val="000000"/>
                </a:solidFill>
                <a:latin typeface="Aptos"/>
              </a:rPr>
              <a:t>. </a:t>
            </a:r>
          </a:p>
          <a:p>
            <a:r>
              <a:rPr lang="en-US" sz="2400" dirty="0">
                <a:solidFill>
                  <a:srgbClr val="000000"/>
                </a:solidFill>
                <a:latin typeface="Aptos"/>
              </a:rPr>
              <a:t>Although providers agreed that </a:t>
            </a:r>
            <a:r>
              <a:rPr lang="en-US" sz="2400" b="1" dirty="0">
                <a:solidFill>
                  <a:srgbClr val="000000"/>
                </a:solidFill>
                <a:latin typeface="Aptos"/>
              </a:rPr>
              <a:t>Prototype 3</a:t>
            </a:r>
            <a:r>
              <a:rPr lang="en-US" sz="2400" dirty="0">
                <a:solidFill>
                  <a:srgbClr val="000000"/>
                </a:solidFill>
                <a:latin typeface="Aptos"/>
              </a:rPr>
              <a:t> was easier for customers and staff because it only required counts, they recognized that the data wouldn’t have much value if it could not be submitted to DOL and would not be accepted as valid counts of customer services. </a:t>
            </a:r>
            <a:endParaRPr lang="en-US" sz="2400" b="0" i="0" dirty="0">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474862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97F2-1768-6C18-3126-1EBFBB6FA1F0}"/>
              </a:ext>
            </a:extLst>
          </p:cNvPr>
          <p:cNvSpPr>
            <a:spLocks noGrp="1"/>
          </p:cNvSpPr>
          <p:nvPr>
            <p:ph type="title"/>
          </p:nvPr>
        </p:nvSpPr>
        <p:spPr/>
        <p:txBody>
          <a:bodyPr/>
          <a:lstStyle/>
          <a:p>
            <a:r>
              <a:rPr lang="en-US"/>
              <a:t>Recommendations – Part2</a:t>
            </a:r>
          </a:p>
        </p:txBody>
      </p:sp>
      <p:sp>
        <p:nvSpPr>
          <p:cNvPr id="3" name="Content Placeholder 2">
            <a:extLst>
              <a:ext uri="{FF2B5EF4-FFF2-40B4-BE49-F238E27FC236}">
                <a16:creationId xmlns:a16="http://schemas.microsoft.com/office/drawing/2014/main" id="{195EF9DD-3064-EE31-7A2A-52FA3B572427}"/>
              </a:ext>
            </a:extLst>
          </p:cNvPr>
          <p:cNvSpPr>
            <a:spLocks noGrp="1"/>
          </p:cNvSpPr>
          <p:nvPr>
            <p:ph idx="1"/>
          </p:nvPr>
        </p:nvSpPr>
        <p:spPr/>
        <p:txBody>
          <a:bodyPr>
            <a:normAutofit fontScale="77500" lnSpcReduction="20000"/>
          </a:bodyPr>
          <a:lstStyle/>
          <a:p>
            <a:r>
              <a:rPr lang="en-US" sz="2800" b="0" i="0" dirty="0">
                <a:solidFill>
                  <a:srgbClr val="000000"/>
                </a:solidFill>
                <a:effectLst/>
                <a:latin typeface="Aptos"/>
              </a:rPr>
              <a:t>To ensure the collection of federally required identifiers and to enable cross-system tracking, we recommend </a:t>
            </a:r>
            <a:r>
              <a:rPr lang="en-US" sz="2800" b="1" i="0" dirty="0">
                <a:solidFill>
                  <a:srgbClr val="000000"/>
                </a:solidFill>
                <a:effectLst/>
                <a:latin typeface="Aptos"/>
              </a:rPr>
              <a:t>incorporating the Social Security Number (SSN) field into Prototype 5</a:t>
            </a:r>
            <a:r>
              <a:rPr lang="en-US" sz="2800" b="1" dirty="0">
                <a:solidFill>
                  <a:srgbClr val="000000"/>
                </a:solidFill>
                <a:latin typeface="Aptos"/>
              </a:rPr>
              <a:t>. </a:t>
            </a:r>
            <a:r>
              <a:rPr lang="en-US" sz="2800" dirty="0">
                <a:solidFill>
                  <a:srgbClr val="000000"/>
                </a:solidFill>
                <a:latin typeface="Aptos"/>
              </a:rPr>
              <a:t>Customers can refuse to provide an SSN and still receive some services. </a:t>
            </a:r>
            <a:endParaRPr lang="en-US" sz="2800" b="1" i="0" dirty="0">
              <a:solidFill>
                <a:srgbClr val="000000"/>
              </a:solidFill>
              <a:effectLst/>
              <a:latin typeface="Aptos" panose="020B0004020202020204" pitchFamily="34" charset="0"/>
            </a:endParaRPr>
          </a:p>
          <a:p>
            <a:r>
              <a:rPr lang="en-US" sz="2800" b="0" i="0" dirty="0">
                <a:solidFill>
                  <a:srgbClr val="000000"/>
                </a:solidFill>
                <a:effectLst/>
                <a:latin typeface="Aptos"/>
              </a:rPr>
              <a:t>The group</a:t>
            </a:r>
            <a:r>
              <a:rPr lang="en-US" sz="2800" dirty="0">
                <a:solidFill>
                  <a:srgbClr val="000000"/>
                </a:solidFill>
                <a:latin typeface="Aptos"/>
              </a:rPr>
              <a:t> also discussed how the tracking should be done and by whom and observed that </a:t>
            </a:r>
            <a:r>
              <a:rPr lang="en-US" sz="2800" b="1" dirty="0">
                <a:solidFill>
                  <a:srgbClr val="000000"/>
                </a:solidFill>
                <a:latin typeface="Aptos"/>
              </a:rPr>
              <a:t>CareerForce.MN.gov may be the best place for the tracking to occur </a:t>
            </a:r>
            <a:r>
              <a:rPr lang="en-US" sz="2800" dirty="0">
                <a:solidFill>
                  <a:srgbClr val="000000"/>
                </a:solidFill>
                <a:latin typeface="Aptos"/>
              </a:rPr>
              <a:t>because many customers use it and it is often an early part of their services journey. </a:t>
            </a:r>
          </a:p>
          <a:p>
            <a:r>
              <a:rPr lang="en-US" sz="2800" dirty="0">
                <a:solidFill>
                  <a:srgbClr val="000000"/>
                </a:solidFill>
                <a:latin typeface="Aptos"/>
              </a:rPr>
              <a:t>Tracking </a:t>
            </a:r>
            <a:r>
              <a:rPr lang="en-US" sz="2800" b="1" dirty="0">
                <a:solidFill>
                  <a:srgbClr val="000000"/>
                </a:solidFill>
                <a:latin typeface="Aptos"/>
              </a:rPr>
              <a:t>could be done by customers </a:t>
            </a:r>
            <a:r>
              <a:rPr lang="en-US" sz="2800" dirty="0">
                <a:solidFill>
                  <a:srgbClr val="000000"/>
                </a:solidFill>
                <a:latin typeface="Aptos"/>
              </a:rPr>
              <a:t>by completing the first part of registration </a:t>
            </a:r>
            <a:r>
              <a:rPr lang="en-US" sz="2800" b="1" dirty="0">
                <a:solidFill>
                  <a:srgbClr val="000000"/>
                </a:solidFill>
                <a:latin typeface="Aptos"/>
              </a:rPr>
              <a:t>or by staff</a:t>
            </a:r>
            <a:r>
              <a:rPr lang="en-US" sz="2800" dirty="0">
                <a:solidFill>
                  <a:srgbClr val="000000"/>
                </a:solidFill>
                <a:latin typeface="Aptos"/>
              </a:rPr>
              <a:t> on a special page that could be created for them. </a:t>
            </a:r>
          </a:p>
          <a:p>
            <a:r>
              <a:rPr lang="en-US" sz="2800" dirty="0">
                <a:solidFill>
                  <a:srgbClr val="000000"/>
                </a:solidFill>
                <a:latin typeface="Aptos"/>
              </a:rPr>
              <a:t>The Customer Tracking pilot workgroup recommends asking the CareerForce.MN.gov system team and their program stakeholders to evaluate whether CareerForce.MN.gov is the right system for the tracking and if so, to design a method that works the best for customers, staff, and partners. </a:t>
            </a:r>
            <a:endParaRPr lang="en-US" sz="3600" dirty="0"/>
          </a:p>
          <a:p>
            <a:endParaRPr lang="en-US" dirty="0"/>
          </a:p>
        </p:txBody>
      </p:sp>
    </p:spTree>
    <p:extLst>
      <p:ext uri="{BB962C8B-B14F-4D97-AF65-F5344CB8AC3E}">
        <p14:creationId xmlns:p14="http://schemas.microsoft.com/office/powerpoint/2010/main" val="3130826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CE9C5-85C9-32BE-2060-77482DDFFF91}"/>
              </a:ext>
            </a:extLst>
          </p:cNvPr>
          <p:cNvSpPr>
            <a:spLocks noGrp="1"/>
          </p:cNvSpPr>
          <p:nvPr>
            <p:ph type="title"/>
          </p:nvPr>
        </p:nvSpPr>
        <p:spPr>
          <a:xfrm>
            <a:off x="838200" y="0"/>
            <a:ext cx="10515600" cy="1216025"/>
          </a:xfrm>
        </p:spPr>
        <p:txBody>
          <a:bodyPr/>
          <a:lstStyle/>
          <a:p>
            <a:r>
              <a:rPr lang="en-US"/>
              <a:t>Considerations and Risks – Part 1</a:t>
            </a:r>
          </a:p>
        </p:txBody>
      </p:sp>
      <p:sp>
        <p:nvSpPr>
          <p:cNvPr id="3" name="Content Placeholder 2">
            <a:extLst>
              <a:ext uri="{FF2B5EF4-FFF2-40B4-BE49-F238E27FC236}">
                <a16:creationId xmlns:a16="http://schemas.microsoft.com/office/drawing/2014/main" id="{7A4AC180-5428-C011-7C2D-AFE9A9BDD345}"/>
              </a:ext>
            </a:extLst>
          </p:cNvPr>
          <p:cNvSpPr>
            <a:spLocks noGrp="1"/>
          </p:cNvSpPr>
          <p:nvPr>
            <p:ph idx="1"/>
          </p:nvPr>
        </p:nvSpPr>
        <p:spPr>
          <a:xfrm>
            <a:off x="165442" y="1457739"/>
            <a:ext cx="12022982" cy="5194851"/>
          </a:xfrm>
        </p:spPr>
        <p:txBody>
          <a:bodyPr vert="horz" lIns="0" tIns="91440" rIns="0" bIns="91440" rtlCol="0" anchor="t">
            <a:noAutofit/>
          </a:bodyPr>
          <a:lstStyle/>
          <a:p>
            <a:pPr marL="0" indent="0">
              <a:buNone/>
            </a:pPr>
            <a:r>
              <a:rPr lang="en-US" sz="2600" b="1">
                <a:solidFill>
                  <a:schemeClr val="tx1"/>
                </a:solidFill>
              </a:rPr>
              <a:t>Challenges for Customer Providing the Data</a:t>
            </a:r>
            <a:endParaRPr lang="en-US" sz="2600" b="1">
              <a:solidFill>
                <a:schemeClr val="tx1"/>
              </a:solidFill>
              <a:ea typeface="Calibri"/>
              <a:cs typeface="Calibri"/>
            </a:endParaRPr>
          </a:p>
          <a:p>
            <a:r>
              <a:rPr lang="en-US" sz="2600"/>
              <a:t>If customers are going to be asked to enter the data, we need to make it easy for them. Do we need to provide tools such as tablets to facilitate the tracking? </a:t>
            </a:r>
            <a:endParaRPr lang="en-US" sz="2600">
              <a:ea typeface="Calibri"/>
              <a:cs typeface="Calibri"/>
            </a:endParaRPr>
          </a:p>
          <a:p>
            <a:r>
              <a:rPr lang="en-US" sz="2600"/>
              <a:t>There are accessibility and usability concerns for certain customer populations (e.g., limited digital literacy, disabilities, language barriers).</a:t>
            </a:r>
            <a:endParaRPr lang="en-US" sz="2600">
              <a:ea typeface="Calibri"/>
              <a:cs typeface="Calibri"/>
            </a:endParaRPr>
          </a:p>
          <a:p>
            <a:pPr marL="0" indent="0">
              <a:buNone/>
            </a:pPr>
            <a:r>
              <a:rPr lang="en-US" sz="2600" b="1">
                <a:solidFill>
                  <a:schemeClr val="tx1"/>
                </a:solidFill>
              </a:rPr>
              <a:t>Operational and Staff Readiness</a:t>
            </a:r>
            <a:endParaRPr lang="en-US" sz="2600" b="1">
              <a:solidFill>
                <a:schemeClr val="tx1"/>
              </a:solidFill>
              <a:ea typeface="Calibri"/>
              <a:cs typeface="Calibri"/>
            </a:endParaRPr>
          </a:p>
          <a:p>
            <a:r>
              <a:rPr lang="en-US" sz="2600"/>
              <a:t>There is variability in site resources and staff capacity to support new data collection workflows.</a:t>
            </a:r>
            <a:endParaRPr lang="en-US" sz="2600" b="1">
              <a:ea typeface="Calibri"/>
              <a:cs typeface="Calibri"/>
            </a:endParaRPr>
          </a:p>
          <a:p>
            <a:endParaRPr lang="en-US" sz="1600"/>
          </a:p>
        </p:txBody>
      </p:sp>
    </p:spTree>
    <p:extLst>
      <p:ext uri="{BB962C8B-B14F-4D97-AF65-F5344CB8AC3E}">
        <p14:creationId xmlns:p14="http://schemas.microsoft.com/office/powerpoint/2010/main" val="3307812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75AA8-E0A4-429D-2FFB-5E1C62047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BC97F-2227-3C35-E37D-02BF2D3F25BD}"/>
              </a:ext>
            </a:extLst>
          </p:cNvPr>
          <p:cNvSpPr>
            <a:spLocks noGrp="1"/>
          </p:cNvSpPr>
          <p:nvPr>
            <p:ph type="title"/>
          </p:nvPr>
        </p:nvSpPr>
        <p:spPr/>
        <p:txBody>
          <a:bodyPr/>
          <a:lstStyle/>
          <a:p>
            <a:r>
              <a:rPr lang="en-US"/>
              <a:t>Considerations and Risks – Part 2</a:t>
            </a:r>
          </a:p>
        </p:txBody>
      </p:sp>
      <p:sp>
        <p:nvSpPr>
          <p:cNvPr id="3" name="Content Placeholder 2">
            <a:extLst>
              <a:ext uri="{FF2B5EF4-FFF2-40B4-BE49-F238E27FC236}">
                <a16:creationId xmlns:a16="http://schemas.microsoft.com/office/drawing/2014/main" id="{E0446835-683E-BF07-79E9-F578EC407610}"/>
              </a:ext>
            </a:extLst>
          </p:cNvPr>
          <p:cNvSpPr>
            <a:spLocks noGrp="1"/>
          </p:cNvSpPr>
          <p:nvPr>
            <p:ph idx="1"/>
          </p:nvPr>
        </p:nvSpPr>
        <p:spPr>
          <a:xfrm>
            <a:off x="165442" y="1457739"/>
            <a:ext cx="12022982" cy="5194851"/>
          </a:xfrm>
        </p:spPr>
        <p:txBody>
          <a:bodyPr vert="horz" lIns="0" tIns="91440" rIns="0" bIns="91440" rtlCol="0" anchor="t">
            <a:noAutofit/>
          </a:bodyPr>
          <a:lstStyle/>
          <a:p>
            <a:pPr marL="0" indent="0">
              <a:buNone/>
            </a:pPr>
            <a:r>
              <a:rPr lang="en-US" sz="2800" b="1">
                <a:solidFill>
                  <a:schemeClr val="tx1"/>
                </a:solidFill>
              </a:rPr>
              <a:t>Change Management and Potential Customer Resistance</a:t>
            </a:r>
            <a:endParaRPr lang="en-US" sz="2800" b="1">
              <a:solidFill>
                <a:schemeClr val="tx1"/>
              </a:solidFill>
              <a:ea typeface="Calibri"/>
              <a:cs typeface="Calibri"/>
            </a:endParaRPr>
          </a:p>
          <a:p>
            <a:r>
              <a:rPr lang="en-US" sz="2800"/>
              <a:t>There may be hesitancy from customers to share personal information digitally.</a:t>
            </a:r>
            <a:endParaRPr lang="en-US" sz="2800" b="1">
              <a:ea typeface="Calibri"/>
              <a:cs typeface="Calibri"/>
            </a:endParaRPr>
          </a:p>
          <a:p>
            <a:pPr marL="0" indent="0">
              <a:buNone/>
            </a:pPr>
            <a:r>
              <a:rPr lang="en-US" sz="2800" b="1">
                <a:solidFill>
                  <a:schemeClr val="tx1"/>
                </a:solidFill>
                <a:ea typeface="+mn-lt"/>
                <a:cs typeface="+mn-lt"/>
              </a:rPr>
              <a:t>Cost and System Functionality Considerations</a:t>
            </a:r>
            <a:endParaRPr lang="en-US" sz="2800">
              <a:solidFill>
                <a:schemeClr val="tx1"/>
              </a:solidFill>
              <a:ea typeface="Calibri"/>
              <a:cs typeface="Calibri"/>
            </a:endParaRPr>
          </a:p>
          <a:p>
            <a:r>
              <a:rPr lang="en-US" sz="2800">
                <a:ea typeface="+mn-lt"/>
                <a:cs typeface="+mn-lt"/>
              </a:rPr>
              <a:t>If additional functionality is needed in CareerForceMN.gov or other systems to support this tracking, there will be a cost to build it. </a:t>
            </a:r>
            <a:endParaRPr lang="en-US" sz="2800">
              <a:ea typeface="Calibri"/>
              <a:cs typeface="Calibri"/>
            </a:endParaRPr>
          </a:p>
          <a:p>
            <a:r>
              <a:rPr lang="en-US" sz="2800">
                <a:ea typeface="+mn-lt"/>
                <a:cs typeface="+mn-lt"/>
              </a:rPr>
              <a:t>Funding and resource planning must account for potential system modifications or integrations.</a:t>
            </a:r>
            <a:endParaRPr lang="en-US" sz="2800"/>
          </a:p>
          <a:p>
            <a:endParaRPr lang="en-US">
              <a:ea typeface="Calibri"/>
              <a:cs typeface="Calibri"/>
            </a:endParaRPr>
          </a:p>
        </p:txBody>
      </p:sp>
    </p:spTree>
    <p:extLst>
      <p:ext uri="{BB962C8B-B14F-4D97-AF65-F5344CB8AC3E}">
        <p14:creationId xmlns:p14="http://schemas.microsoft.com/office/powerpoint/2010/main" val="2087287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D587DC8-887D-4D2C-97A9-E37B9CD5F7DA}"/>
              </a:ext>
            </a:extLst>
          </p:cNvPr>
          <p:cNvSpPr>
            <a:spLocks noGrp="1"/>
          </p:cNvSpPr>
          <p:nvPr>
            <p:ph type="title"/>
          </p:nvPr>
        </p:nvSpPr>
        <p:spPr/>
        <p:txBody>
          <a:bodyPr/>
          <a:lstStyle/>
          <a:p>
            <a:r>
              <a:rPr lang="en-US"/>
              <a:t>Agenda</a:t>
            </a:r>
          </a:p>
        </p:txBody>
      </p:sp>
      <p:sp>
        <p:nvSpPr>
          <p:cNvPr id="10" name="Content Placeholder 2">
            <a:extLst>
              <a:ext uri="{FF2B5EF4-FFF2-40B4-BE49-F238E27FC236}">
                <a16:creationId xmlns:a16="http://schemas.microsoft.com/office/drawing/2014/main" id="{D211D839-8A60-4987-9F9F-8D28CC5C059C}"/>
              </a:ext>
            </a:extLst>
          </p:cNvPr>
          <p:cNvSpPr>
            <a:spLocks noGrp="1"/>
          </p:cNvSpPr>
          <p:nvPr>
            <p:ph idx="1"/>
          </p:nvPr>
        </p:nvSpPr>
        <p:spPr/>
        <p:txBody>
          <a:bodyPr lIns="274320" tIns="274320" rIns="274320" bIns="274320" anchor="ctr"/>
          <a:lstStyle/>
          <a:p>
            <a:pPr>
              <a:tabLst>
                <a:tab pos="2852738" algn="l"/>
              </a:tabLst>
            </a:pPr>
            <a:r>
              <a:rPr lang="en-US" dirty="0"/>
              <a:t>Why a Tracking System is Needed</a:t>
            </a:r>
          </a:p>
          <a:p>
            <a:pPr>
              <a:tabLst>
                <a:tab pos="2852738" algn="l"/>
              </a:tabLst>
            </a:pPr>
            <a:r>
              <a:rPr lang="en-US" dirty="0"/>
              <a:t>Project Design and Prototypes</a:t>
            </a:r>
          </a:p>
          <a:p>
            <a:pPr>
              <a:tabLst>
                <a:tab pos="2852738" algn="l"/>
              </a:tabLst>
            </a:pPr>
            <a:r>
              <a:rPr lang="en-US" dirty="0"/>
              <a:t>Key Findings from the Pilot</a:t>
            </a:r>
          </a:p>
          <a:p>
            <a:pPr>
              <a:tabLst>
                <a:tab pos="2852738" algn="l"/>
              </a:tabLst>
            </a:pPr>
            <a:r>
              <a:rPr lang="en-US" dirty="0"/>
              <a:t>Duluth Case Study + Broader Lessons</a:t>
            </a:r>
          </a:p>
          <a:p>
            <a:pPr>
              <a:tabLst>
                <a:tab pos="2852738" algn="l"/>
              </a:tabLst>
            </a:pPr>
            <a:r>
              <a:rPr lang="en-US" dirty="0"/>
              <a:t>Our Recommendation &amp; What’s Next</a:t>
            </a:r>
          </a:p>
          <a:p>
            <a:pPr>
              <a:tabLst>
                <a:tab pos="2852738" algn="l"/>
              </a:tabLst>
            </a:pPr>
            <a:r>
              <a:rPr lang="en-US" dirty="0"/>
              <a:t>Q&amp;A</a:t>
            </a:r>
          </a:p>
        </p:txBody>
      </p:sp>
      <p:sp>
        <p:nvSpPr>
          <p:cNvPr id="6" name="Slide Number Placeholder 3">
            <a:extLst>
              <a:ext uri="{FF2B5EF4-FFF2-40B4-BE49-F238E27FC236}">
                <a16:creationId xmlns:a16="http://schemas.microsoft.com/office/drawing/2014/main" id="{64D11908-7802-4804-AF30-66F9FAD5083C}"/>
              </a:ext>
            </a:extLst>
          </p:cNvPr>
          <p:cNvSpPr>
            <a:spLocks noGrp="1"/>
          </p:cNvSpPr>
          <p:nvPr>
            <p:ph type="sldNum" sz="quarter" idx="12"/>
          </p:nvPr>
        </p:nvSpPr>
        <p:spPr/>
        <p:txBody>
          <a:bodyPr/>
          <a:lstStyle/>
          <a:p>
            <a:fld id="{48F63A3B-78C7-47BE-AE5E-E10140E04643}" type="slidenum">
              <a:rPr lang="en-US" smtClean="0"/>
              <a:t>2</a:t>
            </a:fld>
            <a:endParaRPr lang="en-US"/>
          </a:p>
        </p:txBody>
      </p:sp>
    </p:spTree>
    <p:extLst>
      <p:ext uri="{BB962C8B-B14F-4D97-AF65-F5344CB8AC3E}">
        <p14:creationId xmlns:p14="http://schemas.microsoft.com/office/powerpoint/2010/main" val="1555904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27D159-67F7-A5D5-F9CB-F27F4E09EB83}"/>
              </a:ext>
            </a:extLst>
          </p:cNvPr>
          <p:cNvSpPr>
            <a:spLocks noGrp="1"/>
          </p:cNvSpPr>
          <p:nvPr>
            <p:ph type="title"/>
          </p:nvPr>
        </p:nvSpPr>
        <p:spPr/>
        <p:txBody>
          <a:bodyPr/>
          <a:lstStyle/>
          <a:p>
            <a:r>
              <a:rPr lang="en-US"/>
              <a:t>Next Steps</a:t>
            </a:r>
          </a:p>
        </p:txBody>
      </p:sp>
      <p:pic>
        <p:nvPicPr>
          <p:cNvPr id="23" name="Picture Placeholder 22" descr="A logo of a checklist">
            <a:extLst>
              <a:ext uri="{FF2B5EF4-FFF2-40B4-BE49-F238E27FC236}">
                <a16:creationId xmlns:a16="http://schemas.microsoft.com/office/drawing/2014/main" id="{532ABBCE-9590-E94D-DBC9-429FF006CD2C}"/>
              </a:ext>
            </a:extLst>
          </p:cNvPr>
          <p:cNvPicPr>
            <a:picLocks noGrp="1" noChangeAspect="1"/>
          </p:cNvPicPr>
          <p:nvPr>
            <p:ph type="pic" sz="quarter" idx="17"/>
          </p:nvPr>
        </p:nvPicPr>
        <p:blipFill>
          <a:blip r:embed="rId2"/>
          <a:srcRect t="-8172" b="-6449"/>
          <a:stretch/>
        </p:blipFill>
        <p:spPr>
          <a:xfrm>
            <a:off x="806332" y="1570191"/>
            <a:ext cx="1858809" cy="1858809"/>
          </a:xfrm>
        </p:spPr>
      </p:pic>
      <p:sp>
        <p:nvSpPr>
          <p:cNvPr id="13" name="Text Placeholder 12">
            <a:extLst>
              <a:ext uri="{FF2B5EF4-FFF2-40B4-BE49-F238E27FC236}">
                <a16:creationId xmlns:a16="http://schemas.microsoft.com/office/drawing/2014/main" id="{6BBE44C3-073B-45E1-6676-47A5719B23CD}"/>
              </a:ext>
            </a:extLst>
          </p:cNvPr>
          <p:cNvSpPr>
            <a:spLocks noGrp="1"/>
          </p:cNvSpPr>
          <p:nvPr>
            <p:ph type="body" sz="quarter" idx="18"/>
          </p:nvPr>
        </p:nvSpPr>
        <p:spPr>
          <a:xfrm>
            <a:off x="3289300" y="1674771"/>
            <a:ext cx="8096368" cy="1834618"/>
          </a:xfrm>
        </p:spPr>
        <p:txBody>
          <a:bodyPr/>
          <a:lstStyle/>
          <a:p>
            <a:r>
              <a:rPr lang="en-US" b="1" dirty="0">
                <a:solidFill>
                  <a:srgbClr val="000000"/>
                </a:solidFill>
                <a:latin typeface="Aptos"/>
              </a:rPr>
              <a:t>1. Plan</a:t>
            </a:r>
            <a:r>
              <a:rPr lang="en-US" sz="1800" b="1" i="0" dirty="0">
                <a:solidFill>
                  <a:srgbClr val="000000"/>
                </a:solidFill>
                <a:effectLst/>
                <a:latin typeface="Aptos"/>
              </a:rPr>
              <a:t> for Implementation</a:t>
            </a:r>
            <a:r>
              <a:rPr lang="en-US" sz="1800" b="0" i="0" dirty="0">
                <a:solidFill>
                  <a:srgbClr val="000000"/>
                </a:solidFill>
                <a:effectLst/>
                <a:latin typeface="Aptos"/>
              </a:rPr>
              <a:t>: PTM </a:t>
            </a:r>
            <a:r>
              <a:rPr lang="en-US" dirty="0">
                <a:solidFill>
                  <a:srgbClr val="000000"/>
                </a:solidFill>
                <a:latin typeface="Aptos"/>
              </a:rPr>
              <a:t>to </a:t>
            </a:r>
            <a:r>
              <a:rPr lang="en-US" sz="1800" b="0" i="0" dirty="0">
                <a:solidFill>
                  <a:srgbClr val="000000"/>
                </a:solidFill>
                <a:effectLst/>
                <a:latin typeface="Aptos"/>
              </a:rPr>
              <a:t>collaborate with the system team to add the tracking work to the development backlog. Workgroup to help with providing requirements.</a:t>
            </a:r>
            <a:endParaRPr lang="en-US" dirty="0">
              <a:latin typeface="Aptos"/>
            </a:endParaRPr>
          </a:p>
        </p:txBody>
      </p:sp>
      <p:pic>
        <p:nvPicPr>
          <p:cNvPr id="25" name="Picture Placeholder 24" descr="A logo of people looking at a presentation. ">
            <a:extLst>
              <a:ext uri="{FF2B5EF4-FFF2-40B4-BE49-F238E27FC236}">
                <a16:creationId xmlns:a16="http://schemas.microsoft.com/office/drawing/2014/main" id="{5DD175E3-BA99-8377-92AF-3A247794AC0E}"/>
              </a:ext>
            </a:extLst>
          </p:cNvPr>
          <p:cNvPicPr>
            <a:picLocks noGrp="1" noChangeAspect="1"/>
          </p:cNvPicPr>
          <p:nvPr>
            <p:ph type="pic" sz="quarter" idx="19"/>
          </p:nvPr>
        </p:nvPicPr>
        <p:blipFill>
          <a:blip r:embed="rId3"/>
          <a:srcRect r="1934" b="-8429"/>
          <a:stretch/>
        </p:blipFill>
        <p:spPr>
          <a:xfrm>
            <a:off x="718649" y="4253824"/>
            <a:ext cx="1858809" cy="1858809"/>
          </a:xfrm>
        </p:spPr>
      </p:pic>
      <p:sp>
        <p:nvSpPr>
          <p:cNvPr id="15" name="Text Placeholder 14">
            <a:extLst>
              <a:ext uri="{FF2B5EF4-FFF2-40B4-BE49-F238E27FC236}">
                <a16:creationId xmlns:a16="http://schemas.microsoft.com/office/drawing/2014/main" id="{BC99BB9E-F01D-21CE-196A-C118D7556805}"/>
              </a:ext>
            </a:extLst>
          </p:cNvPr>
          <p:cNvSpPr>
            <a:spLocks noGrp="1"/>
          </p:cNvSpPr>
          <p:nvPr>
            <p:ph type="body" sz="quarter" idx="20"/>
          </p:nvPr>
        </p:nvSpPr>
        <p:spPr>
          <a:xfrm>
            <a:off x="3289300" y="4095383"/>
            <a:ext cx="8211365" cy="2175690"/>
          </a:xfrm>
        </p:spPr>
        <p:txBody>
          <a:bodyPr/>
          <a:lstStyle/>
          <a:p>
            <a:r>
              <a:rPr lang="en-US" b="1" dirty="0">
                <a:solidFill>
                  <a:srgbClr val="000000"/>
                </a:solidFill>
                <a:latin typeface="Aptos"/>
              </a:rPr>
              <a:t>2. Support</a:t>
            </a:r>
            <a:r>
              <a:rPr lang="en-US" sz="1800" b="1" i="0" dirty="0">
                <a:solidFill>
                  <a:srgbClr val="000000"/>
                </a:solidFill>
                <a:effectLst/>
                <a:latin typeface="Aptos"/>
              </a:rPr>
              <a:t> Adoption</a:t>
            </a:r>
            <a:r>
              <a:rPr lang="en-US" sz="1800" b="0" i="0" dirty="0">
                <a:solidFill>
                  <a:srgbClr val="000000"/>
                </a:solidFill>
                <a:effectLst/>
                <a:latin typeface="Aptos"/>
              </a:rPr>
              <a:t>: The relevant system team and stakeholders to provide training and guidance on any new functionality to ensure smooth implementation and user readiness. </a:t>
            </a:r>
            <a:endParaRPr lang="en-US" dirty="0">
              <a:latin typeface="Aptos"/>
            </a:endParaRPr>
          </a:p>
        </p:txBody>
      </p:sp>
    </p:spTree>
    <p:extLst>
      <p:ext uri="{BB962C8B-B14F-4D97-AF65-F5344CB8AC3E}">
        <p14:creationId xmlns:p14="http://schemas.microsoft.com/office/powerpoint/2010/main" val="3482567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6923-7C0F-BCAD-BB72-EF353BC8987D}"/>
              </a:ext>
            </a:extLst>
          </p:cNvPr>
          <p:cNvSpPr>
            <a:spLocks noGrp="1"/>
          </p:cNvSpPr>
          <p:nvPr>
            <p:ph type="title"/>
          </p:nvPr>
        </p:nvSpPr>
        <p:spPr/>
        <p:txBody>
          <a:bodyPr/>
          <a:lstStyle/>
          <a:p>
            <a:r>
              <a:rPr lang="en-US"/>
              <a:t>Questions and Discussion</a:t>
            </a:r>
          </a:p>
        </p:txBody>
      </p:sp>
      <p:sp>
        <p:nvSpPr>
          <p:cNvPr id="3" name="Text Placeholder 2">
            <a:extLst>
              <a:ext uri="{FF2B5EF4-FFF2-40B4-BE49-F238E27FC236}">
                <a16:creationId xmlns:a16="http://schemas.microsoft.com/office/drawing/2014/main" id="{ED7A4BA7-32F0-80DE-9E4E-5AE55485E045}"/>
              </a:ext>
            </a:extLst>
          </p:cNvPr>
          <p:cNvSpPr>
            <a:spLocks noGrp="1"/>
          </p:cNvSpPr>
          <p:nvPr>
            <p:ph type="body" sz="quarter" idx="13"/>
          </p:nvPr>
        </p:nvSpPr>
        <p:spPr/>
        <p:txBody>
          <a:bodyPr/>
          <a:lstStyle/>
          <a:p>
            <a:r>
              <a:rPr lang="en-US" dirty="0"/>
              <a:t>Please reach out to Jay Berger or with any additional questions.</a:t>
            </a:r>
          </a:p>
          <a:p>
            <a:r>
              <a:rPr lang="en-US" dirty="0">
                <a:hlinkClick r:id="rId2"/>
              </a:rPr>
              <a:t>Jay.Berger@state.mn.us</a:t>
            </a:r>
          </a:p>
        </p:txBody>
      </p:sp>
    </p:spTree>
    <p:extLst>
      <p:ext uri="{BB962C8B-B14F-4D97-AF65-F5344CB8AC3E}">
        <p14:creationId xmlns:p14="http://schemas.microsoft.com/office/powerpoint/2010/main" val="2736969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624657-0D0B-4589-438E-3C430DA4C074}"/>
              </a:ext>
            </a:extLst>
          </p:cNvPr>
          <p:cNvSpPr>
            <a:spLocks noGrp="1"/>
          </p:cNvSpPr>
          <p:nvPr>
            <p:ph type="title"/>
          </p:nvPr>
        </p:nvSpPr>
        <p:spPr/>
        <p:txBody>
          <a:bodyPr/>
          <a:lstStyle/>
          <a:p>
            <a:pPr>
              <a:lnSpc>
                <a:spcPct val="100000"/>
              </a:lnSpc>
            </a:pPr>
            <a:r>
              <a:rPr lang="en-US"/>
              <a:t>Background</a:t>
            </a:r>
          </a:p>
        </p:txBody>
      </p:sp>
      <p:sp>
        <p:nvSpPr>
          <p:cNvPr id="13" name="Content Placeholder 7">
            <a:extLst>
              <a:ext uri="{FF2B5EF4-FFF2-40B4-BE49-F238E27FC236}">
                <a16:creationId xmlns:a16="http://schemas.microsoft.com/office/drawing/2014/main" id="{71362B9A-295F-1729-6041-C3489CDA4D7A}"/>
              </a:ext>
            </a:extLst>
          </p:cNvPr>
          <p:cNvSpPr>
            <a:spLocks noGrp="1"/>
          </p:cNvSpPr>
          <p:nvPr>
            <p:ph idx="1"/>
          </p:nvPr>
        </p:nvSpPr>
        <p:spPr bwMode="gray">
          <a:xfrm>
            <a:off x="450574" y="1339913"/>
            <a:ext cx="11423374" cy="5352435"/>
          </a:xfrm>
          <a:prstGeom prst="rect">
            <a:avLst/>
          </a:prstGeom>
          <a:noFill/>
        </p:spPr>
        <p:txBody>
          <a:bodyPr vert="horz" lIns="91440" tIns="45720" rIns="91440" bIns="45720" rtlCol="0" anchor="t">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800" b="1">
                <a:solidFill>
                  <a:srgbClr val="002060"/>
                </a:solidFill>
                <a:latin typeface="Verdana" panose="020B0604030504040204" pitchFamily="34" charset="0"/>
                <a:ea typeface="Verdana" panose="020B0604030504040204" pitchFamily="34" charset="0"/>
              </a:rPr>
              <a:t>CareerForce and our service providers have a need to track customers we are missing</a:t>
            </a:r>
          </a:p>
          <a:p>
            <a:pPr lvl="1">
              <a:lnSpc>
                <a:spcPct val="120000"/>
              </a:lnSpc>
            </a:pPr>
            <a:r>
              <a:rPr lang="en-US" sz="2200">
                <a:solidFill>
                  <a:srgbClr val="2C2C2C"/>
                </a:solidFill>
                <a:latin typeface="Verdana" panose="020B0604030504040204" pitchFamily="34" charset="0"/>
                <a:ea typeface="Verdana" panose="020B0604030504040204" pitchFamily="34" charset="0"/>
              </a:rPr>
              <a:t>In 2022, CareerForce leadership approached Performance and Technical Management (PTM) for assistance in developing a consistent and comprehensive way to track services and referrals provided to customers who may never appear in other systems, such as MinnesotaWorks.net or Workforce One.</a:t>
            </a:r>
          </a:p>
          <a:p>
            <a:pPr marL="0" indent="0">
              <a:lnSpc>
                <a:spcPct val="120000"/>
              </a:lnSpc>
              <a:buNone/>
            </a:pPr>
            <a:r>
              <a:rPr lang="en-US" sz="2800" b="1">
                <a:solidFill>
                  <a:srgbClr val="002060"/>
                </a:solidFill>
                <a:latin typeface="Verdana" panose="020B0604030504040204" pitchFamily="34" charset="0"/>
                <a:ea typeface="Verdana" panose="020B0604030504040204" pitchFamily="34" charset="0"/>
              </a:rPr>
              <a:t>Desire to make data-informed decisions</a:t>
            </a:r>
          </a:p>
          <a:p>
            <a:pPr lvl="1">
              <a:lnSpc>
                <a:spcPct val="120000"/>
              </a:lnSpc>
            </a:pPr>
            <a:r>
              <a:rPr lang="en-US" sz="2200">
                <a:solidFill>
                  <a:srgbClr val="2C2C2C"/>
                </a:solidFill>
                <a:latin typeface="Verdana" panose="020B0604030504040204" pitchFamily="34" charset="0"/>
                <a:ea typeface="Verdana" panose="020B0604030504040204" pitchFamily="34" charset="0"/>
              </a:rPr>
              <a:t>Local Workforce Development Areas (LWDAs) and DEED are unable to track customer volume consistently throughout the state or use data for discussions that relate to customer volume. </a:t>
            </a:r>
          </a:p>
        </p:txBody>
      </p:sp>
    </p:spTree>
    <p:extLst>
      <p:ext uri="{BB962C8B-B14F-4D97-AF65-F5344CB8AC3E}">
        <p14:creationId xmlns:p14="http://schemas.microsoft.com/office/powerpoint/2010/main" val="710116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9E39-BB2B-2293-009B-FFDEBC73C147}"/>
              </a:ext>
            </a:extLst>
          </p:cNvPr>
          <p:cNvSpPr>
            <a:spLocks noGrp="1"/>
          </p:cNvSpPr>
          <p:nvPr>
            <p:ph type="title"/>
          </p:nvPr>
        </p:nvSpPr>
        <p:spPr/>
        <p:txBody>
          <a:bodyPr/>
          <a:lstStyle/>
          <a:p>
            <a:r>
              <a:rPr lang="en-US" b="0" i="0" u="none" strike="noStrike">
                <a:solidFill>
                  <a:srgbClr val="FFFFFF"/>
                </a:solidFill>
                <a:effectLst/>
                <a:latin typeface="Verdana" panose="020B0604030504040204" pitchFamily="34" charset="0"/>
              </a:rPr>
              <a:t>Problems with Current Tracking</a:t>
            </a:r>
            <a:endParaRPr lang="en-US"/>
          </a:p>
        </p:txBody>
      </p:sp>
      <p:sp>
        <p:nvSpPr>
          <p:cNvPr id="3" name="Content Placeholder 2">
            <a:extLst>
              <a:ext uri="{FF2B5EF4-FFF2-40B4-BE49-F238E27FC236}">
                <a16:creationId xmlns:a16="http://schemas.microsoft.com/office/drawing/2014/main" id="{F243BE1A-19A0-A7D3-04ED-89A4B3BE82FB}"/>
              </a:ext>
            </a:extLst>
          </p:cNvPr>
          <p:cNvSpPr>
            <a:spLocks noGrp="1"/>
          </p:cNvSpPr>
          <p:nvPr>
            <p:ph idx="1"/>
          </p:nvPr>
        </p:nvSpPr>
        <p:spPr/>
        <p:txBody>
          <a:bodyPr>
            <a:normAutofit fontScale="92500"/>
          </a:bodyPr>
          <a:lstStyle/>
          <a:p>
            <a:pPr marL="0" indent="0" algn="l" rtl="0" fontAlgn="base">
              <a:buNone/>
            </a:pPr>
            <a:r>
              <a:rPr lang="en-US" b="1" i="0" u="none" strike="noStrike">
                <a:solidFill>
                  <a:srgbClr val="002060"/>
                </a:solidFill>
                <a:effectLst/>
                <a:latin typeface="Verdana" panose="020B0604030504040204" pitchFamily="34" charset="0"/>
              </a:rPr>
              <a:t>Some customers are not tracked</a:t>
            </a:r>
            <a:r>
              <a:rPr lang="en-US" b="0" i="0">
                <a:solidFill>
                  <a:srgbClr val="003865"/>
                </a:solidFill>
                <a:effectLst/>
                <a:latin typeface="Verdana" panose="020B0604030504040204" pitchFamily="34" charset="0"/>
              </a:rPr>
              <a:t>​</a:t>
            </a:r>
            <a:endParaRPr lang="en-US" b="0" i="0">
              <a:solidFill>
                <a:srgbClr val="003865"/>
              </a:solidFill>
              <a:effectLst/>
              <a:latin typeface="Segoe UI" panose="020B0502040204020203" pitchFamily="34" charset="0"/>
            </a:endParaRPr>
          </a:p>
          <a:p>
            <a:pPr algn="l" rtl="0" fontAlgn="base">
              <a:buFont typeface="Arial" panose="020B0604020202020204" pitchFamily="34" charset="0"/>
              <a:buChar char="•"/>
            </a:pPr>
            <a:r>
              <a:rPr lang="en-US" b="0" i="0" u="none" strike="noStrike">
                <a:solidFill>
                  <a:srgbClr val="2C2C2C"/>
                </a:solidFill>
                <a:effectLst/>
                <a:latin typeface="Verdana" panose="020B0604030504040204" pitchFamily="34" charset="0"/>
              </a:rPr>
              <a:t>Customers are being served who are not tracked in other systems such as MinnesotaWorks.net, CareerForce, Workforce One, Cybrarian, or Unemployment. </a:t>
            </a:r>
            <a:r>
              <a:rPr lang="en-US" b="0" i="0">
                <a:solidFill>
                  <a:srgbClr val="2C2C2C"/>
                </a:solidFill>
                <a:effectLst/>
                <a:latin typeface="Verdana" panose="020B0604030504040204" pitchFamily="34" charset="0"/>
              </a:rPr>
              <a:t>​</a:t>
            </a:r>
            <a:endParaRPr lang="en-US" b="0" i="0">
              <a:solidFill>
                <a:srgbClr val="2C2C2C"/>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2C2C2C"/>
                </a:solidFill>
                <a:effectLst/>
                <a:latin typeface="Verdana" panose="020B0604030504040204" pitchFamily="34" charset="0"/>
              </a:rPr>
              <a:t>Staff time used for these services and referrals cannot be measured. </a:t>
            </a:r>
            <a:r>
              <a:rPr lang="en-US" b="0" i="0">
                <a:solidFill>
                  <a:srgbClr val="003865"/>
                </a:solidFill>
                <a:effectLst/>
                <a:latin typeface="Verdana" panose="020B0604030504040204" pitchFamily="34" charset="0"/>
              </a:rPr>
              <a:t>​</a:t>
            </a:r>
            <a:endParaRPr lang="en-US" b="0" i="0">
              <a:solidFill>
                <a:srgbClr val="003865"/>
              </a:solidFill>
              <a:effectLst/>
              <a:latin typeface="Arial" panose="020B0604020202020204" pitchFamily="34" charset="0"/>
            </a:endParaRPr>
          </a:p>
          <a:p>
            <a:pPr marL="0" indent="0" algn="l" rtl="0" fontAlgn="base">
              <a:buNone/>
            </a:pPr>
            <a:r>
              <a:rPr lang="en-US" b="1" i="0" u="none" strike="noStrike">
                <a:solidFill>
                  <a:srgbClr val="002060"/>
                </a:solidFill>
                <a:effectLst/>
                <a:latin typeface="Verdana" panose="020B0604030504040204" pitchFamily="34" charset="0"/>
              </a:rPr>
              <a:t>Tracking is inconsistent across locations</a:t>
            </a:r>
            <a:r>
              <a:rPr lang="en-US" b="0" i="0">
                <a:solidFill>
                  <a:srgbClr val="003865"/>
                </a:solidFill>
                <a:effectLst/>
                <a:latin typeface="Verdana" panose="020B0604030504040204" pitchFamily="34" charset="0"/>
              </a:rPr>
              <a:t>​</a:t>
            </a:r>
            <a:endParaRPr lang="en-US" b="0" i="0">
              <a:solidFill>
                <a:srgbClr val="003865"/>
              </a:solidFill>
              <a:effectLst/>
              <a:latin typeface="Segoe UI" panose="020B0502040204020203" pitchFamily="34" charset="0"/>
            </a:endParaRPr>
          </a:p>
          <a:p>
            <a:pPr algn="l" rtl="0" fontAlgn="base">
              <a:buFont typeface="Arial" panose="020B0604020202020204" pitchFamily="34" charset="0"/>
              <a:buChar char="•"/>
            </a:pPr>
            <a:r>
              <a:rPr lang="en-US" b="0" i="0" u="none" strike="noStrike">
                <a:solidFill>
                  <a:srgbClr val="2C2C2C"/>
                </a:solidFill>
                <a:effectLst/>
                <a:latin typeface="Verdana" panose="020B0604030504040204" pitchFamily="34" charset="0"/>
              </a:rPr>
              <a:t>Individual service providers track varying information – everything from a tick mark of a customer contact to services received and referrals provided. Some track nothing at all.</a:t>
            </a:r>
            <a:endParaRPr lang="en-US" b="0" i="0">
              <a:solidFill>
                <a:srgbClr val="2C2C2C"/>
              </a:solidFill>
              <a:effectLst/>
              <a:latin typeface="Arial" panose="020B0604020202020204" pitchFamily="34" charset="0"/>
            </a:endParaRPr>
          </a:p>
          <a:p>
            <a:endParaRPr lang="en-US"/>
          </a:p>
        </p:txBody>
      </p:sp>
    </p:spTree>
    <p:extLst>
      <p:ext uri="{BB962C8B-B14F-4D97-AF65-F5344CB8AC3E}">
        <p14:creationId xmlns:p14="http://schemas.microsoft.com/office/powerpoint/2010/main" val="1963013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Background image of a person showing charts and graphs. ">
            <a:extLst>
              <a:ext uri="{FF2B5EF4-FFF2-40B4-BE49-F238E27FC236}">
                <a16:creationId xmlns:a16="http://schemas.microsoft.com/office/drawing/2014/main" id="{B50EF4C4-1DD8-213A-4CD9-1EE43E2B38E6}"/>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p:blipFill>
        <p:spPr>
          <a:xfrm>
            <a:off x="0" y="0"/>
            <a:ext cx="12192000" cy="6858000"/>
          </a:xfrm>
        </p:spPr>
      </p:pic>
      <p:sp>
        <p:nvSpPr>
          <p:cNvPr id="5" name="Title 4">
            <a:extLst>
              <a:ext uri="{FF2B5EF4-FFF2-40B4-BE49-F238E27FC236}">
                <a16:creationId xmlns:a16="http://schemas.microsoft.com/office/drawing/2014/main" id="{301B6EA1-510A-8480-E593-8813B7B2D026}"/>
              </a:ext>
            </a:extLst>
          </p:cNvPr>
          <p:cNvSpPr>
            <a:spLocks noGrp="1"/>
          </p:cNvSpPr>
          <p:nvPr>
            <p:ph type="title"/>
          </p:nvPr>
        </p:nvSpPr>
        <p:spPr/>
        <p:txBody>
          <a:bodyPr/>
          <a:lstStyle/>
          <a:p>
            <a:r>
              <a:rPr lang="en-US" sz="4400" b="1"/>
              <a:t>Project Design and Prototypes</a:t>
            </a:r>
            <a:endParaRPr lang="en-US"/>
          </a:p>
        </p:txBody>
      </p:sp>
      <p:sp>
        <p:nvSpPr>
          <p:cNvPr id="7" name="Text Placeholder 6">
            <a:extLst>
              <a:ext uri="{FF2B5EF4-FFF2-40B4-BE49-F238E27FC236}">
                <a16:creationId xmlns:a16="http://schemas.microsoft.com/office/drawing/2014/main" id="{2281D6B9-7CA7-C985-DF68-FC033EA945B4}"/>
              </a:ext>
            </a:extLst>
          </p:cNvPr>
          <p:cNvSpPr>
            <a:spLocks noGrp="1"/>
          </p:cNvSpPr>
          <p:nvPr>
            <p:ph type="body" sz="quarter" idx="16"/>
          </p:nvPr>
        </p:nvSpPr>
        <p:spPr>
          <a:xfrm>
            <a:off x="3940700" y="1952724"/>
            <a:ext cx="2155300" cy="2155300"/>
          </a:xfrm>
        </p:spPr>
        <p:txBody>
          <a:bodyPr>
            <a:noAutofit/>
          </a:bodyPr>
          <a:lstStyle/>
          <a:p>
            <a:r>
              <a:rPr lang="en-US"/>
              <a:t>Pilot ran July–Dec 2024 across 4 LWDAs</a:t>
            </a:r>
          </a:p>
        </p:txBody>
      </p:sp>
      <p:sp>
        <p:nvSpPr>
          <p:cNvPr id="8" name="Text Placeholder 7">
            <a:extLst>
              <a:ext uri="{FF2B5EF4-FFF2-40B4-BE49-F238E27FC236}">
                <a16:creationId xmlns:a16="http://schemas.microsoft.com/office/drawing/2014/main" id="{50260CD4-A52B-79D3-7467-13253C78B6F1}"/>
              </a:ext>
            </a:extLst>
          </p:cNvPr>
          <p:cNvSpPr>
            <a:spLocks noGrp="1"/>
          </p:cNvSpPr>
          <p:nvPr>
            <p:ph type="body" sz="quarter" idx="17"/>
          </p:nvPr>
        </p:nvSpPr>
        <p:spPr>
          <a:xfrm>
            <a:off x="5111499" y="3669971"/>
            <a:ext cx="2637978" cy="2637978"/>
          </a:xfrm>
        </p:spPr>
        <p:txBody>
          <a:bodyPr>
            <a:normAutofit/>
          </a:bodyPr>
          <a:lstStyle/>
          <a:p>
            <a:r>
              <a:rPr lang="en-US"/>
              <a:t>5 Prototypes Evaluated, 2 Tested</a:t>
            </a:r>
          </a:p>
        </p:txBody>
      </p:sp>
    </p:spTree>
    <p:extLst>
      <p:ext uri="{BB962C8B-B14F-4D97-AF65-F5344CB8AC3E}">
        <p14:creationId xmlns:p14="http://schemas.microsoft.com/office/powerpoint/2010/main" val="1822261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8368-3AD9-A52D-A66F-54778B214AD2}"/>
              </a:ext>
            </a:extLst>
          </p:cNvPr>
          <p:cNvSpPr>
            <a:spLocks noGrp="1"/>
          </p:cNvSpPr>
          <p:nvPr>
            <p:ph type="title"/>
          </p:nvPr>
        </p:nvSpPr>
        <p:spPr/>
        <p:txBody>
          <a:bodyPr>
            <a:normAutofit/>
          </a:bodyPr>
          <a:lstStyle/>
          <a:p>
            <a:r>
              <a:rPr lang="en-US" sz="5400" b="1"/>
              <a:t>The 5 Prototypes</a:t>
            </a:r>
          </a:p>
        </p:txBody>
      </p:sp>
      <p:sp>
        <p:nvSpPr>
          <p:cNvPr id="4" name="Content Placeholder 3">
            <a:extLst>
              <a:ext uri="{FF2B5EF4-FFF2-40B4-BE49-F238E27FC236}">
                <a16:creationId xmlns:a16="http://schemas.microsoft.com/office/drawing/2014/main" id="{45D5C9FF-377F-5F3F-6D32-7C80A3D6A00D}"/>
              </a:ext>
            </a:extLst>
          </p:cNvPr>
          <p:cNvSpPr>
            <a:spLocks noGrp="1"/>
          </p:cNvSpPr>
          <p:nvPr>
            <p:ph idx="1"/>
          </p:nvPr>
        </p:nvSpPr>
        <p:spPr/>
        <p:txBody>
          <a:bodyPr/>
          <a:lstStyle/>
          <a:p>
            <a:r>
              <a:rPr lang="en-US" sz="2400"/>
              <a:t>Prototype</a:t>
            </a:r>
            <a:r>
              <a:rPr lang="en-US"/>
              <a:t> 1: Name</a:t>
            </a:r>
          </a:p>
          <a:p>
            <a:endParaRPr lang="en-US" sz="2000" i="1"/>
          </a:p>
          <a:p>
            <a:r>
              <a:rPr lang="en-US" sz="2000" i="1"/>
              <a:t>* Tennessen Warning Required</a:t>
            </a:r>
          </a:p>
        </p:txBody>
      </p:sp>
      <p:sp>
        <p:nvSpPr>
          <p:cNvPr id="6" name="Content Placeholder 5">
            <a:extLst>
              <a:ext uri="{FF2B5EF4-FFF2-40B4-BE49-F238E27FC236}">
                <a16:creationId xmlns:a16="http://schemas.microsoft.com/office/drawing/2014/main" id="{F6C55508-1B53-AC87-B56E-DEF14CD28694}"/>
              </a:ext>
            </a:extLst>
          </p:cNvPr>
          <p:cNvSpPr>
            <a:spLocks noGrp="1"/>
          </p:cNvSpPr>
          <p:nvPr>
            <p:ph idx="20"/>
          </p:nvPr>
        </p:nvSpPr>
        <p:spPr/>
        <p:txBody>
          <a:bodyPr>
            <a:normAutofit fontScale="70000" lnSpcReduction="20000"/>
          </a:bodyPr>
          <a:lstStyle/>
          <a:p>
            <a:r>
              <a:rPr lang="en-US" sz="3400"/>
              <a:t>Prototype 4: Services, Referrals, Name and Contact Information</a:t>
            </a:r>
          </a:p>
          <a:p>
            <a:r>
              <a:rPr lang="en-US" sz="2800" i="1"/>
              <a:t>* Tennessen Warning Required</a:t>
            </a:r>
          </a:p>
          <a:p>
            <a:endParaRPr lang="en-US"/>
          </a:p>
          <a:p>
            <a:endParaRPr lang="en-US"/>
          </a:p>
        </p:txBody>
      </p:sp>
      <p:sp>
        <p:nvSpPr>
          <p:cNvPr id="8" name="Content Placeholder 7">
            <a:extLst>
              <a:ext uri="{FF2B5EF4-FFF2-40B4-BE49-F238E27FC236}">
                <a16:creationId xmlns:a16="http://schemas.microsoft.com/office/drawing/2014/main" id="{6D13F795-59A5-9634-34A8-D1EBAB03BB13}"/>
              </a:ext>
            </a:extLst>
          </p:cNvPr>
          <p:cNvSpPr>
            <a:spLocks noGrp="1"/>
          </p:cNvSpPr>
          <p:nvPr>
            <p:ph idx="14"/>
          </p:nvPr>
        </p:nvSpPr>
        <p:spPr>
          <a:xfrm>
            <a:off x="92765" y="5153708"/>
            <a:ext cx="3935895" cy="1524000"/>
          </a:xfrm>
        </p:spPr>
        <p:txBody>
          <a:bodyPr>
            <a:normAutofit/>
          </a:bodyPr>
          <a:lstStyle/>
          <a:p>
            <a:r>
              <a:rPr lang="en-US" sz="2400"/>
              <a:t>Prototype 2: Name &amp; Address</a:t>
            </a:r>
          </a:p>
          <a:p>
            <a:endParaRPr lang="en-US" sz="2200"/>
          </a:p>
          <a:p>
            <a:r>
              <a:rPr lang="en-US" sz="2200"/>
              <a:t>* Tennessen Warning Required</a:t>
            </a:r>
          </a:p>
          <a:p>
            <a:endParaRPr lang="en-US"/>
          </a:p>
        </p:txBody>
      </p:sp>
      <p:sp>
        <p:nvSpPr>
          <p:cNvPr id="10" name="Content Placeholder 9">
            <a:extLst>
              <a:ext uri="{FF2B5EF4-FFF2-40B4-BE49-F238E27FC236}">
                <a16:creationId xmlns:a16="http://schemas.microsoft.com/office/drawing/2014/main" id="{D12DE645-043D-9791-8744-6A8DEE8443B2}"/>
              </a:ext>
            </a:extLst>
          </p:cNvPr>
          <p:cNvSpPr>
            <a:spLocks noGrp="1"/>
          </p:cNvSpPr>
          <p:nvPr>
            <p:ph idx="16"/>
          </p:nvPr>
        </p:nvSpPr>
        <p:spPr>
          <a:xfrm>
            <a:off x="4028660" y="5153708"/>
            <a:ext cx="4134682" cy="1524000"/>
          </a:xfrm>
        </p:spPr>
        <p:txBody>
          <a:bodyPr/>
          <a:lstStyle/>
          <a:p>
            <a:r>
              <a:rPr lang="en-US" sz="2800" b="1"/>
              <a:t>Prototype 3: </a:t>
            </a:r>
          </a:p>
          <a:p>
            <a:r>
              <a:rPr lang="en-US"/>
              <a:t>Services and Referrals</a:t>
            </a:r>
          </a:p>
        </p:txBody>
      </p:sp>
      <p:sp>
        <p:nvSpPr>
          <p:cNvPr id="12" name="Content Placeholder 11">
            <a:extLst>
              <a:ext uri="{FF2B5EF4-FFF2-40B4-BE49-F238E27FC236}">
                <a16:creationId xmlns:a16="http://schemas.microsoft.com/office/drawing/2014/main" id="{20EC6634-7564-1E00-F54D-C1DDC6379076}"/>
              </a:ext>
            </a:extLst>
          </p:cNvPr>
          <p:cNvSpPr>
            <a:spLocks noGrp="1"/>
          </p:cNvSpPr>
          <p:nvPr>
            <p:ph idx="18"/>
          </p:nvPr>
        </p:nvSpPr>
        <p:spPr/>
        <p:txBody>
          <a:bodyPr>
            <a:normAutofit fontScale="85000" lnSpcReduction="20000"/>
          </a:bodyPr>
          <a:lstStyle/>
          <a:p>
            <a:r>
              <a:rPr lang="en-US" sz="3000" b="1"/>
              <a:t>Prototype 5: </a:t>
            </a:r>
          </a:p>
          <a:p>
            <a:r>
              <a:rPr lang="en-US"/>
              <a:t>Most of the data needed for Reportable Individuals</a:t>
            </a:r>
          </a:p>
          <a:p>
            <a:r>
              <a:rPr lang="en-US" sz="2200" i="1"/>
              <a:t>* Tennessen Warning Required</a:t>
            </a:r>
          </a:p>
          <a:p>
            <a:endParaRPr lang="en-US"/>
          </a:p>
          <a:p>
            <a:endParaRPr lang="en-US"/>
          </a:p>
        </p:txBody>
      </p:sp>
      <p:sp>
        <p:nvSpPr>
          <p:cNvPr id="13" name="Slide Number Placeholder 12">
            <a:extLst>
              <a:ext uri="{FF2B5EF4-FFF2-40B4-BE49-F238E27FC236}">
                <a16:creationId xmlns:a16="http://schemas.microsoft.com/office/drawing/2014/main" id="{7B799A9A-C79D-0C2D-9DC9-04E69DF9699D}"/>
              </a:ext>
            </a:extLst>
          </p:cNvPr>
          <p:cNvSpPr>
            <a:spLocks noGrp="1"/>
          </p:cNvSpPr>
          <p:nvPr>
            <p:ph type="sldNum" sz="quarter" idx="12"/>
          </p:nvPr>
        </p:nvSpPr>
        <p:spPr/>
        <p:txBody>
          <a:bodyPr/>
          <a:lstStyle/>
          <a:p>
            <a:fld id="{48F63A3B-78C7-47BE-AE5E-E10140E04643}" type="slidenum">
              <a:rPr lang="en-US" smtClean="0"/>
              <a:t>6</a:t>
            </a:fld>
            <a:endParaRPr lang="en-US"/>
          </a:p>
        </p:txBody>
      </p:sp>
      <p:pic>
        <p:nvPicPr>
          <p:cNvPr id="2050" name="Picture 2">
            <a:extLst>
              <a:ext uri="{FF2B5EF4-FFF2-40B4-BE49-F238E27FC236}">
                <a16:creationId xmlns:a16="http://schemas.microsoft.com/office/drawing/2014/main" id="{C5EDB417-BDA2-0496-2D4C-F88E9AB75352}"/>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3" name="Picture Placeholder 22">
            <a:extLst>
              <a:ext uri="{FF2B5EF4-FFF2-40B4-BE49-F238E27FC236}">
                <a16:creationId xmlns:a16="http://schemas.microsoft.com/office/drawing/2014/main" id="{7373C48F-29C7-F259-6C86-AB9FF277A93B}"/>
              </a:ext>
            </a:extLst>
          </p:cNvPr>
          <p:cNvPicPr>
            <a:picLocks noGrp="1" noChangeAspect="1"/>
          </p:cNvPicPr>
          <p:nvPr>
            <p:ph type="pic" sz="quarter" idx="15"/>
          </p:nvPr>
        </p:nvPicPr>
        <p:blipFill>
          <a:blip r:embed="rId3"/>
          <a:srcRect/>
          <a:stretch>
            <a:fillRect/>
          </a:stretch>
        </p:blipFill>
        <p:spPr>
          <a:prstGeom prst="rect">
            <a:avLst/>
          </a:prstGeom>
        </p:spPr>
      </p:pic>
      <p:pic>
        <p:nvPicPr>
          <p:cNvPr id="2064" name="Picture 16">
            <a:extLst>
              <a:ext uri="{FF2B5EF4-FFF2-40B4-BE49-F238E27FC236}">
                <a16:creationId xmlns:a16="http://schemas.microsoft.com/office/drawing/2014/main" id="{18B02989-8905-7BAC-2192-476F163CC1ED}"/>
              </a:ext>
            </a:extLst>
          </p:cNvPr>
          <p:cNvPicPr>
            <a:picLocks noGrp="1" noChangeAspect="1" noChangeArrowheads="1"/>
          </p:cNvPicPr>
          <p:nvPr>
            <p:ph type="pic" sz="quarter" idx="17"/>
          </p:nvPr>
        </p:nvPicPr>
        <p:blipFill>
          <a:blip r:embed="rId4">
            <a:extLst>
              <a:ext uri="{28A0092B-C50C-407E-A947-70E740481C1C}">
                <a14:useLocalDpi xmlns:a14="http://schemas.microsoft.com/office/drawing/2010/main" val="0"/>
              </a:ext>
            </a:extLst>
          </a:blip>
          <a:srcRect/>
          <a:stretch>
            <a:fillRect/>
          </a:stretch>
        </p:blipFill>
        <p:spPr bwMode="auto">
          <a:prstGeom prst="rect">
            <a:avLst/>
          </a:prstGeom>
          <a:solidFill>
            <a:schemeClr val="bg1"/>
          </a:solidFill>
        </p:spPr>
      </p:pic>
      <p:pic>
        <p:nvPicPr>
          <p:cNvPr id="2066" name="Picture 18" descr="Generated image">
            <a:extLst>
              <a:ext uri="{FF2B5EF4-FFF2-40B4-BE49-F238E27FC236}">
                <a16:creationId xmlns:a16="http://schemas.microsoft.com/office/drawing/2014/main" id="{FCCA4424-1CAD-4906-9B43-B086393054B5}"/>
              </a:ext>
            </a:extLst>
          </p:cNvPr>
          <p:cNvPicPr>
            <a:picLocks noGrp="1" noChangeAspect="1" noChangeArrowheads="1"/>
          </p:cNvPicPr>
          <p:nvPr>
            <p:ph type="pic" sz="quarter" idx="21"/>
          </p:nvPr>
        </p:nvPicPr>
        <p:blipFill>
          <a:blip r:embed="rId5">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A3639A6D-93EC-5B1E-CABE-262B1FB97803}"/>
              </a:ext>
            </a:extLst>
          </p:cNvPr>
          <p:cNvPicPr>
            <a:picLocks noGrp="1" noChangeAspect="1" noChangeArrowheads="1"/>
          </p:cNvPicPr>
          <p:nvPr>
            <p:ph type="pic" sz="quarter" idx="19"/>
          </p:nvPr>
        </p:nvPicPr>
        <p:blipFill>
          <a:blip r:embed="rId6">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827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02E14-0B12-F496-B0ED-BA9C94C2440F}"/>
              </a:ext>
            </a:extLst>
          </p:cNvPr>
          <p:cNvSpPr>
            <a:spLocks noGrp="1"/>
          </p:cNvSpPr>
          <p:nvPr>
            <p:ph type="title"/>
          </p:nvPr>
        </p:nvSpPr>
        <p:spPr/>
        <p:txBody>
          <a:bodyPr/>
          <a:lstStyle/>
          <a:p>
            <a:r>
              <a:rPr lang="en-US"/>
              <a:t>Data Collection Comparison Chart</a:t>
            </a:r>
          </a:p>
        </p:txBody>
      </p:sp>
      <p:graphicFrame>
        <p:nvGraphicFramePr>
          <p:cNvPr id="14" name="Content Placeholder 13">
            <a:extLst>
              <a:ext uri="{FF2B5EF4-FFF2-40B4-BE49-F238E27FC236}">
                <a16:creationId xmlns:a16="http://schemas.microsoft.com/office/drawing/2014/main" id="{AC742913-AA65-5828-A987-FDAEE36F27B2}"/>
              </a:ext>
            </a:extLst>
          </p:cNvPr>
          <p:cNvGraphicFramePr>
            <a:graphicFrameLocks noGrp="1"/>
          </p:cNvGraphicFramePr>
          <p:nvPr>
            <p:ph idx="1"/>
          </p:nvPr>
        </p:nvGraphicFramePr>
        <p:xfrm>
          <a:off x="265041" y="1585689"/>
          <a:ext cx="11661919" cy="4377791"/>
        </p:xfrm>
        <a:graphic>
          <a:graphicData uri="http://schemas.openxmlformats.org/drawingml/2006/table">
            <a:tbl>
              <a:tblPr firstRow="1" bandRow="1">
                <a:tableStyleId>{5C22544A-7EE6-4342-B048-85BDC9FD1C3A}</a:tableStyleId>
              </a:tblPr>
              <a:tblGrid>
                <a:gridCol w="2782959">
                  <a:extLst>
                    <a:ext uri="{9D8B030D-6E8A-4147-A177-3AD203B41FA5}">
                      <a16:colId xmlns:a16="http://schemas.microsoft.com/office/drawing/2014/main" val="2991242005"/>
                    </a:ext>
                  </a:extLst>
                </a:gridCol>
                <a:gridCol w="1775792">
                  <a:extLst>
                    <a:ext uri="{9D8B030D-6E8A-4147-A177-3AD203B41FA5}">
                      <a16:colId xmlns:a16="http://schemas.microsoft.com/office/drawing/2014/main" val="293792199"/>
                    </a:ext>
                  </a:extLst>
                </a:gridCol>
                <a:gridCol w="1775792">
                  <a:extLst>
                    <a:ext uri="{9D8B030D-6E8A-4147-A177-3AD203B41FA5}">
                      <a16:colId xmlns:a16="http://schemas.microsoft.com/office/drawing/2014/main" val="1874060955"/>
                    </a:ext>
                  </a:extLst>
                </a:gridCol>
                <a:gridCol w="1775792">
                  <a:extLst>
                    <a:ext uri="{9D8B030D-6E8A-4147-A177-3AD203B41FA5}">
                      <a16:colId xmlns:a16="http://schemas.microsoft.com/office/drawing/2014/main" val="3906449737"/>
                    </a:ext>
                  </a:extLst>
                </a:gridCol>
                <a:gridCol w="1775792">
                  <a:extLst>
                    <a:ext uri="{9D8B030D-6E8A-4147-A177-3AD203B41FA5}">
                      <a16:colId xmlns:a16="http://schemas.microsoft.com/office/drawing/2014/main" val="2780043828"/>
                    </a:ext>
                  </a:extLst>
                </a:gridCol>
                <a:gridCol w="1775792">
                  <a:extLst>
                    <a:ext uri="{9D8B030D-6E8A-4147-A177-3AD203B41FA5}">
                      <a16:colId xmlns:a16="http://schemas.microsoft.com/office/drawing/2014/main" val="2646354143"/>
                    </a:ext>
                  </a:extLst>
                </a:gridCol>
              </a:tblGrid>
              <a:tr h="619246">
                <a:tc>
                  <a:txBody>
                    <a:bodyPr/>
                    <a:lstStyle/>
                    <a:p>
                      <a:pPr algn="l"/>
                      <a:endParaRPr lang="en-US"/>
                    </a:p>
                  </a:txBody>
                  <a:tcPr anchor="ctr"/>
                </a:tc>
                <a:tc>
                  <a:txBody>
                    <a:bodyPr/>
                    <a:lstStyle/>
                    <a:p>
                      <a:pPr algn="ctr"/>
                      <a:r>
                        <a:rPr lang="en-US" b="1">
                          <a:solidFill>
                            <a:schemeClr val="bg1"/>
                          </a:solidFill>
                        </a:rPr>
                        <a:t>Prototype 1</a:t>
                      </a:r>
                    </a:p>
                  </a:txBody>
                  <a:tcPr anchor="ctr"/>
                </a:tc>
                <a:tc>
                  <a:txBody>
                    <a:bodyPr/>
                    <a:lstStyle/>
                    <a:p>
                      <a:pPr algn="ctr"/>
                      <a:r>
                        <a:rPr lang="en-US" b="1">
                          <a:solidFill>
                            <a:schemeClr val="bg1"/>
                          </a:solidFill>
                        </a:rPr>
                        <a:t>Prototype 2</a:t>
                      </a:r>
                    </a:p>
                  </a:txBody>
                  <a:tcPr anchor="ctr"/>
                </a:tc>
                <a:tc>
                  <a:txBody>
                    <a:bodyPr/>
                    <a:lstStyle/>
                    <a:p>
                      <a:pPr algn="ctr"/>
                      <a:r>
                        <a:rPr lang="en-US" b="1">
                          <a:solidFill>
                            <a:schemeClr val="bg1"/>
                          </a:solidFill>
                        </a:rPr>
                        <a:t>Prototype 3</a:t>
                      </a:r>
                    </a:p>
                  </a:txBody>
                  <a:tcPr anchor="ctr"/>
                </a:tc>
                <a:tc>
                  <a:txBody>
                    <a:bodyPr/>
                    <a:lstStyle/>
                    <a:p>
                      <a:pPr algn="ctr"/>
                      <a:r>
                        <a:rPr lang="en-US" b="1">
                          <a:solidFill>
                            <a:schemeClr val="bg1"/>
                          </a:solidFill>
                        </a:rPr>
                        <a:t>Prototype 4</a:t>
                      </a:r>
                    </a:p>
                  </a:txBody>
                  <a:tcPr anchor="ctr"/>
                </a:tc>
                <a:tc>
                  <a:txBody>
                    <a:bodyPr/>
                    <a:lstStyle/>
                    <a:p>
                      <a:pPr algn="ctr"/>
                      <a:r>
                        <a:rPr lang="en-US" b="1">
                          <a:solidFill>
                            <a:schemeClr val="bg1"/>
                          </a:solidFill>
                        </a:rPr>
                        <a:t>Prototype 5</a:t>
                      </a:r>
                    </a:p>
                  </a:txBody>
                  <a:tcPr anchor="ctr"/>
                </a:tc>
                <a:extLst>
                  <a:ext uri="{0D108BD9-81ED-4DB2-BD59-A6C34878D82A}">
                    <a16:rowId xmlns:a16="http://schemas.microsoft.com/office/drawing/2014/main" val="1639037197"/>
                  </a:ext>
                </a:extLst>
              </a:tr>
              <a:tr h="619246">
                <a:tc>
                  <a:txBody>
                    <a:bodyPr/>
                    <a:lstStyle/>
                    <a:p>
                      <a:pPr algn="l"/>
                      <a:r>
                        <a:rPr lang="en-US" b="1"/>
                        <a:t>Delivery Method</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00B050"/>
                          </a:solidFill>
                        </a:rPr>
                        <a:t>✓</a:t>
                      </a:r>
                    </a:p>
                  </a:txBody>
                  <a:tcPr anchor="ctr"/>
                </a:tc>
                <a:extLst>
                  <a:ext uri="{0D108BD9-81ED-4DB2-BD59-A6C34878D82A}">
                    <a16:rowId xmlns:a16="http://schemas.microsoft.com/office/drawing/2014/main" val="1283512949"/>
                  </a:ext>
                </a:extLst>
              </a:tr>
              <a:tr h="662315">
                <a:tc>
                  <a:txBody>
                    <a:bodyPr/>
                    <a:lstStyle/>
                    <a:p>
                      <a:pPr algn="l"/>
                      <a:r>
                        <a:rPr lang="en-US" b="1"/>
                        <a:t>First and Last Name</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FF0000"/>
                          </a:solidFill>
                        </a:rPr>
                        <a:t>X</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00B050"/>
                          </a:solidFill>
                        </a:rPr>
                        <a:t>✓</a:t>
                      </a:r>
                    </a:p>
                  </a:txBody>
                  <a:tcPr anchor="ctr"/>
                </a:tc>
                <a:extLst>
                  <a:ext uri="{0D108BD9-81ED-4DB2-BD59-A6C34878D82A}">
                    <a16:rowId xmlns:a16="http://schemas.microsoft.com/office/drawing/2014/main" val="2589779256"/>
                  </a:ext>
                </a:extLst>
              </a:tr>
              <a:tr h="619246">
                <a:tc>
                  <a:txBody>
                    <a:bodyPr/>
                    <a:lstStyle/>
                    <a:p>
                      <a:pPr algn="l"/>
                      <a:r>
                        <a:rPr lang="en-US" b="1"/>
                        <a:t>Contact Information</a:t>
                      </a:r>
                    </a:p>
                  </a:txBody>
                  <a:tcPr anchor="ctr"/>
                </a:tc>
                <a:tc>
                  <a:txBody>
                    <a:bodyPr/>
                    <a:lstStyle/>
                    <a:p>
                      <a:pPr algn="ctr"/>
                      <a:r>
                        <a:rPr lang="en-US" sz="2800" b="1">
                          <a:solidFill>
                            <a:srgbClr val="FF0000"/>
                          </a:solidFill>
                        </a:rPr>
                        <a:t>X</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FF0000"/>
                          </a:solidFill>
                        </a:rPr>
                        <a:t>X</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00B050"/>
                          </a:solidFill>
                        </a:rPr>
                        <a:t>✓</a:t>
                      </a:r>
                    </a:p>
                  </a:txBody>
                  <a:tcPr anchor="ctr"/>
                </a:tc>
                <a:extLst>
                  <a:ext uri="{0D108BD9-81ED-4DB2-BD59-A6C34878D82A}">
                    <a16:rowId xmlns:a16="http://schemas.microsoft.com/office/drawing/2014/main" val="1546190127"/>
                  </a:ext>
                </a:extLst>
              </a:tr>
              <a:tr h="619246">
                <a:tc>
                  <a:txBody>
                    <a:bodyPr/>
                    <a:lstStyle/>
                    <a:p>
                      <a:pPr algn="l"/>
                      <a:r>
                        <a:rPr lang="en-US" b="1"/>
                        <a:t>Services and Referrals</a:t>
                      </a:r>
                    </a:p>
                  </a:txBody>
                  <a:tcPr anchor="ctr"/>
                </a:tc>
                <a:tc>
                  <a:txBody>
                    <a:bodyPr/>
                    <a:lstStyle/>
                    <a:p>
                      <a:pPr algn="ctr"/>
                      <a:r>
                        <a:rPr lang="en-US" sz="2800" b="1">
                          <a:solidFill>
                            <a:srgbClr val="FF0000"/>
                          </a:solidFill>
                        </a:rPr>
                        <a:t>X</a:t>
                      </a:r>
                    </a:p>
                  </a:txBody>
                  <a:tcPr anchor="ctr"/>
                </a:tc>
                <a:tc>
                  <a:txBody>
                    <a:bodyPr/>
                    <a:lstStyle/>
                    <a:p>
                      <a:pPr algn="ctr"/>
                      <a:r>
                        <a:rPr lang="en-US" sz="2800" b="1">
                          <a:solidFill>
                            <a:srgbClr val="FF0000"/>
                          </a:solidFill>
                        </a:rPr>
                        <a:t>X</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00B050"/>
                          </a:solidFill>
                        </a:rPr>
                        <a:t>✓</a:t>
                      </a:r>
                    </a:p>
                  </a:txBody>
                  <a:tcPr anchor="ctr"/>
                </a:tc>
                <a:extLst>
                  <a:ext uri="{0D108BD9-81ED-4DB2-BD59-A6C34878D82A}">
                    <a16:rowId xmlns:a16="http://schemas.microsoft.com/office/drawing/2014/main" val="2196197600"/>
                  </a:ext>
                </a:extLst>
              </a:tr>
              <a:tr h="619246">
                <a:tc>
                  <a:txBody>
                    <a:bodyPr/>
                    <a:lstStyle/>
                    <a:p>
                      <a:pPr algn="l"/>
                      <a:r>
                        <a:rPr lang="en-US" b="1"/>
                        <a:t>Demographics</a:t>
                      </a:r>
                    </a:p>
                  </a:txBody>
                  <a:tcPr anchor="ctr"/>
                </a:tc>
                <a:tc>
                  <a:txBody>
                    <a:bodyPr/>
                    <a:lstStyle/>
                    <a:p>
                      <a:pPr algn="ctr"/>
                      <a:r>
                        <a:rPr lang="en-US" sz="2800" b="1">
                          <a:solidFill>
                            <a:srgbClr val="FF0000"/>
                          </a:solidFill>
                        </a:rPr>
                        <a:t>X</a:t>
                      </a:r>
                    </a:p>
                  </a:txBody>
                  <a:tcPr anchor="ctr"/>
                </a:tc>
                <a:tc>
                  <a:txBody>
                    <a:bodyPr/>
                    <a:lstStyle/>
                    <a:p>
                      <a:pPr algn="ctr"/>
                      <a:r>
                        <a:rPr lang="en-US" sz="2800" b="1">
                          <a:solidFill>
                            <a:srgbClr val="FF0000"/>
                          </a:solidFill>
                        </a:rPr>
                        <a:t>X</a:t>
                      </a:r>
                    </a:p>
                  </a:txBody>
                  <a:tcPr anchor="ctr"/>
                </a:tc>
                <a:tc>
                  <a:txBody>
                    <a:bodyPr/>
                    <a:lstStyle/>
                    <a:p>
                      <a:pPr algn="ctr"/>
                      <a:r>
                        <a:rPr lang="en-US" sz="2800" b="1">
                          <a:solidFill>
                            <a:srgbClr val="FF0000"/>
                          </a:solidFill>
                        </a:rPr>
                        <a:t>X</a:t>
                      </a:r>
                    </a:p>
                  </a:txBody>
                  <a:tcPr anchor="ctr"/>
                </a:tc>
                <a:tc>
                  <a:txBody>
                    <a:bodyPr/>
                    <a:lstStyle/>
                    <a:p>
                      <a:pPr algn="ctr"/>
                      <a:r>
                        <a:rPr lang="en-US" sz="2800" b="1">
                          <a:solidFill>
                            <a:srgbClr val="FF0000"/>
                          </a:solidFill>
                        </a:rPr>
                        <a:t>X</a:t>
                      </a:r>
                    </a:p>
                  </a:txBody>
                  <a:tcPr anchor="ctr"/>
                </a:tc>
                <a:tc>
                  <a:txBody>
                    <a:bodyPr/>
                    <a:lstStyle/>
                    <a:p>
                      <a:pPr algn="ctr"/>
                      <a:r>
                        <a:rPr lang="en-US" sz="2800" b="1">
                          <a:solidFill>
                            <a:srgbClr val="00B050"/>
                          </a:solidFill>
                        </a:rPr>
                        <a:t>✓</a:t>
                      </a:r>
                    </a:p>
                  </a:txBody>
                  <a:tcPr anchor="ctr"/>
                </a:tc>
                <a:extLst>
                  <a:ext uri="{0D108BD9-81ED-4DB2-BD59-A6C34878D82A}">
                    <a16:rowId xmlns:a16="http://schemas.microsoft.com/office/drawing/2014/main" val="876066079"/>
                  </a:ext>
                </a:extLst>
              </a:tr>
              <a:tr h="619246">
                <a:tc>
                  <a:txBody>
                    <a:bodyPr/>
                    <a:lstStyle/>
                    <a:p>
                      <a:pPr algn="l"/>
                      <a:r>
                        <a:rPr lang="en-US" b="1"/>
                        <a:t>Tennessen</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FF0000"/>
                          </a:solidFill>
                        </a:rPr>
                        <a:t>X</a:t>
                      </a:r>
                    </a:p>
                  </a:txBody>
                  <a:tcPr anchor="ctr"/>
                </a:tc>
                <a:tc>
                  <a:txBody>
                    <a:bodyPr/>
                    <a:lstStyle/>
                    <a:p>
                      <a:pPr algn="ctr"/>
                      <a:r>
                        <a:rPr lang="en-US" sz="2800" b="1">
                          <a:solidFill>
                            <a:srgbClr val="00B050"/>
                          </a:solidFill>
                        </a:rPr>
                        <a:t>✓</a:t>
                      </a:r>
                    </a:p>
                  </a:txBody>
                  <a:tcPr anchor="ctr"/>
                </a:tc>
                <a:tc>
                  <a:txBody>
                    <a:bodyPr/>
                    <a:lstStyle/>
                    <a:p>
                      <a:pPr algn="ctr"/>
                      <a:r>
                        <a:rPr lang="en-US" sz="2800" b="1">
                          <a:solidFill>
                            <a:srgbClr val="00B050"/>
                          </a:solidFill>
                        </a:rPr>
                        <a:t>✓</a:t>
                      </a:r>
                    </a:p>
                  </a:txBody>
                  <a:tcPr anchor="ctr"/>
                </a:tc>
                <a:extLst>
                  <a:ext uri="{0D108BD9-81ED-4DB2-BD59-A6C34878D82A}">
                    <a16:rowId xmlns:a16="http://schemas.microsoft.com/office/drawing/2014/main" val="2685306005"/>
                  </a:ext>
                </a:extLst>
              </a:tr>
            </a:tbl>
          </a:graphicData>
        </a:graphic>
      </p:graphicFrame>
    </p:spTree>
    <p:extLst>
      <p:ext uri="{BB962C8B-B14F-4D97-AF65-F5344CB8AC3E}">
        <p14:creationId xmlns:p14="http://schemas.microsoft.com/office/powerpoint/2010/main" val="2602673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1824-7D8F-CE49-0640-3BC93355B390}"/>
              </a:ext>
            </a:extLst>
          </p:cNvPr>
          <p:cNvSpPr>
            <a:spLocks noGrp="1"/>
          </p:cNvSpPr>
          <p:nvPr>
            <p:ph type="title"/>
          </p:nvPr>
        </p:nvSpPr>
        <p:spPr/>
        <p:txBody>
          <a:bodyPr>
            <a:normAutofit/>
          </a:bodyPr>
          <a:lstStyle/>
          <a:p>
            <a:r>
              <a:rPr lang="en-US"/>
              <a:t>Customer Tracking Pilot and Prototype Selection</a:t>
            </a:r>
          </a:p>
        </p:txBody>
      </p:sp>
      <p:sp>
        <p:nvSpPr>
          <p:cNvPr id="3" name="Content Placeholder 2">
            <a:extLst>
              <a:ext uri="{FF2B5EF4-FFF2-40B4-BE49-F238E27FC236}">
                <a16:creationId xmlns:a16="http://schemas.microsoft.com/office/drawing/2014/main" id="{34BFC87E-71F9-B011-83BF-8352D5BD653A}"/>
              </a:ext>
            </a:extLst>
          </p:cNvPr>
          <p:cNvSpPr>
            <a:spLocks noGrp="1"/>
          </p:cNvSpPr>
          <p:nvPr>
            <p:ph idx="1"/>
          </p:nvPr>
        </p:nvSpPr>
        <p:spPr>
          <a:xfrm>
            <a:off x="273538" y="1594624"/>
            <a:ext cx="11684000" cy="5064084"/>
          </a:xfrm>
        </p:spPr>
        <p:txBody>
          <a:bodyPr>
            <a:normAutofit fontScale="92500" lnSpcReduction="20000"/>
          </a:bodyPr>
          <a:lstStyle/>
          <a:p>
            <a:r>
              <a:rPr lang="en-US" dirty="0"/>
              <a:t>On January 25, 2024, DEED leadership requested that PTM lead a pilot to test several customer tracking prototypes. </a:t>
            </a:r>
          </a:p>
          <a:p>
            <a:r>
              <a:rPr lang="en-US" dirty="0"/>
              <a:t>A workgroup made up of PTM staff, DEED program, and representatives of MAWB who volunteered to collect the data were selected to lead the effort. </a:t>
            </a:r>
          </a:p>
          <a:p>
            <a:r>
              <a:rPr lang="en-US" dirty="0"/>
              <a:t>At this meeting, DEED leadership selected two of the prototypes to be tested:</a:t>
            </a:r>
          </a:p>
          <a:p>
            <a:pPr lvl="1"/>
            <a:r>
              <a:rPr lang="en-US" b="1" dirty="0"/>
              <a:t>Prototype 3: </a:t>
            </a:r>
            <a:r>
              <a:rPr lang="en-US" dirty="0"/>
              <a:t>Services and Referrals</a:t>
            </a:r>
          </a:p>
          <a:p>
            <a:pPr lvl="1"/>
            <a:r>
              <a:rPr lang="en-US" b="1" dirty="0"/>
              <a:t>Prototype 5</a:t>
            </a:r>
            <a:r>
              <a:rPr lang="en-US" dirty="0"/>
              <a:t>: Most of the Data Needed for Reportable Individuals</a:t>
            </a:r>
          </a:p>
          <a:p>
            <a:r>
              <a:rPr lang="en-US" dirty="0"/>
              <a:t>These prototypes were chosen to balance operational feasibility with federal reporting requirements.</a:t>
            </a:r>
          </a:p>
          <a:p>
            <a:pPr lvl="1"/>
            <a:r>
              <a:rPr lang="en-US" dirty="0"/>
              <a:t>Prototype 3 required that providers collect only counts of customers and what they received.</a:t>
            </a:r>
          </a:p>
          <a:p>
            <a:pPr lvl="1"/>
            <a:r>
              <a:rPr lang="en-US" dirty="0"/>
              <a:t>Prototype 5 included details about the customers who had been served that included many of the fields required by the Department of Labor for federal reporting. </a:t>
            </a:r>
          </a:p>
        </p:txBody>
      </p:sp>
    </p:spTree>
    <p:extLst>
      <p:ext uri="{BB962C8B-B14F-4D97-AF65-F5344CB8AC3E}">
        <p14:creationId xmlns:p14="http://schemas.microsoft.com/office/powerpoint/2010/main" val="241950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57AB0-E6B2-8DAF-2A66-D473B681B0ED}"/>
              </a:ext>
            </a:extLst>
          </p:cNvPr>
          <p:cNvSpPr>
            <a:spLocks noGrp="1"/>
          </p:cNvSpPr>
          <p:nvPr>
            <p:ph type="title"/>
          </p:nvPr>
        </p:nvSpPr>
        <p:spPr/>
        <p:txBody>
          <a:bodyPr/>
          <a:lstStyle/>
          <a:p>
            <a:r>
              <a:rPr lang="en-US"/>
              <a:t>Participating Locations</a:t>
            </a:r>
          </a:p>
        </p:txBody>
      </p:sp>
      <p:pic>
        <p:nvPicPr>
          <p:cNvPr id="1028" name="Picture 4">
            <a:extLst>
              <a:ext uri="{FF2B5EF4-FFF2-40B4-BE49-F238E27FC236}">
                <a16:creationId xmlns:a16="http://schemas.microsoft.com/office/drawing/2014/main" id="{B6E27204-8945-F2ED-971A-5624C698FA08}"/>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1705" r="5905" b="18465"/>
          <a:stretch/>
        </p:blipFill>
        <p:spPr bwMode="auto">
          <a:xfrm>
            <a:off x="1011677" y="1361519"/>
            <a:ext cx="4455267" cy="49595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shape&#10;&#10;AI-generated content may be incorrect.">
            <a:extLst>
              <a:ext uri="{FF2B5EF4-FFF2-40B4-BE49-F238E27FC236}">
                <a16:creationId xmlns:a16="http://schemas.microsoft.com/office/drawing/2014/main" id="{92E93D39-2C86-50AB-32F7-03482BAD9D56}"/>
              </a:ext>
            </a:extLst>
          </p:cNvPr>
          <p:cNvPicPr>
            <a:picLocks noChangeAspect="1"/>
          </p:cNvPicPr>
          <p:nvPr/>
        </p:nvPicPr>
        <p:blipFill>
          <a:blip r:embed="rId3" cstate="print">
            <a:extLst>
              <a:ext uri="{28A0092B-C50C-407E-A947-70E740481C1C}">
                <a14:useLocalDpi xmlns:a14="http://schemas.microsoft.com/office/drawing/2010/main" val="0"/>
              </a:ext>
            </a:extLst>
          </a:blip>
          <a:srcRect l="3685" r="82836" b="60876"/>
          <a:stretch/>
        </p:blipFill>
        <p:spPr>
          <a:xfrm>
            <a:off x="1219200" y="2455279"/>
            <a:ext cx="596348" cy="973721"/>
          </a:xfrm>
          <a:prstGeom prst="rect">
            <a:avLst/>
          </a:prstGeom>
        </p:spPr>
      </p:pic>
      <p:pic>
        <p:nvPicPr>
          <p:cNvPr id="18" name="Picture 17" descr="A picture containing shape&#10;&#10;AI-generated content may be incorrect.">
            <a:extLst>
              <a:ext uri="{FF2B5EF4-FFF2-40B4-BE49-F238E27FC236}">
                <a16:creationId xmlns:a16="http://schemas.microsoft.com/office/drawing/2014/main" id="{0DE8374A-8153-F03C-2FD9-3234903349D8}"/>
              </a:ext>
            </a:extLst>
          </p:cNvPr>
          <p:cNvPicPr>
            <a:picLocks noChangeAspect="1"/>
          </p:cNvPicPr>
          <p:nvPr/>
        </p:nvPicPr>
        <p:blipFill>
          <a:blip r:embed="rId3" cstate="print">
            <a:extLst>
              <a:ext uri="{28A0092B-C50C-407E-A947-70E740481C1C}">
                <a14:useLocalDpi xmlns:a14="http://schemas.microsoft.com/office/drawing/2010/main" val="0"/>
              </a:ext>
            </a:extLst>
          </a:blip>
          <a:srcRect l="3685" r="82836" b="60876"/>
          <a:stretch/>
        </p:blipFill>
        <p:spPr>
          <a:xfrm>
            <a:off x="3730487" y="2507822"/>
            <a:ext cx="596348" cy="973721"/>
          </a:xfrm>
          <a:prstGeom prst="rect">
            <a:avLst/>
          </a:prstGeom>
        </p:spPr>
      </p:pic>
      <p:pic>
        <p:nvPicPr>
          <p:cNvPr id="19" name="Picture 18" descr="A picture containing shape&#10;&#10;AI-generated content may be incorrect.">
            <a:extLst>
              <a:ext uri="{FF2B5EF4-FFF2-40B4-BE49-F238E27FC236}">
                <a16:creationId xmlns:a16="http://schemas.microsoft.com/office/drawing/2014/main" id="{632EDBA6-7FAF-362E-1EA3-80D0D6D46860}"/>
              </a:ext>
            </a:extLst>
          </p:cNvPr>
          <p:cNvPicPr>
            <a:picLocks noChangeAspect="1"/>
          </p:cNvPicPr>
          <p:nvPr/>
        </p:nvPicPr>
        <p:blipFill>
          <a:blip r:embed="rId3" cstate="print">
            <a:extLst>
              <a:ext uri="{28A0092B-C50C-407E-A947-70E740481C1C}">
                <a14:useLocalDpi xmlns:a14="http://schemas.microsoft.com/office/drawing/2010/main" val="0"/>
              </a:ext>
            </a:extLst>
          </a:blip>
          <a:srcRect l="3685" r="82836" b="60876"/>
          <a:stretch/>
        </p:blipFill>
        <p:spPr>
          <a:xfrm>
            <a:off x="2746724" y="2867574"/>
            <a:ext cx="596348" cy="973721"/>
          </a:xfrm>
          <a:prstGeom prst="rect">
            <a:avLst/>
          </a:prstGeom>
        </p:spPr>
      </p:pic>
      <p:pic>
        <p:nvPicPr>
          <p:cNvPr id="21" name="Picture 20" descr="A picture containing shape&#10;&#10;AI-generated content may be incorrect.">
            <a:extLst>
              <a:ext uri="{FF2B5EF4-FFF2-40B4-BE49-F238E27FC236}">
                <a16:creationId xmlns:a16="http://schemas.microsoft.com/office/drawing/2014/main" id="{83E992C0-B739-0172-C279-74AD0327D6F0}"/>
              </a:ext>
            </a:extLst>
          </p:cNvPr>
          <p:cNvPicPr>
            <a:picLocks noChangeAspect="1"/>
          </p:cNvPicPr>
          <p:nvPr/>
        </p:nvPicPr>
        <p:blipFill>
          <a:blip r:embed="rId3" cstate="print">
            <a:extLst>
              <a:ext uri="{28A0092B-C50C-407E-A947-70E740481C1C}">
                <a14:useLocalDpi xmlns:a14="http://schemas.microsoft.com/office/drawing/2010/main" val="0"/>
              </a:ext>
            </a:extLst>
          </a:blip>
          <a:srcRect l="3685" r="82836" b="60876"/>
          <a:stretch/>
        </p:blipFill>
        <p:spPr>
          <a:xfrm>
            <a:off x="3178971" y="4373629"/>
            <a:ext cx="596348" cy="973721"/>
          </a:xfrm>
          <a:prstGeom prst="rect">
            <a:avLst/>
          </a:prstGeom>
        </p:spPr>
      </p:pic>
      <p:sp>
        <p:nvSpPr>
          <p:cNvPr id="22" name="TextBox 21">
            <a:extLst>
              <a:ext uri="{FF2B5EF4-FFF2-40B4-BE49-F238E27FC236}">
                <a16:creationId xmlns:a16="http://schemas.microsoft.com/office/drawing/2014/main" id="{5F1F3197-DEC7-869B-8232-0D4AA3D2F719}"/>
              </a:ext>
            </a:extLst>
          </p:cNvPr>
          <p:cNvSpPr txBox="1"/>
          <p:nvPr/>
        </p:nvSpPr>
        <p:spPr>
          <a:xfrm>
            <a:off x="1351581" y="3389829"/>
            <a:ext cx="1395143" cy="400110"/>
          </a:xfrm>
          <a:prstGeom prst="rect">
            <a:avLst/>
          </a:prstGeom>
          <a:noFill/>
        </p:spPr>
        <p:txBody>
          <a:bodyPr wrap="square" rtlCol="0">
            <a:spAutoFit/>
          </a:bodyPr>
          <a:lstStyle/>
          <a:p>
            <a:r>
              <a:rPr lang="en-US" sz="2000">
                <a:solidFill>
                  <a:schemeClr val="bg1"/>
                </a:solidFill>
              </a:rPr>
              <a:t>Moorhead</a:t>
            </a:r>
            <a:endParaRPr lang="en-US">
              <a:solidFill>
                <a:schemeClr val="bg1"/>
              </a:solidFill>
            </a:endParaRPr>
          </a:p>
        </p:txBody>
      </p:sp>
      <p:sp>
        <p:nvSpPr>
          <p:cNvPr id="23" name="TextBox 22">
            <a:extLst>
              <a:ext uri="{FF2B5EF4-FFF2-40B4-BE49-F238E27FC236}">
                <a16:creationId xmlns:a16="http://schemas.microsoft.com/office/drawing/2014/main" id="{1F8309DC-4633-EB6C-5B32-06A76A609D4C}"/>
              </a:ext>
            </a:extLst>
          </p:cNvPr>
          <p:cNvSpPr txBox="1"/>
          <p:nvPr/>
        </p:nvSpPr>
        <p:spPr>
          <a:xfrm>
            <a:off x="2650857" y="3727348"/>
            <a:ext cx="789915" cy="400110"/>
          </a:xfrm>
          <a:prstGeom prst="rect">
            <a:avLst/>
          </a:prstGeom>
          <a:noFill/>
        </p:spPr>
        <p:txBody>
          <a:bodyPr wrap="square" rtlCol="0">
            <a:spAutoFit/>
          </a:bodyPr>
          <a:lstStyle/>
          <a:p>
            <a:r>
              <a:rPr lang="en-US" sz="2000">
                <a:solidFill>
                  <a:schemeClr val="bg1"/>
                </a:solidFill>
              </a:rPr>
              <a:t>Aitkin</a:t>
            </a:r>
            <a:endParaRPr lang="en-US">
              <a:solidFill>
                <a:schemeClr val="bg1"/>
              </a:solidFill>
            </a:endParaRPr>
          </a:p>
        </p:txBody>
      </p:sp>
      <p:sp>
        <p:nvSpPr>
          <p:cNvPr id="24" name="TextBox 23">
            <a:extLst>
              <a:ext uri="{FF2B5EF4-FFF2-40B4-BE49-F238E27FC236}">
                <a16:creationId xmlns:a16="http://schemas.microsoft.com/office/drawing/2014/main" id="{9DE6B8AB-067F-E462-F99A-121A7AF67EF0}"/>
              </a:ext>
            </a:extLst>
          </p:cNvPr>
          <p:cNvSpPr txBox="1"/>
          <p:nvPr/>
        </p:nvSpPr>
        <p:spPr>
          <a:xfrm>
            <a:off x="2462507" y="5292790"/>
            <a:ext cx="1956529" cy="400110"/>
          </a:xfrm>
          <a:prstGeom prst="rect">
            <a:avLst/>
          </a:prstGeom>
          <a:noFill/>
        </p:spPr>
        <p:txBody>
          <a:bodyPr wrap="square" rtlCol="0">
            <a:spAutoFit/>
          </a:bodyPr>
          <a:lstStyle/>
          <a:p>
            <a:r>
              <a:rPr lang="en-US" sz="2000">
                <a:solidFill>
                  <a:schemeClr val="bg1"/>
                </a:solidFill>
              </a:rPr>
              <a:t>Dakota County</a:t>
            </a:r>
            <a:endParaRPr lang="en-US">
              <a:solidFill>
                <a:schemeClr val="bg1"/>
              </a:solidFill>
            </a:endParaRPr>
          </a:p>
        </p:txBody>
      </p:sp>
      <p:sp>
        <p:nvSpPr>
          <p:cNvPr id="25" name="TextBox 24">
            <a:extLst>
              <a:ext uri="{FF2B5EF4-FFF2-40B4-BE49-F238E27FC236}">
                <a16:creationId xmlns:a16="http://schemas.microsoft.com/office/drawing/2014/main" id="{56921219-F1D8-1743-AF94-A19FC8A11AA1}"/>
              </a:ext>
            </a:extLst>
          </p:cNvPr>
          <p:cNvSpPr txBox="1"/>
          <p:nvPr/>
        </p:nvSpPr>
        <p:spPr>
          <a:xfrm>
            <a:off x="4088152" y="3327238"/>
            <a:ext cx="991800" cy="400110"/>
          </a:xfrm>
          <a:prstGeom prst="rect">
            <a:avLst/>
          </a:prstGeom>
          <a:noFill/>
        </p:spPr>
        <p:txBody>
          <a:bodyPr wrap="square" rtlCol="0">
            <a:spAutoFit/>
          </a:bodyPr>
          <a:lstStyle/>
          <a:p>
            <a:r>
              <a:rPr lang="en-US" sz="2000"/>
              <a:t>Duluth</a:t>
            </a:r>
            <a:endParaRPr lang="en-US"/>
          </a:p>
        </p:txBody>
      </p:sp>
      <p:sp>
        <p:nvSpPr>
          <p:cNvPr id="29" name="TextBox 28">
            <a:extLst>
              <a:ext uri="{FF2B5EF4-FFF2-40B4-BE49-F238E27FC236}">
                <a16:creationId xmlns:a16="http://schemas.microsoft.com/office/drawing/2014/main" id="{D6D458DB-99F4-78E3-8E74-894920642884}"/>
              </a:ext>
            </a:extLst>
          </p:cNvPr>
          <p:cNvSpPr txBox="1"/>
          <p:nvPr/>
        </p:nvSpPr>
        <p:spPr>
          <a:xfrm>
            <a:off x="6477000" y="2350753"/>
            <a:ext cx="4876800" cy="3970318"/>
          </a:xfrm>
          <a:prstGeom prst="rect">
            <a:avLst/>
          </a:prstGeom>
          <a:noFill/>
        </p:spPr>
        <p:txBody>
          <a:bodyPr wrap="square" rtlCol="0">
            <a:spAutoFit/>
          </a:bodyPr>
          <a:lstStyle/>
          <a:p>
            <a:r>
              <a:rPr lang="en-US" sz="2800" b="1">
                <a:solidFill>
                  <a:srgbClr val="2C2C2C"/>
                </a:solidFill>
              </a:rPr>
              <a:t>Locations Piloting Prototype 3</a:t>
            </a:r>
          </a:p>
          <a:p>
            <a:pPr marL="342900" indent="-342900">
              <a:buFont typeface="Arial" panose="020B0604020202020204" pitchFamily="34" charset="0"/>
              <a:buChar char="•"/>
            </a:pPr>
            <a:r>
              <a:rPr lang="en-US" sz="2800">
                <a:solidFill>
                  <a:srgbClr val="2C2C2C"/>
                </a:solidFill>
              </a:rPr>
              <a:t>Dakota County</a:t>
            </a:r>
          </a:p>
          <a:p>
            <a:pPr marL="342900" indent="-342900">
              <a:buFont typeface="Arial" panose="020B0604020202020204" pitchFamily="34" charset="0"/>
              <a:buChar char="•"/>
            </a:pPr>
            <a:r>
              <a:rPr lang="en-US" sz="2800">
                <a:solidFill>
                  <a:srgbClr val="2C2C2C"/>
                </a:solidFill>
              </a:rPr>
              <a:t>Duluth</a:t>
            </a:r>
          </a:p>
          <a:p>
            <a:pPr marL="342900" indent="-342900">
              <a:buFont typeface="Arial" panose="020B0604020202020204" pitchFamily="34" charset="0"/>
              <a:buChar char="•"/>
            </a:pPr>
            <a:endParaRPr lang="en-US" sz="2800">
              <a:solidFill>
                <a:srgbClr val="2C2C2C"/>
              </a:solidFill>
            </a:endParaRPr>
          </a:p>
          <a:p>
            <a:pPr marL="342900" indent="-342900">
              <a:buFont typeface="Arial" panose="020B0604020202020204" pitchFamily="34" charset="0"/>
              <a:buChar char="•"/>
            </a:pPr>
            <a:endParaRPr lang="en-US" sz="2800">
              <a:solidFill>
                <a:srgbClr val="2C2C2C"/>
              </a:solidFill>
            </a:endParaRPr>
          </a:p>
          <a:p>
            <a:r>
              <a:rPr lang="en-US" sz="2800" b="1">
                <a:solidFill>
                  <a:srgbClr val="2C2C2C"/>
                </a:solidFill>
              </a:rPr>
              <a:t>Locations Piloting Prototype 5</a:t>
            </a:r>
          </a:p>
          <a:p>
            <a:pPr marL="342900" indent="-342900">
              <a:buFont typeface="Arial" panose="020B0604020202020204" pitchFamily="34" charset="0"/>
              <a:buChar char="•"/>
            </a:pPr>
            <a:r>
              <a:rPr lang="en-US" sz="2800">
                <a:solidFill>
                  <a:srgbClr val="2C2C2C"/>
                </a:solidFill>
              </a:rPr>
              <a:t>Aitkin (JET)</a:t>
            </a:r>
          </a:p>
          <a:p>
            <a:pPr marL="342900" indent="-342900">
              <a:buFont typeface="Arial" panose="020B0604020202020204" pitchFamily="34" charset="0"/>
              <a:buChar char="•"/>
            </a:pPr>
            <a:r>
              <a:rPr lang="en-US" sz="2800">
                <a:solidFill>
                  <a:srgbClr val="2C2C2C"/>
                </a:solidFill>
              </a:rPr>
              <a:t>Moorehead</a:t>
            </a:r>
          </a:p>
          <a:p>
            <a:endParaRPr lang="en-US" sz="2800">
              <a:solidFill>
                <a:srgbClr val="2C2C2C"/>
              </a:solidFill>
            </a:endParaRPr>
          </a:p>
        </p:txBody>
      </p:sp>
    </p:spTree>
    <p:extLst>
      <p:ext uri="{BB962C8B-B14F-4D97-AF65-F5344CB8AC3E}">
        <p14:creationId xmlns:p14="http://schemas.microsoft.com/office/powerpoint/2010/main" val="3549469374"/>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B5C047-9306-4666-BDEA-1FCA0787C31C}" vid="{AE536454-4291-4271-99DB-FA302152D8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13BF600DAB584181A8C9E4C6B19121" ma:contentTypeVersion="13" ma:contentTypeDescription="Create a new document." ma:contentTypeScope="" ma:versionID="81ce56d3a69a4917ec68285e819157b0">
  <xsd:schema xmlns:xsd="http://www.w3.org/2001/XMLSchema" xmlns:xs="http://www.w3.org/2001/XMLSchema" xmlns:p="http://schemas.microsoft.com/office/2006/metadata/properties" xmlns:ns2="53fba527-ac9b-42c4-95ea-fa7bf80cba55" xmlns:ns3="b360f922-96cc-4b4c-9f6b-f84d248a20a9" targetNamespace="http://schemas.microsoft.com/office/2006/metadata/properties" ma:root="true" ma:fieldsID="d2e87870a3ffce26ccb4b647c3bc01bb" ns2:_="" ns3:_="">
    <xsd:import namespace="53fba527-ac9b-42c4-95ea-fa7bf80cba55"/>
    <xsd:import namespace="b360f922-96cc-4b4c-9f6b-f84d248a20a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fba527-ac9b-42c4-95ea-fa7bf80cba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0340bf9-e202-4ad1-a5d6-d6d249f9559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60f922-96cc-4b4c-9f6b-f84d248a20a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6100342-915f-4d0b-8488-873636014ae1}" ma:internalName="TaxCatchAll" ma:showField="CatchAllData" ma:web="b360f922-96cc-4b4c-9f6b-f84d248a20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fba527-ac9b-42c4-95ea-fa7bf80cba55">
      <Terms xmlns="http://schemas.microsoft.com/office/infopath/2007/PartnerControls"/>
    </lcf76f155ced4ddcb4097134ff3c332f>
    <TaxCatchAll xmlns="b360f922-96cc-4b4c-9f6b-f84d248a20a9" xsi:nil="true"/>
  </documentManagement>
</p:properties>
</file>

<file path=customXml/itemProps1.xml><?xml version="1.0" encoding="utf-8"?>
<ds:datastoreItem xmlns:ds="http://schemas.openxmlformats.org/officeDocument/2006/customXml" ds:itemID="{E9E47B70-D806-4C09-9C93-655EF6B7A947}"/>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9678B604-9059-4F1C-B8E2-C96A71A964D2}">
  <ds:schemaRefs>
    <ds:schemaRef ds:uri="a699be1a-1714-4342-a222-f91a80d5e189"/>
    <ds:schemaRef ds:uri="f93db5dc-5e87-46c6-8702-89abe863cd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State of Minnesota</Template>
  <TotalTime>228</TotalTime>
  <Words>1325</Words>
  <Application>Microsoft Office PowerPoint</Application>
  <PresentationFormat>Widescreen</PresentationFormat>
  <Paragraphs>208</Paragraphs>
  <Slides>21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Arial</vt:lpstr>
      <vt:lpstr>Calibri</vt:lpstr>
      <vt:lpstr>Segoe UI</vt:lpstr>
      <vt:lpstr>Verdana</vt:lpstr>
      <vt:lpstr>Minnesota</vt:lpstr>
      <vt:lpstr>CareerForce Customer Tracking Pilot Summary: Advancing Service Tracking and Compliance Across Minnesota</vt:lpstr>
      <vt:lpstr>Agenda</vt:lpstr>
      <vt:lpstr>Background</vt:lpstr>
      <vt:lpstr>Problems with Current Tracking</vt:lpstr>
      <vt:lpstr>Project Design and Prototypes</vt:lpstr>
      <vt:lpstr>The 5 Prototypes</vt:lpstr>
      <vt:lpstr>Data Collection Comparison Chart</vt:lpstr>
      <vt:lpstr>Customer Tracking Pilot and Prototype Selection</vt:lpstr>
      <vt:lpstr>Participating Locations</vt:lpstr>
      <vt:lpstr>Methodology</vt:lpstr>
      <vt:lpstr>Data Overview</vt:lpstr>
      <vt:lpstr>Tennessen Warning and PII Data Collection</vt:lpstr>
      <vt:lpstr>Services Requested</vt:lpstr>
      <vt:lpstr>Referrals and Cross-Program Connections</vt:lpstr>
      <vt:lpstr> Case Study: Duluth Center</vt:lpstr>
      <vt:lpstr>Recommendations – Part 1</vt:lpstr>
      <vt:lpstr>Recommendations – Part2</vt:lpstr>
      <vt:lpstr>Considerations and Risks – Part 1</vt:lpstr>
      <vt:lpstr>Considerations and Risks – Part 2</vt:lpstr>
      <vt:lpstr>Next Steps</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Berger, Jay (He/Him/His) (DEED)</dc:creator>
  <cp:keywords/>
  <dc:description/>
  <cp:lastModifiedBy>Berger, Jay (He/Him/His) (DEED)</cp:lastModifiedBy>
  <cp:revision>2</cp:revision>
  <cp:lastPrinted>2017-03-14T16:27:36Z</cp:lastPrinted>
  <dcterms:created xsi:type="dcterms:W3CDTF">2025-05-07T20:05:40Z</dcterms:created>
  <dcterms:modified xsi:type="dcterms:W3CDTF">2025-09-25T14:38:49Z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2.1</vt:lpwstr>
  </property>
  <property fmtid="{D5CDD505-2E9C-101B-9397-08002B2CF9AE}" pid="3" name="ContentTypeId">
    <vt:lpwstr>0x0101001713BF600DAB584181A8C9E4C6B19121</vt:lpwstr>
  </property>
  <property fmtid="{D5CDD505-2E9C-101B-9397-08002B2CF9AE}" pid="4" name="MediaServiceImageTags">
    <vt:lpwstr/>
  </property>
</Properties>
</file>