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"/>
  </p:notesMasterIdLst>
  <p:sldIdLst>
    <p:sldId id="264" r:id="rId2"/>
    <p:sldId id="2147327261" r:id="rId3"/>
    <p:sldId id="2147327258" r:id="rId4"/>
    <p:sldId id="2147327260" r:id="rId5"/>
    <p:sldId id="2147327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C"/>
    <a:srgbClr val="1986D2"/>
    <a:srgbClr val="005EA4"/>
    <a:srgbClr val="005BAB"/>
    <a:srgbClr val="96D076"/>
    <a:srgbClr val="79BC4B"/>
    <a:srgbClr val="98AAD7"/>
    <a:srgbClr val="71BF44"/>
    <a:srgbClr val="3AAF4A"/>
    <a:srgbClr val="16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72BF4-0CF8-B0A3-DE3A-69AE7658FAF4}" v="45" dt="2026-01-22T15:57:57.870"/>
    <p1510:client id="{97148F8F-C206-B88E-B3F5-B5F5DA042678}" v="162" dt="2026-01-22T00:29:41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D338-AEF5-4276-992E-F8A86DD6936E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B6624-5A0C-485E-9FBB-DD961507D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E0AC9E44-89B2-4C02-B1C3-FE6B55D65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04646-29F7-4B9F-968B-5DF903BB9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9D61602-D274-4DFA-8A6A-FF640B396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7E10C12-5065-4CAA-8916-FD7AE42D8D15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4658D-320E-4B39-EE06-F8F0FF98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3F2AC-606A-14D0-AA5F-5BB479E25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97063B-90C9-77E8-162D-ACEC2967D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</a:rPr>
              <a:t>This is one of the high-level results from the most recent Job Search Experience Survey, which closed last Friday, January 16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  <a:ea typeface="Calibri"/>
                <a:cs typeface="Calibri"/>
              </a:rPr>
              <a:t>Nearly 63% of respondents say it is harder for job seekers they serve to find work now compared to a year ago.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  <a:ea typeface="Calibri"/>
                <a:cs typeface="Calibri"/>
              </a:rPr>
              <a:t>Just under 9% of respondents say it is easier for job seekers to find work now than a year ago.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  <a:ea typeface="Calibri"/>
                <a:cs typeface="Calibri"/>
              </a:rPr>
              <a:t>This is one of the topline results form the survey will be shared in a blog post a little later today on CareerForce.MN.gov – we wanted to share the topline results with you first.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>
                <a:solidFill>
                  <a:srgbClr val="005BAB"/>
                </a:solidFill>
              </a:rPr>
              <a:t>A total of 279 LWDA staff, DEED staff,  and workforce development partner staff completed the survey in January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  <a:ea typeface="Calibri"/>
                <a:cs typeface="Calibri"/>
              </a:rPr>
              <a:t>THANK YOU so much for sharing the link with your staff during the first really busy weeks of January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</a:rPr>
              <a:t>Luke Greiner from the LMI team will be putting the results into a Tableau to allow you to break out results by LWDA…and to view changes over time.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</a:rPr>
              <a:t>The next survey goes live in late June and close in early July – the survey is being done just twice a year to avoid survey fatigue</a:t>
            </a:r>
          </a:p>
          <a:p>
            <a:pPr marL="171450" indent="-171450">
              <a:buFont typeface="Arial"/>
              <a:buChar char="•"/>
            </a:pPr>
            <a:endParaRPr lang="en-US">
              <a:solidFill>
                <a:srgbClr val="005BAB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00E5B-EF22-65E4-FD8B-B0E25CBF8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B6624-5A0C-485E-9FBB-DD961507DF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B0DCC-4465-4DD7-D484-E498F6718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411C0-D508-1FF8-47D1-A62F4BF76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B6B0B-1AD4-91FD-C479-39F8E7062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</a:rPr>
              <a:t>Here’s another high level result: 86% of respondents have provided services to clients who are unhoused or at risk of becoming unhoused.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005BAB"/>
                </a:solidFill>
                <a:ea typeface="Calibri"/>
                <a:cs typeface="Calibri"/>
              </a:rPr>
              <a:t>We should have had a date range on there of during the past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5052B-B149-D90F-C2FE-CC3F031DB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B6624-5A0C-485E-9FBB-DD961507DF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58AC-DD65-76EA-2CF2-20601F2A6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94691-1774-81C6-9ECA-084E0FBC1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7C5ED-1037-5FCB-9F11-F6933FA14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>
                <a:ea typeface="Calibri"/>
                <a:cs typeface="Calibri"/>
              </a:rPr>
              <a:t>And…the final topline result I’ll share this morning from the survey: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Topping the list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occupational groups for which it is CONSIDERABLY HARDER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your job-seeking clients to get hired for now compared to 1 year ago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and Math Experts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(e.g., Software Engineers, IT Support Specialists,) is noted by most respondents as being harder than a year ago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Professionals and Media Workers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(e.g., Graphic Designers, Writers)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Managers and Leaders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(e.g., Business Executives, School Principals, Construction Managers)</a:t>
            </a:r>
          </a:p>
          <a:p>
            <a:pPr marL="628650" lvl="1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Top 3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Occupational groups for which it is CONSIDERABLY EASIER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job-seeking clients to get hired for now compared to 1 year ag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o: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Service Workers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(e.g., Chefs, Servers, Bartenders)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noted by most respondents as being easier than a year ago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Support Workers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(e.g., Nursing Assistants, Personal Care Aides)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Cleaning and Maintenance Workers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(e.g., Janitors, Landscapers, Housekeepers)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457BF-39C1-3087-2ED7-4ABDA8C5A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B6624-5A0C-485E-9FBB-DD961507DF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1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FE16F-631F-B896-F74F-59FE06C2C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52F2A57F-0E71-9498-3781-91F500205D79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black">
          <a:xfrm>
            <a:off x="279753" y="6356350"/>
            <a:ext cx="1358590" cy="365125"/>
          </a:xfrm>
        </p:spPr>
        <p:txBody>
          <a:bodyPr/>
          <a:lstStyle/>
          <a:p>
            <a:fld id="{D7ED242C-24FB-43A0-BCB6-43756FC812F6}" type="datetime1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B3CF57A9-4417-E5FA-77C8-AE647BDBF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A44AAAE2-FA2D-C3BE-89F2-E955EA8E1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5" y="3828757"/>
            <a:ext cx="4587249" cy="21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9CDF9085-04B6-B84D-8070-E4F9A9BE3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28036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60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608319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BC953D4-1D10-3A48-8464-B4AC90681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74704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213F044-9219-C3E4-94DF-F904EC57B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78550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Minnesota Governor's Workforce Development Board">
            <a:extLst>
              <a:ext uri="{FF2B5EF4-FFF2-40B4-BE49-F238E27FC236}">
                <a16:creationId xmlns:a16="http://schemas.microsoft.com/office/drawing/2014/main" id="{C81F35F5-8AFC-D5CF-517B-EE030347A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6244816"/>
            <a:ext cx="1569308" cy="377724"/>
          </a:xfrm>
          <a:prstGeom prst="rect">
            <a:avLst/>
          </a:prstGeom>
        </p:spPr>
      </p:pic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ECC05815-C097-2BD0-D393-0402AC358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72212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51547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Minnesota Governor's Workforce Development Board">
            <a:extLst>
              <a:ext uri="{FF2B5EF4-FFF2-40B4-BE49-F238E27FC236}">
                <a16:creationId xmlns:a16="http://schemas.microsoft.com/office/drawing/2014/main" id="{2E2B5C92-AA51-D365-81B4-0C7E0A7DE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6154738"/>
            <a:ext cx="1943550" cy="467802"/>
          </a:xfrm>
          <a:prstGeom prst="rect">
            <a:avLst/>
          </a:prstGeom>
        </p:spPr>
      </p:pic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74B64D6-A955-E9D0-F4EC-9E8FD6B8F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10874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279753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1/22/2026</a:t>
            </a:fld>
            <a:endParaRPr lang="en-US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063C62EE-665C-CB43-3331-E1A50C9FA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46121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1/22/2026</a:t>
            </a:fld>
            <a:endParaRPr lang="en-US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92304AC8-FAB1-43A9-4F1D-A853366F6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331018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27F2BE10-3C67-4451-E82D-5D2E1B54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  <p:pic>
        <p:nvPicPr>
          <p:cNvPr id="3" name="Picture 2" descr="Minnesota Governor's Workforce Development Board">
            <a:extLst>
              <a:ext uri="{FF2B5EF4-FFF2-40B4-BE49-F238E27FC236}">
                <a16:creationId xmlns:a16="http://schemas.microsoft.com/office/drawing/2014/main" id="{40132C28-CD18-898A-0CC3-EC2D8AB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6244816"/>
            <a:ext cx="1569308" cy="3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32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800034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481587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E2B67D6-C465-4A4E-C54F-DCF2AD4553FB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431944"/>
            <a:ext cx="12192000" cy="192819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>
          <a:xfrm>
            <a:off x="279753" y="6356350"/>
            <a:ext cx="1358590" cy="365125"/>
          </a:xfrm>
        </p:spPr>
        <p:txBody>
          <a:bodyPr/>
          <a:lstStyle/>
          <a:p>
            <a:fld id="{D7ED242C-24FB-43A0-BCB6-43756FC812F6}" type="datetime1">
              <a:rPr lang="en-US" smtClean="0"/>
              <a:t>1/22/2026</a:t>
            </a:fld>
            <a:endParaRPr lang="en-US"/>
          </a:p>
        </p:txBody>
      </p:sp>
      <p:pic>
        <p:nvPicPr>
          <p:cNvPr id="2" name="Picture 1" descr="Minnesota Governor's Workforce Development Board">
            <a:extLst>
              <a:ext uri="{FF2B5EF4-FFF2-40B4-BE49-F238E27FC236}">
                <a16:creationId xmlns:a16="http://schemas.microsoft.com/office/drawing/2014/main" id="{DB2B0FCE-E752-0AF1-9135-2B0803171A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6348"/>
            <a:ext cx="5118100" cy="1231900"/>
          </a:xfrm>
          <a:prstGeom prst="rect">
            <a:avLst/>
          </a:prstGeom>
        </p:spPr>
      </p:pic>
      <p:pic>
        <p:nvPicPr>
          <p:cNvPr id="5" name="Picture 4" descr="Leading CareerForce">
            <a:extLst>
              <a:ext uri="{FF2B5EF4-FFF2-40B4-BE49-F238E27FC236}">
                <a16:creationId xmlns:a16="http://schemas.microsoft.com/office/drawing/2014/main" id="{887F1E91-739B-4E83-75B0-D6EE41A1B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96" y="1051531"/>
            <a:ext cx="3458004" cy="759324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36821B3-CA67-D4E2-D6B6-FFA6D3C28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1243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639293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8457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7711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Light Gray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Here | mn.gov/deed/gwdb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20341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3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4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Woman on headset" title="CareerForce, Minnesota's Career Resource">
            <a:extLst>
              <a:ext uri="{FF2B5EF4-FFF2-40B4-BE49-F238E27FC236}">
                <a16:creationId xmlns:a16="http://schemas.microsoft.com/office/drawing/2014/main" id="{1D563BA8-F2B6-414B-A99E-D75118E27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0D5314-B350-496F-A225-124FEB21DF88}"/>
              </a:ext>
            </a:extLst>
          </p:cNvPr>
          <p:cNvSpPr/>
          <p:nvPr userDrawn="1"/>
        </p:nvSpPr>
        <p:spPr>
          <a:xfrm>
            <a:off x="4600575" y="4529138"/>
            <a:ext cx="7591425" cy="862012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C8858F-D308-4FFE-90A8-54F6FC9F071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1/22/2026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BCD135-8690-4D5C-B003-80440B8B731F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6324600" y="6356350"/>
            <a:ext cx="55880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defPPr>
              <a:defRPr lang="en-US"/>
            </a:defPPr>
            <a:lvl1pPr marL="0" algn="r" defTabSz="914354" rtl="0" eaLnBrk="1" latinLnBrk="0" hangingPunct="1">
              <a:defRPr sz="1200" kern="1200">
                <a:solidFill>
                  <a:srgbClr val="005CAB"/>
                </a:solidFill>
                <a:latin typeface="Arial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CareerForce.MN.gov</a:t>
            </a:r>
          </a:p>
        </p:txBody>
      </p:sp>
      <p:pic>
        <p:nvPicPr>
          <p:cNvPr id="8" name="Picture 7" title="CareerForce, Minnesota's Career Resource">
            <a:extLst>
              <a:ext uri="{FF2B5EF4-FFF2-40B4-BE49-F238E27FC236}">
                <a16:creationId xmlns:a16="http://schemas.microsoft.com/office/drawing/2014/main" id="{3411698F-871B-46B1-A28E-EE6594CA0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88913"/>
            <a:ext cx="3892550" cy="14859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4572000" y="4684889"/>
            <a:ext cx="7620000" cy="6621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051778" y="2505275"/>
            <a:ext cx="6845300" cy="1317983"/>
          </a:xfrm>
          <a:noFill/>
        </p:spPr>
        <p:txBody>
          <a:bodyPr lIns="182870" tIns="91436" rIns="182870" bIns="91436">
            <a:norm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5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85CA72DB-52D3-4107-FE7C-4B9152DAB72F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310714"/>
            <a:ext cx="12192000" cy="246230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394534"/>
            <a:ext cx="11658600" cy="1508918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394023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1/22/2026</a:t>
            </a:fld>
            <a:endParaRPr lang="en-US"/>
          </a:p>
        </p:txBody>
      </p:sp>
      <p:pic>
        <p:nvPicPr>
          <p:cNvPr id="7" name="Picture 6" descr="Leading CareerForce">
            <a:extLst>
              <a:ext uri="{FF2B5EF4-FFF2-40B4-BE49-F238E27FC236}">
                <a16:creationId xmlns:a16="http://schemas.microsoft.com/office/drawing/2014/main" id="{7FBA088B-3B6A-729F-2EBE-5379E706D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2754"/>
            <a:ext cx="3429000" cy="754380"/>
          </a:xfrm>
          <a:prstGeom prst="rect">
            <a:avLst/>
          </a:prstGeom>
        </p:spPr>
      </p:pic>
      <p:pic>
        <p:nvPicPr>
          <p:cNvPr id="8" name="Picture 7" descr="Minnesota Governor's Workforce Development Board">
            <a:extLst>
              <a:ext uri="{FF2B5EF4-FFF2-40B4-BE49-F238E27FC236}">
                <a16:creationId xmlns:a16="http://schemas.microsoft.com/office/drawing/2014/main" id="{F53D2BD2-011C-69B1-4497-703E9E6A13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6" y="555976"/>
            <a:ext cx="3842951" cy="924978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085EF120-B0A3-9E50-51E6-E2C0A4585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201594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85CA72DB-52D3-4107-FE7C-4B9152DAB72F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150390"/>
            <a:ext cx="12192000" cy="2462305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150389"/>
            <a:ext cx="11658600" cy="2462305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891628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3865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>
          <a:xfrm>
            <a:off x="279753" y="6356350"/>
            <a:ext cx="1358590" cy="365125"/>
          </a:xfrm>
        </p:spPr>
        <p:txBody>
          <a:bodyPr/>
          <a:lstStyle/>
          <a:p>
            <a:fld id="{D7ED242C-24FB-43A0-BCB6-43756FC812F6}" type="datetime1">
              <a:rPr lang="en-US" smtClean="0"/>
              <a:t>1/22/2026</a:t>
            </a:fld>
            <a:endParaRPr lang="en-US"/>
          </a:p>
        </p:txBody>
      </p:sp>
      <p:pic>
        <p:nvPicPr>
          <p:cNvPr id="7" name="Picture 6" descr="Leading CareerForce">
            <a:extLst>
              <a:ext uri="{FF2B5EF4-FFF2-40B4-BE49-F238E27FC236}">
                <a16:creationId xmlns:a16="http://schemas.microsoft.com/office/drawing/2014/main" id="{7FBA088B-3B6A-729F-2EBE-5379E706D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2754"/>
            <a:ext cx="3429000" cy="754380"/>
          </a:xfrm>
          <a:prstGeom prst="rect">
            <a:avLst/>
          </a:prstGeom>
        </p:spPr>
      </p:pic>
      <p:pic>
        <p:nvPicPr>
          <p:cNvPr id="8" name="Picture 7" descr="Minnesota Governor's Workforce Development Board">
            <a:extLst>
              <a:ext uri="{FF2B5EF4-FFF2-40B4-BE49-F238E27FC236}">
                <a16:creationId xmlns:a16="http://schemas.microsoft.com/office/drawing/2014/main" id="{F53D2BD2-011C-69B1-4497-703E9E6A13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6" y="555976"/>
            <a:ext cx="3842951" cy="924978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640BA2D9-98E2-002D-E2EA-D16DFBF1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2805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1/22/2026</a:t>
            </a:fld>
            <a:endParaRPr lang="en-US"/>
          </a:p>
        </p:txBody>
      </p:sp>
      <p:pic>
        <p:nvPicPr>
          <p:cNvPr id="2" name="Picture 1" descr="Minnesota Governor's Workforce Development Board">
            <a:extLst>
              <a:ext uri="{FF2B5EF4-FFF2-40B4-BE49-F238E27FC236}">
                <a16:creationId xmlns:a16="http://schemas.microsoft.com/office/drawing/2014/main" id="{F6B2D2A2-97D1-141C-8C08-1B67A7B62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3" y="1470214"/>
            <a:ext cx="6560794" cy="1579149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E4AF8A52-C81F-D7E3-E5D6-5BF497795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335369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3B45DBF-2E3D-76CF-3BF3-3C2FA8AD7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95004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470454"/>
            <a:ext cx="10515600" cy="4706509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4254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>
          <a:xfrm>
            <a:off x="279753" y="6356350"/>
            <a:ext cx="1358590" cy="365125"/>
          </a:xfrm>
        </p:spPr>
        <p:txBody>
          <a:bodyPr/>
          <a:lstStyle/>
          <a:p>
            <a:fld id="{A8CA1A9B-139F-4606-AD0A-F3253110DAE5}" type="datetime1">
              <a:rPr lang="en-US" smtClean="0"/>
              <a:t>1/22/2026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28851EFD-76D9-AC45-A661-5F5563C64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14160660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4071EFA7-6565-6EAB-CF2E-4C89E3465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72948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1/22/2026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63166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ea typeface="ヒラギノ角ゴ Pro W3"/>
                <a:cs typeface="Arial"/>
              </a:rPr>
              <a:t>CareerForce</a:t>
            </a:r>
            <a:r>
              <a:rPr lang="en-US">
                <a:ea typeface="ヒラギノ角ゴ Pro W3"/>
                <a:cs typeface="Arial"/>
              </a:rPr>
              <a:t> Updates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ea typeface="ヒラギノ角ゴ Pro W3"/>
                <a:cs typeface="Arial"/>
              </a:rPr>
              <a:t>Jeanna Fortney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FC5D-45E8-672F-6ABE-6BB108A9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CareerForce</a:t>
            </a:r>
            <a:r>
              <a:rPr lang="en-US">
                <a:ea typeface="Calibri"/>
                <a:cs typeface="Calibri"/>
              </a:rPr>
              <a:t>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13B-DD1E-4D44-6873-0BEFD8B5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83" y="1716102"/>
            <a:ext cx="11630991" cy="462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Security Concerns</a:t>
            </a:r>
          </a:p>
          <a:p>
            <a:r>
              <a:rPr lang="en-US" dirty="0">
                <a:ea typeface="+mn-lt"/>
                <a:cs typeface="+mn-lt"/>
              </a:rPr>
              <a:t>Employer Engagement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Scheduled meetings with the new D45 grant recipients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Collaborating with WSC team to develop menu of services we can offer to employers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Hired new EE Specialist for the Metro, Betsy </a:t>
            </a:r>
            <a:r>
              <a:rPr lang="en-US" dirty="0" err="1">
                <a:ea typeface="+mn-lt"/>
                <a:cs typeface="+mn-lt"/>
              </a:rPr>
              <a:t>Helmeke</a:t>
            </a:r>
            <a:r>
              <a:rPr lang="en-US" dirty="0">
                <a:ea typeface="+mn-lt"/>
                <a:cs typeface="+mn-lt"/>
              </a:rPr>
              <a:t>. She came to us from Twin Cities Rise and will be housed at the South Minneapolis CF location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Business services employment metrics discussion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D5D2C-9C25-9080-DA6A-F44BAD20F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mn.gov/deed/gwdb</a:t>
            </a:r>
          </a:p>
        </p:txBody>
      </p:sp>
    </p:spTree>
    <p:extLst>
      <p:ext uri="{BB962C8B-B14F-4D97-AF65-F5344CB8AC3E}">
        <p14:creationId xmlns:p14="http://schemas.microsoft.com/office/powerpoint/2010/main" val="374000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EBEF8-D3A0-D6F6-27A3-6BE8989A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55CC-BED1-1302-5692-D8693D1A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Search Experience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3F38-A598-1730-2754-F3BFF598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95" y="1359483"/>
            <a:ext cx="11651410" cy="6579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>
                <a:solidFill>
                  <a:schemeClr val="accent1"/>
                </a:solidFill>
              </a:rPr>
              <a:t>On average compared to 1 year ago, how would you rate the ease with which your job seeking clients are finding employment?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1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On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AE5EA7-0F78-73D4-42B9-B81D5C7D823B}"/>
              </a:ext>
            </a:extLst>
          </p:cNvPr>
          <p:cNvSpPr txBox="1">
            <a:spLocks/>
          </p:cNvSpPr>
          <p:nvPr/>
        </p:nvSpPr>
        <p:spPr bwMode="gray">
          <a:xfrm>
            <a:off x="270295" y="5707127"/>
            <a:ext cx="11651410" cy="6579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200" b="1">
                <a:solidFill>
                  <a:schemeClr val="accent1"/>
                </a:solidFill>
              </a:rPr>
              <a:t>63% say harder than 1 year ago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1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7D381-786E-93CB-0781-38A5876E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2" y="2423971"/>
            <a:ext cx="11090488" cy="32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DF750-9CE0-AFBB-F92F-5D976D62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48BF-3D59-1EB4-BB29-30063471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Search Experience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CD37-F983-D8E5-D343-658803AA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95" y="1556706"/>
            <a:ext cx="11651410" cy="6579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>
                <a:solidFill>
                  <a:schemeClr val="accent1"/>
                </a:solidFill>
              </a:rPr>
              <a:t>Have you provided services to clients who are unhoused or at risk of becoming unhoused?</a:t>
            </a:r>
          </a:p>
          <a:p>
            <a:pPr marL="0" indent="0">
              <a:buNone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FC3BE6-3BFB-1844-D2A2-000556DC1432}"/>
              </a:ext>
            </a:extLst>
          </p:cNvPr>
          <p:cNvSpPr txBox="1">
            <a:spLocks/>
          </p:cNvSpPr>
          <p:nvPr/>
        </p:nvSpPr>
        <p:spPr bwMode="gray">
          <a:xfrm>
            <a:off x="270295" y="5707127"/>
            <a:ext cx="11651410" cy="6579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1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A1C48-C912-99D2-EB2E-E40B6FD73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3960"/>
            <a:ext cx="10074567" cy="41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8705-3186-F77E-25A1-BD560109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2F6A-AD18-A7C2-3E8F-424F02A4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Search Experience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FBF4-742F-D9B6-3E04-3A55D2B7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95" y="1451112"/>
            <a:ext cx="11651410" cy="54068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>
                <a:solidFill>
                  <a:schemeClr val="accent1"/>
                </a:solidFill>
              </a:rPr>
              <a:t>Ease of which job seekers are finding employment compared to 1 year ago</a:t>
            </a:r>
          </a:p>
          <a:p>
            <a:pPr marL="0" indent="0">
              <a:buNone/>
            </a:pPr>
            <a:r>
              <a:rPr lang="en-US" sz="10400" b="1">
                <a:solidFill>
                  <a:schemeClr val="accent1"/>
                </a:solidFill>
              </a:rPr>
              <a:t>Considerably harder:</a:t>
            </a:r>
          </a:p>
          <a:p>
            <a:r>
              <a:rPr lang="en-US" sz="10400">
                <a:solidFill>
                  <a:schemeClr val="accent1"/>
                </a:solidFill>
              </a:rPr>
              <a:t>IT and Math Experts </a:t>
            </a:r>
          </a:p>
          <a:p>
            <a:r>
              <a:rPr lang="en-US" sz="10400">
                <a:solidFill>
                  <a:schemeClr val="accent1"/>
                </a:solidFill>
              </a:rPr>
              <a:t>Creative Professionals and Media Workers </a:t>
            </a:r>
          </a:p>
          <a:p>
            <a:r>
              <a:rPr lang="en-US" sz="10400">
                <a:solidFill>
                  <a:schemeClr val="accent1"/>
                </a:solidFill>
              </a:rPr>
              <a:t>Managers and Leaders </a:t>
            </a:r>
          </a:p>
          <a:p>
            <a:pPr marL="0" indent="0">
              <a:buNone/>
            </a:pPr>
            <a:r>
              <a:rPr lang="en-US" sz="10400" b="1">
                <a:solidFill>
                  <a:schemeClr val="accent1"/>
                </a:solidFill>
              </a:rPr>
              <a:t>Considerably easier:</a:t>
            </a:r>
          </a:p>
          <a:p>
            <a:r>
              <a:rPr lang="en-US" sz="10400">
                <a:solidFill>
                  <a:schemeClr val="accent1"/>
                </a:solidFill>
              </a:rPr>
              <a:t>Food Service Workers </a:t>
            </a:r>
          </a:p>
          <a:p>
            <a:r>
              <a:rPr lang="en-US" sz="10400">
                <a:solidFill>
                  <a:schemeClr val="accent1"/>
                </a:solidFill>
              </a:rPr>
              <a:t>Healthcare Support Workers </a:t>
            </a:r>
          </a:p>
          <a:p>
            <a:r>
              <a:rPr lang="en-US" sz="10400">
                <a:solidFill>
                  <a:schemeClr val="accent1"/>
                </a:solidFill>
              </a:rPr>
              <a:t>Cleaning and Maintenance Workers 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1</a:t>
            </a: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7F50195-85BC-FF58-4F59-6958AE76E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2238374"/>
            <a:ext cx="4619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8864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3BF600DAB584181A8C9E4C6B19121" ma:contentTypeVersion="13" ma:contentTypeDescription="Create a new document." ma:contentTypeScope="" ma:versionID="898bda1f939123694761f95e98105be1">
  <xsd:schema xmlns:xsd="http://www.w3.org/2001/XMLSchema" xmlns:xs="http://www.w3.org/2001/XMLSchema" xmlns:p="http://schemas.microsoft.com/office/2006/metadata/properties" xmlns:ns2="53fba527-ac9b-42c4-95ea-fa7bf80cba55" xmlns:ns3="b360f922-96cc-4b4c-9f6b-f84d248a20a9" targetNamespace="http://schemas.microsoft.com/office/2006/metadata/properties" ma:root="true" ma:fieldsID="3e017a0237f17ebb312b0b86869e4fc6" ns2:_="" ns3:_="">
    <xsd:import namespace="53fba527-ac9b-42c4-95ea-fa7bf80cba55"/>
    <xsd:import namespace="b360f922-96cc-4b4c-9f6b-f84d248a2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ba527-ac9b-42c4-95ea-fa7bf80cb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0340bf9-e202-4ad1-a5d6-d6d249f955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0f922-96cc-4b4c-9f6b-f84d248a20a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6100342-915f-4d0b-8488-873636014ae1}" ma:internalName="TaxCatchAll" ma:showField="CatchAllData" ma:web="b360f922-96cc-4b4c-9f6b-f84d248a2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ba527-ac9b-42c4-95ea-fa7bf80cba55">
      <Terms xmlns="http://schemas.microsoft.com/office/infopath/2007/PartnerControls"/>
    </lcf76f155ced4ddcb4097134ff3c332f>
    <TaxCatchAll xmlns="b360f922-96cc-4b4c-9f6b-f84d248a20a9" xsi:nil="true"/>
  </documentManagement>
</p:properties>
</file>

<file path=customXml/itemProps1.xml><?xml version="1.0" encoding="utf-8"?>
<ds:datastoreItem xmlns:ds="http://schemas.openxmlformats.org/officeDocument/2006/customXml" ds:itemID="{871013A1-CE87-4E97-AEBC-A5723F5D16C7}"/>
</file>

<file path=customXml/itemProps2.xml><?xml version="1.0" encoding="utf-8"?>
<ds:datastoreItem xmlns:ds="http://schemas.openxmlformats.org/officeDocument/2006/customXml" ds:itemID="{2F941703-4541-4BA5-8074-26E8C8888DF6}"/>
</file>

<file path=customXml/itemProps3.xml><?xml version="1.0" encoding="utf-8"?>
<ds:datastoreItem xmlns:ds="http://schemas.openxmlformats.org/officeDocument/2006/customXml" ds:itemID="{708E30C8-C278-4CEA-B139-4B919A31AE9F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Minnesota</vt:lpstr>
      <vt:lpstr>CareerForce Updates</vt:lpstr>
      <vt:lpstr>CareerForce Updates</vt:lpstr>
      <vt:lpstr>Job Search Experience Survey</vt:lpstr>
      <vt:lpstr>Job Search Experience Survey</vt:lpstr>
      <vt:lpstr>Job Search Experience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  Annual Winter Meeting Governor’s Workforce Development Board (GWDB) Minnesota Association of Workforce Boards (MAWB)     December 14, 2022</dc:title>
  <dc:creator>Accettura, Becky</dc:creator>
  <cp:revision>12</cp:revision>
  <dcterms:created xsi:type="dcterms:W3CDTF">2022-12-12T18:55:28Z</dcterms:created>
  <dcterms:modified xsi:type="dcterms:W3CDTF">2026-01-22T15:58:29Z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0x0101001713BF600DAB584181A8C9E4C6B19121</vt:lpwstr>
  </property>
</Properties>
</file>