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5"/>
  </p:sldMasterIdLst>
  <p:notesMasterIdLst>
    <p:notesMasterId r:id="rId28"/>
  </p:notesMasterIdLst>
  <p:handoutMasterIdLst>
    <p:handoutMasterId r:id="rId29"/>
  </p:handoutMasterIdLst>
  <p:sldIdLst>
    <p:sldId id="265" r:id="rId6"/>
    <p:sldId id="945" r:id="rId7"/>
    <p:sldId id="973" r:id="rId8"/>
    <p:sldId id="946" r:id="rId9"/>
    <p:sldId id="974" r:id="rId10"/>
    <p:sldId id="947" r:id="rId11"/>
    <p:sldId id="992" r:id="rId12"/>
    <p:sldId id="977" r:id="rId13"/>
    <p:sldId id="980" r:id="rId14"/>
    <p:sldId id="981" r:id="rId15"/>
    <p:sldId id="948" r:id="rId16"/>
    <p:sldId id="983" r:id="rId17"/>
    <p:sldId id="985" r:id="rId18"/>
    <p:sldId id="986" r:id="rId19"/>
    <p:sldId id="969" r:id="rId20"/>
    <p:sldId id="990" r:id="rId21"/>
    <p:sldId id="991" r:id="rId22"/>
    <p:sldId id="968" r:id="rId23"/>
    <p:sldId id="987" r:id="rId24"/>
    <p:sldId id="988" r:id="rId25"/>
    <p:sldId id="975" r:id="rId26"/>
    <p:sldId id="268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1FF"/>
    <a:srgbClr val="D6EDFF"/>
    <a:srgbClr val="003865"/>
    <a:srgbClr val="78BE21"/>
    <a:srgbClr val="000000"/>
    <a:srgbClr val="E8E8E8"/>
    <a:srgbClr val="0D0D0D"/>
    <a:srgbClr val="B20738"/>
    <a:srgbClr val="00A3E2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040" autoAdjust="0"/>
  </p:normalViewPr>
  <p:slideViewPr>
    <p:cSldViewPr snapToGrid="0">
      <p:cViewPr varScale="1">
        <p:scale>
          <a:sx n="54" d="100"/>
          <a:sy n="54" d="100"/>
        </p:scale>
        <p:origin x="114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7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4/17/2026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1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(Ee-lay-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nuh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Foe-shay)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05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u="none" dirty="0"/>
              <a:t>Less than 3 years of service.</a:t>
            </a:r>
          </a:p>
          <a:p>
            <a:pPr marL="0" indent="0">
              <a:buFontTx/>
              <a:buNone/>
            </a:pPr>
            <a:endParaRPr lang="en-US" b="1" dirty="0"/>
          </a:p>
          <a:p>
            <a:pPr marL="0" indent="0">
              <a:buFontTx/>
              <a:buNone/>
            </a:pPr>
            <a:r>
              <a:rPr lang="en-US" b="1" dirty="0"/>
              <a:t>Nomination Criteria:</a:t>
            </a:r>
          </a:p>
          <a:p>
            <a:pPr marL="171450" indent="-171450">
              <a:buFontTx/>
              <a:buChar char="-"/>
            </a:pPr>
            <a:r>
              <a:rPr lang="en-US" dirty="0"/>
              <a:t>Significant contributions to the MFIP/DWP/Tribal TANF program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Nominee has positively impacted and improved the lives of participants and/or co-workers.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Creating/implementing innovative approaches in providing services for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Narrative </a:t>
            </a:r>
            <a:r>
              <a:rPr lang="en-US" b="1" dirty="0"/>
              <a:t>examples of a nominee’s impact on the quality of services received by participants</a:t>
            </a:r>
            <a:r>
              <a:rPr lang="en-US" dirty="0"/>
              <a:t>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Volunteering for, and working on, special projects above and beyond the nominee’s everyday duties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exceptional performance within their role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Anecdotal evidence: This anecdotal evidence may occur via phone, email, or letters written by others that recognize the nominee’s achievements.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Recognition by management and peers: Nominee is </a:t>
            </a:r>
            <a:r>
              <a:rPr lang="en-US" b="1" dirty="0"/>
              <a:t>recognized among management and/or their peers as a key contributor and leader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participants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Individual motivates or inspires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displays exceptional cultural competency and sensitivity to the unique challenges faced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advocates on behalf of their participants and assists in problem resolution.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effective skills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Individual collaborates with others and supports cross-agency coordination.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promotes diversity in the workplace and cultural competency in working with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consistently demonstrates initiative and accountability to participants and co-workers.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DEI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578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SOL-uh-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muhn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(/ˈ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sɒləmən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/ or /ˈ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sɑːləmən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/). (Will-helm)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SOL: Sounds like "sol" in "solid".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uh: A short schwa sound (like the 'a' in "about").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muhn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: Sounds like "mun" in "money".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96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Jay-me  Hoo-da-la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15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20+ years of service.</a:t>
            </a:r>
          </a:p>
          <a:p>
            <a:endParaRPr lang="en-US" dirty="0"/>
          </a:p>
          <a:p>
            <a:pPr marL="0" indent="0">
              <a:buFontTx/>
              <a:buNone/>
            </a:pPr>
            <a:r>
              <a:rPr lang="en-US" b="1" dirty="0"/>
              <a:t>Nomination Criteria:</a:t>
            </a:r>
          </a:p>
          <a:p>
            <a:pPr marL="171450" indent="-171450">
              <a:buFontTx/>
              <a:buChar char="-"/>
            </a:pPr>
            <a:r>
              <a:rPr lang="en-US" dirty="0"/>
              <a:t>Significant contributions to the MFIP/DWP/Tribal TANF program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Nominee has positively impacted and improved the lives of participants and/or co-workers.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Creating/implementing innovative approaches in providing services for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Narrative examples of a nominee’s impact on the quality of services received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Volunteering for, and working on, special projects above and beyond the nominee’s everyday duties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exceptional performance within their role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Anecdotal evidence: This anecdotal evidence may occur via phone, email, or letters written by others that recognize the nominee’s achievements.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Recognition by management and peers: Nominee is recognized among management and/or their peers as a key contributor and leader.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participants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motivates or inspires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displays exceptional cultural competency and sensitivity to the unique challenges faced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advocates on behalf of their participants and assists in problem resolution.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effective skills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collaborates with others and supports cross-agency coordination.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promotes diversity in the workplace and cultural competency in working with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consistently demonstrates initiative and accountability to participants and co-workers.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DEI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34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Please complete the surveys. The MURAL will be available until close of business on Monday.</a:t>
            </a:r>
            <a:r>
              <a:rPr lang="en-US" sz="12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rPr>
              <a:t> See you next year. 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85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Nomination Criteria:</a:t>
            </a:r>
          </a:p>
          <a:p>
            <a:pPr marL="171450" indent="-171450">
              <a:buFontTx/>
              <a:buChar char="-"/>
            </a:pPr>
            <a:r>
              <a:rPr lang="en-US" dirty="0"/>
              <a:t>Significant contributions to the MFIP/DWP/Tribal TANF program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Nominee has positively impacted and improved the lives of participants and/or co-workers.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Creating/implementing innovative approaches in providing services for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Narrative examples of a nominee’s impact on the quality of services received by participants.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Volunteering for, and working on, special projects above and beyond the nominee’s everyday duties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exceptional performance within their role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Anecdotal evidence: This anecdotal evidence may occur via phone, email, or letters written by others that recognize the nominee’s achievements.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Recognition by management and peers: Nominee is recognized among management and/or their peers as a key contributor and leader.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participants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motivates or inspires participants.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Individual displays exceptional cultural competency and sensitivity to the unique challenges faced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advocates on behalf of their participants and assists in problem resolution.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effective skills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collaborates with others and supports cross-agency coordination.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promotes diversity in the workplace and cultural competency in working with participants.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Individual consistently demonstrates initiative and accountability to participants and co-workers.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DEI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76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Nomination Criteria:</a:t>
            </a:r>
          </a:p>
          <a:p>
            <a:pPr marL="171450" indent="-171450">
              <a:buFontTx/>
              <a:buChar char="-"/>
            </a:pPr>
            <a:r>
              <a:rPr lang="en-US" dirty="0"/>
              <a:t>Significant contributions to the MFIP/DWP/Tribal TANF program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Nominee has positively impacted and improved the lives of participants and/or co-workers.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Creating/implementing innovative approaches in providing services for participants</a:t>
            </a:r>
            <a:r>
              <a:rPr lang="en-US" dirty="0"/>
              <a:t>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Narrative examples of a nominee’s impact on the quality of services received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Volunteering for, and working on, special projects above and beyond the nominee’s everyday duties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exceptional performance within their role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Anecdotal evidence: This anecdotal evidence may occur via phone, email, or letters written by others that recognize the nominee’s achievements.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Recognition by management and peers: Nominee is </a:t>
            </a:r>
            <a:r>
              <a:rPr lang="en-US" b="1" dirty="0"/>
              <a:t>recognized among management and/or their peers as a key contributor and leader.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participants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motivates or inspires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displays exceptional cultural competency and sensitivity to the unique challenges faced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</a:t>
            </a:r>
            <a:r>
              <a:rPr lang="en-US" b="1" dirty="0"/>
              <a:t>advocates on behalf of their participants and assists in problem resolution.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effective skills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collaborates with others and supports cross-agency coordination.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promotes diversity in the workplace and cultural competency in working with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</a:t>
            </a:r>
            <a:r>
              <a:rPr lang="en-US" b="1" dirty="0"/>
              <a:t>consistently demonstrates initiative and accountability to participants and co-workers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DEI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0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4 Winning teams or individuals in this category.</a:t>
            </a:r>
          </a:p>
          <a:p>
            <a:pPr marL="0" indent="0">
              <a:buFontTx/>
              <a:buNone/>
            </a:pPr>
            <a:r>
              <a:rPr lang="en-US" b="1" dirty="0"/>
              <a:t>Nomination Criteria:</a:t>
            </a:r>
          </a:p>
          <a:p>
            <a:pPr marL="171450" indent="-171450">
              <a:buFontTx/>
              <a:buChar char="-"/>
            </a:pPr>
            <a:r>
              <a:rPr lang="en-US" dirty="0"/>
              <a:t>Significant contributions to the MFIP/DWP/Tribal TANF program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Nominee has positively impacted and improved the lives of participants and/or co-workers.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Creating/implementing innovative approaches in providing services for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Narrative examples of a nominee’s impact on the quality of services received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Volunteering for, and working on, special projects above and beyond the nominee’s everyday duties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strong teamwork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Compelling </a:t>
            </a:r>
            <a:r>
              <a:rPr lang="en-US" b="1" dirty="0"/>
              <a:t>team projects that result in measurable benefits to participants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Anecdotal examples of the nominees successfully functioning as a team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The presence of effective paths of communication and collaboration amongst nominees and with other organizations and partners.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exceptional performance within their role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Anecdotal evidence: This anecdotal evidence may occur via phone, email, or letters written by others that recognize the nominee’s achievements.</a:t>
            </a:r>
          </a:p>
          <a:p>
            <a:pPr marL="628650" lvl="1" indent="-171450">
              <a:buFontTx/>
              <a:buChar char="-"/>
            </a:pPr>
            <a:r>
              <a:rPr lang="en-US" b="1" dirty="0"/>
              <a:t>Recognition </a:t>
            </a:r>
            <a:r>
              <a:rPr lang="en-US" dirty="0"/>
              <a:t>by management and peers: Nominee is recognized among management and/or their peers as a </a:t>
            </a:r>
            <a:r>
              <a:rPr lang="en-US" b="1" dirty="0"/>
              <a:t>key contributor and leader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participants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motivates or inspires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displays exceptional cultural competency and sensitivity to the unique challenges faced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</a:t>
            </a:r>
            <a:r>
              <a:rPr lang="en-US" b="1" dirty="0"/>
              <a:t>advocates on behalf of their participants and assists in problem resolution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effective skills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</a:t>
            </a:r>
            <a:r>
              <a:rPr lang="en-US" b="1" dirty="0"/>
              <a:t>collaborates with others and supports cross-agency coordination.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</a:t>
            </a:r>
            <a:r>
              <a:rPr lang="en-US" b="1" dirty="0"/>
              <a:t>promotes diversity in the workplace and cultural competency in working with participants</a:t>
            </a:r>
            <a:r>
              <a:rPr lang="en-US" dirty="0"/>
              <a:t>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consistently demonstrates initiative and accountability to participants and co-workers.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DEI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1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Streamlined processes, improved communication across programs, and adapted services to better meet participants needs. </a:t>
            </a:r>
          </a:p>
          <a:p>
            <a:r>
              <a:rPr lang="en-US" dirty="0"/>
              <a:t>Frequently looked to as a resource for problem-solving, guidance, support, and subject matter expertise. </a:t>
            </a:r>
          </a:p>
          <a:p>
            <a:r>
              <a:rPr lang="en-US" dirty="0"/>
              <a:t>They go beyond standard expectations to ensure participants receive the support necessary to move forward.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Amber Asplund (Am-bur Asp-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lund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Amy Mistic (A-me Mis-tick)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Jerika Christiansen (Jer-ick-uh Christian-son)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Nicole Johnson (Nick-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John-son)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Lauren Haun (Lore-in Haw-n)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Chad Schroth (Ch-ad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-row-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)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Bryce Brittain  (B-rice  Britt-in)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19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From left to right: June Carter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JOON KAR-tur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), Stephanie Randby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STEF-uh-nee RAND-bee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), Holly Smith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HAH-lee smith)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Cole Maki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KOHL MAH-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kee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), Penny Godden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PEH-nee GOD-den)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, and Brian Freseman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BRY-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uhn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FREEZ-man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), Leslie Perrett (not pictured)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02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Georgette Skindelien 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Likely pronunciations: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SKIN-duh-lee-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”,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“SKIN-dell-ee-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en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”,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“SKIN-duh-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leen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(slightly shorter ending)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Chad Willemssen 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Likely pronunciations: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“WILL-um-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sen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”,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“VIL-um-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sen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”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(if following Dutch/German “W” = “V” sound)</a:t>
            </a:r>
          </a:p>
          <a:p>
            <a:endParaRPr lang="en-US" dirty="0"/>
          </a:p>
          <a:p>
            <a:r>
              <a:rPr lang="en-US" dirty="0"/>
              <a:t>Josie Chavez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95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Most common pronunciations of “Fozia”:</a:t>
            </a:r>
            <a:endParaRPr lang="en-US" sz="1200" b="0" i="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pPr fontAlgn="t"/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FOH-zee-uh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(long “o,” like “foe”)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FAH-zee-uh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(short “a,” like “father”)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•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FOH-zee-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ya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(slightly lighter final syllable)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9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Nomination Criteria:</a:t>
            </a:r>
          </a:p>
          <a:p>
            <a:pPr marL="171450" indent="-171450">
              <a:buFontTx/>
              <a:buChar char="-"/>
            </a:pPr>
            <a:r>
              <a:rPr lang="en-US" dirty="0"/>
              <a:t>Significant contributions to the MFIP/DWP/Tribal TANF program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Nominee has </a:t>
            </a:r>
            <a:r>
              <a:rPr lang="en-US" b="1" dirty="0"/>
              <a:t>positively impacted and improved the lives of participants and/or co-workers</a:t>
            </a:r>
            <a:r>
              <a:rPr lang="en-US" dirty="0"/>
              <a:t>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Creating/implementing innovative approaches in providing services for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Narrative examples of a nominee’s impact on the quality of services received by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Volunteering for, and working on, special projects above and beyond the nominee’s everyday duties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exceptional performance within their role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Anecdotal evidence: This anecdotal evidence may occur via phone, email, or letters written by others that recognize the nominee’s achievements.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Recognition by management and peers: Nominee is </a:t>
            </a:r>
            <a:r>
              <a:rPr lang="en-US" b="1" dirty="0"/>
              <a:t>recognized among management and/or their peers as a key contributor and leader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participants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motivates or inspires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displays exceptional </a:t>
            </a:r>
            <a:r>
              <a:rPr lang="en-US" b="1" dirty="0"/>
              <a:t>cultural competency and sensitivity to the unique challenges faced by participants</a:t>
            </a:r>
            <a:r>
              <a:rPr lang="en-US" dirty="0"/>
              <a:t>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advocates on behalf of their participants and assists in problem resolution.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effective skills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collaborates with others and </a:t>
            </a:r>
            <a:r>
              <a:rPr lang="en-US" b="1" dirty="0"/>
              <a:t>supports cross-agency coordination.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promotes diversity in the workplace and cultural competency in working with participants.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Individual consistently demonstrates initiative and accountability to participants and co-workers.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Demonstrated commitment to DEI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7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4092602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5" descr="Department of Children, Youth, and Families logo">
            <a:extLst>
              <a:ext uri="{FF2B5EF4-FFF2-40B4-BE49-F238E27FC236}">
                <a16:creationId xmlns:a16="http://schemas.microsoft.com/office/drawing/2014/main" id="{B6BCE782-0B7E-AFD1-905D-58AA18D43D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28636" y="1840986"/>
            <a:ext cx="6734727" cy="11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78C81C-38CA-4D22-9B63-324111B493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645813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4B3DD3E-4071-4513-9DAD-DBBE02E05F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484428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3E6E0CE-BDC5-4A27-A3F6-F46D21F7DFC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323043" y="2002884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5668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55F61E2-2EE6-4C2E-9E57-37997A4DF6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57917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9921214-0833-4B73-BEEC-FC86E7FF78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2218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5B35329-7A36-4EF4-A793-2D020420E2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06519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38036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167477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393936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5" descr="Department of Children, Youth, and Families logo">
            <a:extLst>
              <a:ext uri="{FF2B5EF4-FFF2-40B4-BE49-F238E27FC236}">
                <a16:creationId xmlns:a16="http://schemas.microsoft.com/office/drawing/2014/main" id="{58784845-DA21-0D7A-213F-61FF2E1814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28638" y="1840986"/>
            <a:ext cx="6734722" cy="11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7374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 bwMode="gray"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 bwMode="gray"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 bwMode="gray"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 bwMode="gray"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 bwMode="gray"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 bwMode="gray"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 bwMode="gray"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 bwMode="gray"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 bwMode="gray"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 bwMode="gray"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20" name="Date Placeholder 1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1815FB38-58F3-410A-8DA4-4B706967601F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21" name="Footer Placeholder 1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22" name="Slide Number Placeholder 1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7733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pic>
        <p:nvPicPr>
          <p:cNvPr id="13" name="Graphic 5" descr="Department of Children, Youth, and Families logo">
            <a:extLst>
              <a:ext uri="{FF2B5EF4-FFF2-40B4-BE49-F238E27FC236}">
                <a16:creationId xmlns:a16="http://schemas.microsoft.com/office/drawing/2014/main" id="{AB91618F-0F80-4130-B959-FE0C5B87D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199" y="6013208"/>
            <a:ext cx="3619186" cy="623997"/>
          </a:xfrm>
          <a:prstGeom prst="rect">
            <a:avLst/>
          </a:prstGeom>
        </p:spPr>
      </p:pic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64EB446-2646-70F5-E775-DC982952C31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34782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648725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06475106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575713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5" name="Graphic 5" descr="Department of Children, Youth, and Families logo">
            <a:extLst>
              <a:ext uri="{FF2B5EF4-FFF2-40B4-BE49-F238E27FC236}">
                <a16:creationId xmlns:a16="http://schemas.microsoft.com/office/drawing/2014/main" id="{4CBFD8D7-4553-4207-B6C8-6D85C21A9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75"/>
          <a:stretch/>
        </p:blipFill>
        <p:spPr>
          <a:xfrm>
            <a:off x="8081539" y="769228"/>
            <a:ext cx="3619186" cy="3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67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6449201A-9881-4BD5-9EDB-134148F79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B050E54-664D-466A-8DB7-324C516C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06A78E-2FCE-427D-98A4-31316D7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Teal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28F32915-284F-4F48-8220-F8136AD1F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97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5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Teal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1113A8F-A3E6-4773-A564-980D4D0C4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8B1812-DAFE-4A6A-B301-7770908A2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3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C1F7E9D-0503-4BE4-8143-B788D4726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3305909" y="633187"/>
            <a:ext cx="5580183" cy="80875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562BBE-B5B7-42B5-8ABD-CE74CD647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8113" y="1755775"/>
            <a:ext cx="9434512" cy="4151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86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5-Up with Icon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A5D6346A-285F-46E0-9AAB-F8F29A1C2BC6}"/>
              </a:ext>
            </a:extLst>
          </p:cNvPr>
          <p:cNvSpPr/>
          <p:nvPr userDrawn="1"/>
        </p:nvSpPr>
        <p:spPr bwMode="black">
          <a:xfrm>
            <a:off x="4060951" y="0"/>
            <a:ext cx="4063999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4325757" y="363682"/>
            <a:ext cx="3531339" cy="2809009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B1D6FB0-3CFA-4F98-9E32-13372A146E50}"/>
              </a:ext>
            </a:extLst>
          </p:cNvPr>
          <p:cNvSpPr/>
          <p:nvPr userDrawn="1"/>
        </p:nvSpPr>
        <p:spPr>
          <a:xfrm>
            <a:off x="-3048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1253B02-FE9E-42BD-9273-EB07447C42F2}"/>
              </a:ext>
            </a:extLst>
          </p:cNvPr>
          <p:cNvSpPr/>
          <p:nvPr userDrawn="1"/>
        </p:nvSpPr>
        <p:spPr>
          <a:xfrm>
            <a:off x="8124953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95525E-0F0F-42A1-814D-8A0F5F6C9504}"/>
              </a:ext>
            </a:extLst>
          </p:cNvPr>
          <p:cNvSpPr/>
          <p:nvPr userDrawn="1"/>
        </p:nvSpPr>
        <p:spPr>
          <a:xfrm>
            <a:off x="0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2F620B4-FC61-4BCB-BFAB-5DAE7EDBC3A1}"/>
              </a:ext>
            </a:extLst>
          </p:cNvPr>
          <p:cNvSpPr/>
          <p:nvPr userDrawn="1"/>
        </p:nvSpPr>
        <p:spPr>
          <a:xfrm>
            <a:off x="4063999" y="342900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D8EBE3F-0971-43E7-9934-99422D606481}"/>
              </a:ext>
            </a:extLst>
          </p:cNvPr>
          <p:cNvSpPr/>
          <p:nvPr userDrawn="1"/>
        </p:nvSpPr>
        <p:spPr>
          <a:xfrm>
            <a:off x="8128001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8DD7EF7-A01F-4BC7-80C9-B7ED221F63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65351" y="347961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Content Placeholder 9"/>
          <p:cNvSpPr>
            <a:spLocks noGrp="1"/>
          </p:cNvSpPr>
          <p:nvPr userDrawn="1">
            <p:ph idx="1" hasCustomPrompt="1"/>
          </p:nvPr>
        </p:nvSpPr>
        <p:spPr bwMode="gray">
          <a:xfrm>
            <a:off x="360218" y="1683143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D04436AB-D3A4-4BCB-A795-5F8437FE2E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9668035" y="293132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6F9304B1-6B55-4695-943B-30DD680AEE6A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gray">
          <a:xfrm>
            <a:off x="8462902" y="1628314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28D5B16-4425-46F4-9F63-B46F360294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65351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AD263849-863B-4132-B6E1-C61464355379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360218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2CE6DAA4-2E97-4817-A549-1F198B25D7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610137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B029AC8-AE17-421E-A0F3-247B7315CD29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405004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F2965326-2267-4131-8529-A5DD17D8D7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668035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69D189A1-22A5-49F4-835C-1A0417D045F6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gray">
          <a:xfrm>
            <a:off x="8462902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18"/>
          <p:cNvSpPr>
            <a:spLocks noGrp="1"/>
          </p:cNvSpPr>
          <p:nvPr userDrawn="1"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4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9-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7D138E0-2756-4912-9525-2DF109D30567}"/>
              </a:ext>
            </a:extLst>
          </p:cNvPr>
          <p:cNvSpPr/>
          <p:nvPr userDrawn="1"/>
        </p:nvSpPr>
        <p:spPr>
          <a:xfrm>
            <a:off x="0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014F3C95-F0D6-41F7-AA29-3C6EE80AEAE4}"/>
              </a:ext>
            </a:extLst>
          </p:cNvPr>
          <p:cNvSpPr/>
          <p:nvPr userDrawn="1"/>
        </p:nvSpPr>
        <p:spPr>
          <a:xfrm>
            <a:off x="4062984" y="1335281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C748B337-33F7-40A1-88D8-CD2BA65D869E}"/>
              </a:ext>
            </a:extLst>
          </p:cNvPr>
          <p:cNvSpPr/>
          <p:nvPr userDrawn="1"/>
        </p:nvSpPr>
        <p:spPr>
          <a:xfrm>
            <a:off x="8125968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D5D8785B-E7B0-45E9-A241-DE133451585E}"/>
              </a:ext>
            </a:extLst>
          </p:cNvPr>
          <p:cNvSpPr/>
          <p:nvPr userDrawn="1"/>
        </p:nvSpPr>
        <p:spPr>
          <a:xfrm>
            <a:off x="0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1B929D3F-61AE-48F2-891C-9DFD75256C6D}"/>
              </a:ext>
            </a:extLst>
          </p:cNvPr>
          <p:cNvSpPr/>
          <p:nvPr userDrawn="1"/>
        </p:nvSpPr>
        <p:spPr>
          <a:xfrm>
            <a:off x="4062984" y="3176188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B7CC1275-0931-46C8-8F97-B088A9519B1D}"/>
              </a:ext>
            </a:extLst>
          </p:cNvPr>
          <p:cNvSpPr/>
          <p:nvPr userDrawn="1"/>
        </p:nvSpPr>
        <p:spPr>
          <a:xfrm>
            <a:off x="8125968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330A8418-CF1B-46A4-B5BE-AFE11C079F01}"/>
              </a:ext>
            </a:extLst>
          </p:cNvPr>
          <p:cNvSpPr/>
          <p:nvPr userDrawn="1"/>
        </p:nvSpPr>
        <p:spPr>
          <a:xfrm>
            <a:off x="0" y="5017094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719FCF12-F13A-4B9B-A958-B33602A70EC2}"/>
              </a:ext>
            </a:extLst>
          </p:cNvPr>
          <p:cNvSpPr/>
          <p:nvPr userDrawn="1"/>
        </p:nvSpPr>
        <p:spPr>
          <a:xfrm>
            <a:off x="4062984" y="5017093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2C994B8F-9B33-413F-9097-B33609846937}"/>
              </a:ext>
            </a:extLst>
          </p:cNvPr>
          <p:cNvSpPr/>
          <p:nvPr userDrawn="1"/>
        </p:nvSpPr>
        <p:spPr>
          <a:xfrm>
            <a:off x="8125968" y="5017093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01AB76E-7762-46CE-9516-D338BC43B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362" y="1588094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DF20C971-9987-4982-B10F-B0CC4C009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1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345C34D9-17B4-4613-B9BD-59F32690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066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A1AA7C28-B086-407F-8AF1-430176818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362" y="3447161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D76E17B9-0002-44B8-AF7E-8969D01E0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01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B3D2B886-4EAE-44EA-AE7C-F3ADDAF4F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66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9">
            <a:extLst>
              <a:ext uri="{FF2B5EF4-FFF2-40B4-BE49-F238E27FC236}">
                <a16:creationId xmlns:a16="http://schemas.microsoft.com/office/drawing/2014/main" id="{2DDB0377-5DDF-4FE6-AC8F-55DC93331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62" y="5242666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FB77825-C8FD-42A1-8FA6-A3FE7450E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301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4D3609-5A57-469E-BBF2-662F0C435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66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9148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8B90B5-0ADD-4FAB-AAA7-60B10917D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3" y="-1"/>
            <a:ext cx="10876547" cy="6852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908884" y="2376739"/>
            <a:ext cx="2088682" cy="2098744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026A8F-5767-4C60-A899-B201C447297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838" y="452438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5A3E4B8-CACE-4AB4-A8FC-7AEF75EDA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561365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32A610F-10B9-4A8A-83D5-C97FF538D35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776001" y="450884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A34264D-D28C-49EA-828E-9A4D4603A2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251508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5663BA5-2702-4695-9A70-94EAAC5882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7253" y="3743578"/>
            <a:ext cx="2746375" cy="2612772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61365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75416" y="3742023"/>
            <a:ext cx="2746375" cy="2612773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251508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5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hape&#10;&#10;Description automatically generated">
            <a:extLst>
              <a:ext uri="{FF2B5EF4-FFF2-40B4-BE49-F238E27FC236}">
                <a16:creationId xmlns:a16="http://schemas.microsoft.com/office/drawing/2014/main" id="{58A98041-598A-4B86-A4FE-CE64268EA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50440" y="401352"/>
            <a:ext cx="8467375" cy="5571533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433862" y="1550632"/>
            <a:ext cx="3268003" cy="3272972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57005" y="1344489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5802" y="2718639"/>
            <a:ext cx="2746375" cy="3300984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581072" y="401352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EA3296-E774-4946-8E91-E5BC0EDF7F5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742872" y="1788132"/>
            <a:ext cx="2811462" cy="3300014"/>
          </a:xfrm>
        </p:spPr>
        <p:txBody>
          <a:bodyPr/>
          <a:lstStyle>
            <a:lvl1pPr marL="0" indent="0">
              <a:buNone/>
              <a:defRPr b="1"/>
            </a:lvl1pPr>
            <a:lvl2pPr marL="346075" indent="-228600"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9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Up Pictures and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2820924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821051"/>
            <a:ext cx="10515600" cy="1216025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D162C60-CB96-4A1A-A18D-22B32089E235}"/>
              </a:ext>
            </a:extLst>
          </p:cNvPr>
          <p:cNvSpPr/>
          <p:nvPr userDrawn="1"/>
        </p:nvSpPr>
        <p:spPr>
          <a:xfrm>
            <a:off x="1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0B3DCC4C-18F1-44A1-83F2-567249ACDEF1}"/>
              </a:ext>
            </a:extLst>
          </p:cNvPr>
          <p:cNvSpPr/>
          <p:nvPr userDrawn="1"/>
        </p:nvSpPr>
        <p:spPr>
          <a:xfrm>
            <a:off x="4877349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8CF2B0C9-EA38-4390-A84A-EBCFEDC0AAE5}"/>
              </a:ext>
            </a:extLst>
          </p:cNvPr>
          <p:cNvSpPr/>
          <p:nvPr userDrawn="1"/>
        </p:nvSpPr>
        <p:spPr>
          <a:xfrm>
            <a:off x="9754696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id="{3D0C31E3-527C-4CBA-97E5-DBDF2A52AFAC}"/>
              </a:ext>
            </a:extLst>
          </p:cNvPr>
          <p:cNvSpPr/>
          <p:nvPr userDrawn="1"/>
        </p:nvSpPr>
        <p:spPr>
          <a:xfrm>
            <a:off x="2435850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591E0941-ABF1-462A-AA3A-64D47089A2D7}"/>
              </a:ext>
            </a:extLst>
          </p:cNvPr>
          <p:cNvSpPr/>
          <p:nvPr userDrawn="1"/>
        </p:nvSpPr>
        <p:spPr>
          <a:xfrm>
            <a:off x="7314342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EB20B2C-E9C0-4B6F-9D8F-0B7BAAE1ED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99634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1B2EA53-4275-4D74-9FC5-D8EA8CF60C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44193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513F8D1A-87BC-4B26-9247-B2DC62BB13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 bwMode="gray">
          <a:xfrm>
            <a:off x="284090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8" name="Text Placeholder 11">
            <a:extLst>
              <a:ext uri="{FF2B5EF4-FFF2-40B4-BE49-F238E27FC236}">
                <a16:creationId xmlns:a16="http://schemas.microsoft.com/office/drawing/2014/main" id="{6D665270-BCFF-43F6-9CEB-51DA6F7F1F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9661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Picture Placeholder 12">
            <a:extLst>
              <a:ext uri="{FF2B5EF4-FFF2-40B4-BE49-F238E27FC236}">
                <a16:creationId xmlns:a16="http://schemas.microsoft.com/office/drawing/2014/main" id="{04897160-9BF7-44CA-9ACE-9621AC1F8A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 bwMode="gray">
          <a:xfrm>
            <a:off x="525181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9" name="Text Placeholder 13">
            <a:extLst>
              <a:ext uri="{FF2B5EF4-FFF2-40B4-BE49-F238E27FC236}">
                <a16:creationId xmlns:a16="http://schemas.microsoft.com/office/drawing/2014/main" id="{C7CDD40B-9D6C-4966-A99A-F976E43A893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2486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Picture Placeholder 14">
            <a:extLst>
              <a:ext uri="{FF2B5EF4-FFF2-40B4-BE49-F238E27FC236}">
                <a16:creationId xmlns:a16="http://schemas.microsoft.com/office/drawing/2014/main" id="{74F24F6E-7165-4401-A9FB-B018D4A703F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766272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C28FB982-4B84-4C4C-9989-BA2563472E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474206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Picture Placeholder 15">
            <a:extLst>
              <a:ext uri="{FF2B5EF4-FFF2-40B4-BE49-F238E27FC236}">
                <a16:creationId xmlns:a16="http://schemas.microsoft.com/office/drawing/2014/main" id="{6626904F-CC3B-4AAC-9351-389DC5A32A6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 bwMode="gray">
          <a:xfrm>
            <a:off x="10117655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CD0CF586-7B0D-45A0-B7D6-DB10979C2E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8967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CE73143E-94A3-454F-9304-4BC606CA8D3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 bwMode="gray">
          <a:xfrm>
            <a:off x="397289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2" name="Text Placeholder 18">
            <a:extLst>
              <a:ext uri="{FF2B5EF4-FFF2-40B4-BE49-F238E27FC236}">
                <a16:creationId xmlns:a16="http://schemas.microsoft.com/office/drawing/2014/main" id="{CCC4D160-A359-419D-BD12-F65BE6183B7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4193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Picture Placeholder 19">
            <a:extLst>
              <a:ext uri="{FF2B5EF4-FFF2-40B4-BE49-F238E27FC236}">
                <a16:creationId xmlns:a16="http://schemas.microsoft.com/office/drawing/2014/main" id="{0D271139-EB02-4351-B32D-98286D27AD6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283856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3" name="Text Placeholder 20">
            <a:extLst>
              <a:ext uri="{FF2B5EF4-FFF2-40B4-BE49-F238E27FC236}">
                <a16:creationId xmlns:a16="http://schemas.microsoft.com/office/drawing/2014/main" id="{49EF6F7E-E510-4C65-A550-B5300CCADE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9661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5" name="Picture Placeholder 21">
            <a:extLst>
              <a:ext uri="{FF2B5EF4-FFF2-40B4-BE49-F238E27FC236}">
                <a16:creationId xmlns:a16="http://schemas.microsoft.com/office/drawing/2014/main" id="{51DCDB0D-A1AA-42EB-8125-F4656517D2C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 bwMode="gray">
          <a:xfrm>
            <a:off x="524947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87DF68F9-C9AB-4D3A-8431-FF108ED3DF9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2486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Picture Placeholder 23">
            <a:extLst>
              <a:ext uri="{FF2B5EF4-FFF2-40B4-BE49-F238E27FC236}">
                <a16:creationId xmlns:a16="http://schemas.microsoft.com/office/drawing/2014/main" id="{D82E0B0A-7218-4FD5-9991-8E5E9FFBFFC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 bwMode="gray">
          <a:xfrm>
            <a:off x="766038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5" name="Text Placeholder 24">
            <a:extLst>
              <a:ext uri="{FF2B5EF4-FFF2-40B4-BE49-F238E27FC236}">
                <a16:creationId xmlns:a16="http://schemas.microsoft.com/office/drawing/2014/main" id="{D6FF2AA9-E000-4B0D-956F-F94226FE2E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74206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Picture Placeholder 25">
            <a:extLst>
              <a:ext uri="{FF2B5EF4-FFF2-40B4-BE49-F238E27FC236}">
                <a16:creationId xmlns:a16="http://schemas.microsoft.com/office/drawing/2014/main" id="{F4AE9E1B-D8F1-43B5-8EC9-55F377B7EA0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 bwMode="gray">
          <a:xfrm>
            <a:off x="10115310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6" name="Text Placeholder 26">
            <a:extLst>
              <a:ext uri="{FF2B5EF4-FFF2-40B4-BE49-F238E27FC236}">
                <a16:creationId xmlns:a16="http://schemas.microsoft.com/office/drawing/2014/main" id="{86B304D2-5934-49D0-828A-58E73AB34C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98967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2387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background picture. Ensure sufficient contrast exists between photo and white text.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Optional Tagline Goes Here</a:t>
            </a:r>
            <a:r>
              <a:rPr lang="en-US" dirty="0"/>
              <a:t>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</a:t>
            </a:r>
            <a:r>
              <a:rPr lang="en-US" dirty="0">
                <a:solidFill>
                  <a:schemeClr val="tx2"/>
                </a:solidFill>
              </a:rPr>
              <a:t>mn.gov/</a:t>
            </a:r>
            <a:r>
              <a:rPr lang="en-US" dirty="0" err="1">
                <a:solidFill>
                  <a:schemeClr val="tx2"/>
                </a:solidFill>
              </a:rPr>
              <a:t>mmb</a:t>
            </a:r>
            <a:r>
              <a:rPr lang="en-US" dirty="0">
                <a:solidFill>
                  <a:schemeClr val="tx2"/>
                </a:solidFill>
              </a:rPr>
              <a:t>/oar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5" descr="Department of Children, Youth, and Families logo">
            <a:extLst>
              <a:ext uri="{FF2B5EF4-FFF2-40B4-BE49-F238E27FC236}">
                <a16:creationId xmlns:a16="http://schemas.microsoft.com/office/drawing/2014/main" id="{8FE4CEDD-A01B-FF4C-E8F1-9D71AE5D4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75"/>
          <a:stretch/>
        </p:blipFill>
        <p:spPr>
          <a:xfrm>
            <a:off x="8081539" y="769228"/>
            <a:ext cx="3619186" cy="3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Department of Children, Youth, and Families logo">
            <a:extLst>
              <a:ext uri="{FF2B5EF4-FFF2-40B4-BE49-F238E27FC236}">
                <a16:creationId xmlns:a16="http://schemas.microsoft.com/office/drawing/2014/main" id="{6A080395-D121-89C7-5AD6-4A4291F4C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575"/>
          <a:stretch/>
        </p:blipFill>
        <p:spPr>
          <a:xfrm>
            <a:off x="8081539" y="769228"/>
            <a:ext cx="3619186" cy="3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182880" rIns="182880" b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 lIns="91440" tIns="45720" rIns="91440" bIns="457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mn.gov/</a:t>
            </a:r>
            <a:r>
              <a:rPr lang="en-US" dirty="0" err="1"/>
              <a:t>mmb</a:t>
            </a:r>
            <a:r>
              <a:rPr lang="en-US" dirty="0"/>
              <a:t>/oar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8" r:id="rId2"/>
    <p:sldLayoutId id="2147483787" r:id="rId3"/>
    <p:sldLayoutId id="2147483711" r:id="rId4"/>
    <p:sldLayoutId id="2147483712" r:id="rId5"/>
    <p:sldLayoutId id="2147483790" r:id="rId6"/>
    <p:sldLayoutId id="2147483789" r:id="rId7"/>
    <p:sldLayoutId id="2147483714" r:id="rId8"/>
    <p:sldLayoutId id="2147483780" r:id="rId9"/>
    <p:sldLayoutId id="2147483773" r:id="rId10"/>
    <p:sldLayoutId id="2147483800" r:id="rId11"/>
    <p:sldLayoutId id="2147483688" r:id="rId12"/>
    <p:sldLayoutId id="2147483826" r:id="rId13"/>
    <p:sldLayoutId id="2147483801" r:id="rId14"/>
    <p:sldLayoutId id="2147483802" r:id="rId15"/>
    <p:sldLayoutId id="2147483803" r:id="rId16"/>
    <p:sldLayoutId id="2147483843" r:id="rId17"/>
    <p:sldLayoutId id="2147483844" r:id="rId18"/>
    <p:sldLayoutId id="2147483767" r:id="rId19"/>
    <p:sldLayoutId id="2147483771" r:id="rId20"/>
    <p:sldLayoutId id="2147483772" r:id="rId21"/>
    <p:sldLayoutId id="2147483820" r:id="rId22"/>
    <p:sldLayoutId id="2147483769" r:id="rId23"/>
    <p:sldLayoutId id="2147483770" r:id="rId24"/>
    <p:sldLayoutId id="2147483829" r:id="rId25"/>
    <p:sldLayoutId id="2147483732" r:id="rId26"/>
    <p:sldLayoutId id="2147483794" r:id="rId27"/>
    <p:sldLayoutId id="2147483733" r:id="rId28"/>
    <p:sldLayoutId id="2147483821" r:id="rId29"/>
    <p:sldLayoutId id="2147483805" r:id="rId30"/>
    <p:sldLayoutId id="2147483806" r:id="rId31"/>
    <p:sldLayoutId id="2147483822" r:id="rId32"/>
    <p:sldLayoutId id="2147483750" r:id="rId33"/>
    <p:sldLayoutId id="2147483765" r:id="rId34"/>
    <p:sldLayoutId id="2147483823" r:id="rId35"/>
    <p:sldLayoutId id="2147483809" r:id="rId36"/>
    <p:sldLayoutId id="2147483808" r:id="rId37"/>
    <p:sldLayoutId id="2147483824" r:id="rId38"/>
    <p:sldLayoutId id="2147483781" r:id="rId39"/>
    <p:sldLayoutId id="2147483825" r:id="rId40"/>
    <p:sldLayoutId id="2147483807" r:id="rId41"/>
    <p:sldLayoutId id="2147483838" r:id="rId42"/>
    <p:sldLayoutId id="2147483832" r:id="rId43"/>
    <p:sldLayoutId id="2147483830" r:id="rId44"/>
    <p:sldLayoutId id="2147483837" r:id="rId45"/>
    <p:sldLayoutId id="2147483831" r:id="rId46"/>
    <p:sldLayoutId id="2147483836" r:id="rId47"/>
    <p:sldLayoutId id="2147483833" r:id="rId48"/>
    <p:sldLayoutId id="2147483842" r:id="rId49"/>
    <p:sldLayoutId id="2147483841" r:id="rId50"/>
    <p:sldLayoutId id="2147483738" r:id="rId51"/>
    <p:sldLayoutId id="2147483739" r:id="rId52"/>
    <p:sldLayoutId id="2147483754" r:id="rId53"/>
    <p:sldLayoutId id="2147483755" r:id="rId54"/>
    <p:sldLayoutId id="2147483759" r:id="rId55"/>
    <p:sldLayoutId id="2147483753" r:id="rId56"/>
    <p:sldLayoutId id="2147483763" r:id="rId57"/>
    <p:sldLayoutId id="2147483762" r:id="rId58"/>
    <p:sldLayoutId id="2147483797" r:id="rId59"/>
    <p:sldLayoutId id="2147483827" r:id="rId6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-up of star trophies">
            <a:extLst>
              <a:ext uri="{FF2B5EF4-FFF2-40B4-BE49-F238E27FC236}">
                <a16:creationId xmlns:a16="http://schemas.microsoft.com/office/drawing/2014/main" id="{CFC29821-098A-F98D-3E78-907B097B94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3268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4108" y="685800"/>
            <a:ext cx="5486400" cy="5486400"/>
          </a:xfrm>
        </p:spPr>
        <p:txBody>
          <a:bodyPr anchor="ctr">
            <a:normAutofit/>
          </a:bodyPr>
          <a:lstStyle/>
          <a:p>
            <a:r>
              <a:rPr lang="en-US" dirty="0"/>
              <a:t>2026 MFIP/Tribal TANF Award Winners</a:t>
            </a:r>
          </a:p>
        </p:txBody>
      </p:sp>
    </p:spTree>
    <p:extLst>
      <p:ext uri="{BB962C8B-B14F-4D97-AF65-F5344CB8AC3E}">
        <p14:creationId xmlns:p14="http://schemas.microsoft.com/office/powerpoint/2010/main" val="2654816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6714-5D32-0E36-38FF-7167A8B7A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Mohamed Abdi and Fozia Ali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2005B9-4A4F-CAC3-BDF6-EF4076ACD5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African Community Services Employment Counselors</a:t>
            </a:r>
          </a:p>
          <a:p>
            <a:r>
              <a:rPr lang="en-US" dirty="0"/>
              <a:t>Mohamed and Fozia: </a:t>
            </a:r>
          </a:p>
          <a:p>
            <a:pPr lvl="1"/>
            <a:r>
              <a:rPr lang="en-US" dirty="0"/>
              <a:t>Show tremendous efforts and passion to advocate for participants </a:t>
            </a:r>
          </a:p>
          <a:p>
            <a:pPr lvl="1"/>
            <a:r>
              <a:rPr lang="en-US" dirty="0"/>
              <a:t>They support teammates, share knowledge, and step up when needed</a:t>
            </a:r>
          </a:p>
          <a:p>
            <a:pPr lvl="1"/>
            <a:r>
              <a:rPr lang="en-US" dirty="0"/>
              <a:t>They foster an environment where all individuals feel valued, respected, and empowered to contribute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15237C-37BE-9D51-790E-EA544B7A41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gray">
          <a:xfrm>
            <a:off x="6435963" y="2891363"/>
            <a:ext cx="4489497" cy="1686409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5AD08-A055-F91D-5315-E6F14E56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9C128-9B6F-96D3-9BB9-2FB3DD6B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63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65A7-62DD-4578-91EA-8DCA0DE2B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Exceptional/Innovative Leadership</a:t>
            </a:r>
          </a:p>
        </p:txBody>
      </p:sp>
    </p:spTree>
    <p:extLst>
      <p:ext uri="{BB962C8B-B14F-4D97-AF65-F5344CB8AC3E}">
        <p14:creationId xmlns:p14="http://schemas.microsoft.com/office/powerpoint/2010/main" val="640902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9CFC-9AD4-B33B-C150-FCF8B745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Brandon Larson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103025-ADDE-2DD1-9E0B-4E57C9B850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Rural MN CEP Team Leader</a:t>
            </a:r>
          </a:p>
          <a:p>
            <a:r>
              <a:rPr lang="en-US" dirty="0"/>
              <a:t>Brandon: </a:t>
            </a:r>
          </a:p>
          <a:p>
            <a:pPr lvl="1"/>
            <a:r>
              <a:rPr lang="en-US" dirty="0"/>
              <a:t>Advocates for staff needs, encourages professional development, and recognizes individual strengths within the team</a:t>
            </a:r>
          </a:p>
          <a:p>
            <a:pPr lvl="1"/>
            <a:r>
              <a:rPr lang="en-US" dirty="0"/>
              <a:t>Their leadership directly enhances team morale, program integrity, and the quality of services we provide to families</a:t>
            </a:r>
          </a:p>
          <a:p>
            <a:pPr lvl="1"/>
            <a:r>
              <a:rPr lang="en-US" dirty="0"/>
              <a:t>Effectively coaches staff through challenging cases, helping break down policies into practical steps while reinforcing confidence and professionalism </a:t>
            </a:r>
          </a:p>
        </p:txBody>
      </p:sp>
      <p:pic>
        <p:nvPicPr>
          <p:cNvPr id="10" name="Content Placeholder 9" descr="A picture containing person, person, wearing, shirt&#10;&#10;AI-generated content may be incorrect.">
            <a:extLst>
              <a:ext uri="{FF2B5EF4-FFF2-40B4-BE49-F238E27FC236}">
                <a16:creationId xmlns:a16="http://schemas.microsoft.com/office/drawing/2014/main" id="{00ECADF4-A1CC-FC3E-9F69-69EB367224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580" y="1593850"/>
            <a:ext cx="3054839" cy="45831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5F712-0A8C-7E73-8C97-9F4F753F0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3D4B8-0714-A9A1-CB6B-3280AC18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95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6FCE-A066-51E6-7B5C-8B855842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Elena Foshay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E63718-C681-4088-A4CA-C0816DAD16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Director of Workforce Development for the City of Duluth</a:t>
            </a:r>
          </a:p>
          <a:p>
            <a:r>
              <a:rPr lang="en-US" dirty="0"/>
              <a:t>Elena: </a:t>
            </a:r>
          </a:p>
          <a:p>
            <a:pPr lvl="1"/>
            <a:r>
              <a:rPr lang="en-US" dirty="0"/>
              <a:t>Relies on data, leverages team strengths, and encourages continuous learning and adaptation – all while avoiding micromanagement</a:t>
            </a:r>
          </a:p>
          <a:p>
            <a:pPr lvl="1"/>
            <a:r>
              <a:rPr lang="en-US" dirty="0"/>
              <a:t>Consistently centers the communities we serve, promoting ongoing conversations about user experience and opportunities for improvement</a:t>
            </a:r>
          </a:p>
          <a:p>
            <a:pPr lvl="1"/>
            <a:r>
              <a:rPr lang="en-US" dirty="0"/>
              <a:t>Her inclusive and steady leadership is a major reason people choose to stay and thrive at Duluth Workforce Development</a:t>
            </a:r>
          </a:p>
        </p:txBody>
      </p:sp>
      <p:pic>
        <p:nvPicPr>
          <p:cNvPr id="5" name="Content Placeholder 4" descr="A picture containing person, clothing, wearing, jacket&#10;&#10;AI-generated content may be incorrect.">
            <a:extLst>
              <a:ext uri="{FF2B5EF4-FFF2-40B4-BE49-F238E27FC236}">
                <a16:creationId xmlns:a16="http://schemas.microsoft.com/office/drawing/2014/main" id="{D1F1777C-CDC7-D66F-36DD-39D11E66FB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36" y="1593850"/>
            <a:ext cx="3273527" cy="45831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9789-111D-ADAF-D06E-BE8AB925F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4DA98-255A-8CD2-715E-19B12AE0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3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D847-F066-1C8C-123A-1CED7F23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Charlita Holley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90FB5F-EBAE-1649-BB5A-6A7EE8FC64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Hennepin County Well-Being Program Manager</a:t>
            </a:r>
          </a:p>
          <a:p>
            <a:r>
              <a:rPr lang="en-US" dirty="0"/>
              <a:t>Charlita:</a:t>
            </a:r>
          </a:p>
          <a:p>
            <a:pPr lvl="1"/>
            <a:r>
              <a:rPr lang="en-US" dirty="0"/>
              <a:t>Listens deeply and approaches every conversation with respect and genuine curiosity</a:t>
            </a:r>
          </a:p>
          <a:p>
            <a:pPr lvl="1"/>
            <a:r>
              <a:rPr lang="en-US" dirty="0"/>
              <a:t>Recognizes the emotional and human aspects of this work and consistently offers compassion, encouragement, and guidance </a:t>
            </a:r>
          </a:p>
          <a:p>
            <a:pPr lvl="1"/>
            <a:r>
              <a:rPr lang="en-US" dirty="0"/>
              <a:t>Advocates for equitable access, encourages staff to consider multiple perspectives, and creates an environment where everyone feels valued and heard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AE1144-9392-98CD-9FF1-93F3D48BCF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gray">
          <a:xfrm>
            <a:off x="6615733" y="2987899"/>
            <a:ext cx="4462259" cy="179578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03368-E27A-920C-A226-3234CAE5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4EA42-C8C9-82FD-B973-3B6DE4F0E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29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65A7-62DD-4578-91EA-8DCA0DE2B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Rising Star</a:t>
            </a:r>
          </a:p>
        </p:txBody>
      </p:sp>
    </p:spTree>
    <p:extLst>
      <p:ext uri="{BB962C8B-B14F-4D97-AF65-F5344CB8AC3E}">
        <p14:creationId xmlns:p14="http://schemas.microsoft.com/office/powerpoint/2010/main" val="3557793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404C1-BF3A-2890-8A6D-FBA03774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Solomon Wilhelm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CB01DF-70F5-553F-FE94-C49C9BE54D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JET Career Counselor</a:t>
            </a:r>
          </a:p>
          <a:p>
            <a:r>
              <a:rPr lang="en-US" dirty="0"/>
              <a:t>Solomon: </a:t>
            </a:r>
          </a:p>
          <a:p>
            <a:pPr lvl="1"/>
            <a:r>
              <a:rPr lang="en-US" dirty="0"/>
              <a:t>Displays passion for helping his participants reach their goals</a:t>
            </a:r>
          </a:p>
          <a:p>
            <a:pPr lvl="1"/>
            <a:r>
              <a:rPr lang="en-US" dirty="0"/>
              <a:t>Frequently the first one to volunteer when another team member requires assistance</a:t>
            </a:r>
          </a:p>
          <a:p>
            <a:pPr lvl="1"/>
            <a:r>
              <a:rPr lang="en-US" dirty="0"/>
              <a:t>Is always seeking opportunities to expand his knowledge of the program, services available to his participants, and overall career counseling skills</a:t>
            </a:r>
          </a:p>
        </p:txBody>
      </p:sp>
      <p:pic>
        <p:nvPicPr>
          <p:cNvPr id="5" name="Content Placeholder 4" descr="A person and a dog&#10;&#10;AI-generated content may be incorrect.">
            <a:extLst>
              <a:ext uri="{FF2B5EF4-FFF2-40B4-BE49-F238E27FC236}">
                <a16:creationId xmlns:a16="http://schemas.microsoft.com/office/drawing/2014/main" id="{4A93FD5C-78A6-D029-7E68-45001585FA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42306"/>
            <a:ext cx="5181600" cy="3886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AD5EA-572D-2A8C-96E4-65265080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FBA17-FEA0-03A2-B5D6-57564E94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42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9B3F3-7434-552E-2AE7-67FDD82D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Jamie Hudalla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0DA1D9-B7E3-8F14-73A9-B73A39ED60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Ramsey Count American Indian Family Center Employment Counselor</a:t>
            </a:r>
          </a:p>
          <a:p>
            <a:r>
              <a:rPr lang="en-US" dirty="0"/>
              <a:t>Jamie: </a:t>
            </a:r>
          </a:p>
          <a:p>
            <a:pPr lvl="1"/>
            <a:r>
              <a:rPr lang="en-US" dirty="0"/>
              <a:t>Consistently provides high-quality guidance while helping participants identify career pathways that align with their strengths and long-term goals</a:t>
            </a:r>
          </a:p>
          <a:p>
            <a:pPr lvl="1"/>
            <a:r>
              <a:rPr lang="en-US" dirty="0"/>
              <a:t>Shows outstanding performance through her reliability, compassion, and the strong trust she builds with participants</a:t>
            </a:r>
          </a:p>
          <a:p>
            <a:pPr lvl="1"/>
            <a:r>
              <a:rPr lang="en-US" dirty="0"/>
              <a:t>Regularly goes beyond what is expected, taking initiative on projects, and brings a calm positive presence to the team</a:t>
            </a:r>
          </a:p>
        </p:txBody>
      </p:sp>
      <p:pic>
        <p:nvPicPr>
          <p:cNvPr id="10" name="Content Placeholder 9" descr="A picture containing text, person, indoor, shelf&#10;&#10;AI-generated content may be incorrect.">
            <a:extLst>
              <a:ext uri="{FF2B5EF4-FFF2-40B4-BE49-F238E27FC236}">
                <a16:creationId xmlns:a16="http://schemas.microsoft.com/office/drawing/2014/main" id="{5EC4553C-D265-F6CA-4FDF-E2AECF20DD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9317"/>
          <a:stretch>
            <a:fillRect/>
          </a:stretch>
        </p:blipFill>
        <p:spPr>
          <a:xfrm>
            <a:off x="6679769" y="1746032"/>
            <a:ext cx="3967567" cy="43887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F2C8A-84C7-39CF-D97B-CB4EDEBA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1636-A844-05D4-0DEC-224821B0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46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65A7-62DD-4578-91EA-8DCA0DE2B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Lifetime Achievement Award</a:t>
            </a:r>
          </a:p>
        </p:txBody>
      </p:sp>
    </p:spTree>
    <p:extLst>
      <p:ext uri="{BB962C8B-B14F-4D97-AF65-F5344CB8AC3E}">
        <p14:creationId xmlns:p14="http://schemas.microsoft.com/office/powerpoint/2010/main" val="3966359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AECA-1E18-80BC-80C3-CF099D29A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Valerie Syverson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9DFCF9-E4FB-AE49-F4E6-554B7ABD1E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Beltrami County Family Team Eligibility Specialist</a:t>
            </a:r>
          </a:p>
          <a:p>
            <a:r>
              <a:rPr lang="en-US" dirty="0"/>
              <a:t>25 Years!</a:t>
            </a:r>
          </a:p>
          <a:p>
            <a:r>
              <a:rPr lang="en-US" dirty="0"/>
              <a:t>Valerie: </a:t>
            </a:r>
          </a:p>
          <a:p>
            <a:pPr lvl="1"/>
            <a:r>
              <a:rPr lang="en-US" dirty="0"/>
              <a:t>Always positive and helps mentor people, even not on her current team</a:t>
            </a:r>
          </a:p>
          <a:p>
            <a:pPr lvl="1"/>
            <a:r>
              <a:rPr lang="en-US" dirty="0"/>
              <a:t>Motivates others to strive and do their best, inspiring them to know policy and procedure</a:t>
            </a:r>
          </a:p>
          <a:p>
            <a:pPr lvl="1"/>
            <a:r>
              <a:rPr lang="en-US" dirty="0"/>
              <a:t>Is a team player, inspires others and supports all eligibility specialists</a:t>
            </a:r>
          </a:p>
          <a:p>
            <a:pPr lvl="1"/>
            <a:endParaRPr lang="en-US" dirty="0"/>
          </a:p>
        </p:txBody>
      </p:sp>
      <p:pic>
        <p:nvPicPr>
          <p:cNvPr id="10" name="Content Placeholder 9" descr="A picture containing person, wall, purple, pink&#10;&#10;AI-generated content may be incorrect.">
            <a:extLst>
              <a:ext uri="{FF2B5EF4-FFF2-40B4-BE49-F238E27FC236}">
                <a16:creationId xmlns:a16="http://schemas.microsoft.com/office/drawing/2014/main" id="{3F3089BE-B3CC-10AE-D6D4-D0A7C19F7D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33" y="1593850"/>
            <a:ext cx="3437334" cy="45831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6BAFE-8484-5085-437D-9EE1BF15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FE4B2-7EB4-7E9A-4B2B-937A57B8D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956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65A7-62DD-4578-91EA-8DCA0DE2B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Eligibility Worker of the Year</a:t>
            </a:r>
          </a:p>
        </p:txBody>
      </p:sp>
    </p:spTree>
    <p:extLst>
      <p:ext uri="{BB962C8B-B14F-4D97-AF65-F5344CB8AC3E}">
        <p14:creationId xmlns:p14="http://schemas.microsoft.com/office/powerpoint/2010/main" val="4005918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DD71-89C3-88F9-72CE-D74688DF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Audrey Lukanen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90E9A3A-2857-D3E4-F55A-AE1A87F79E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Rural MN CEP Job Counselor</a:t>
            </a:r>
          </a:p>
          <a:p>
            <a:r>
              <a:rPr lang="en-US" dirty="0"/>
              <a:t>36 Years!</a:t>
            </a:r>
          </a:p>
          <a:p>
            <a:r>
              <a:rPr lang="en-US" dirty="0"/>
              <a:t>Audrey: </a:t>
            </a:r>
          </a:p>
          <a:p>
            <a:pPr lvl="1"/>
            <a:r>
              <a:rPr lang="en-US" dirty="0"/>
              <a:t>Her ability to make people feel seen is priceless in getting participants to learn to help themselves</a:t>
            </a:r>
          </a:p>
          <a:p>
            <a:pPr lvl="1"/>
            <a:r>
              <a:rPr lang="en-US" dirty="0"/>
              <a:t>Works diligently to assist participants in finding solutions to their barriers as well as showing them steps to use when they come across new barriers</a:t>
            </a:r>
          </a:p>
          <a:p>
            <a:pPr lvl="1"/>
            <a:r>
              <a:rPr lang="en-US" dirty="0"/>
              <a:t>Assists in training and mentoring new MFIP Job counselors</a:t>
            </a:r>
          </a:p>
        </p:txBody>
      </p:sp>
      <p:pic>
        <p:nvPicPr>
          <p:cNvPr id="5" name="Content Placeholder 4" descr="A person standing next to a sign&#10;&#10;AI-generated content may be incorrect.">
            <a:extLst>
              <a:ext uri="{FF2B5EF4-FFF2-40B4-BE49-F238E27FC236}">
                <a16:creationId xmlns:a16="http://schemas.microsoft.com/office/drawing/2014/main" id="{CDE0025B-4618-8730-6581-7E723D0A12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r="16625"/>
          <a:stretch>
            <a:fillRect/>
          </a:stretch>
        </p:blipFill>
        <p:spPr>
          <a:xfrm>
            <a:off x="6571281" y="1594624"/>
            <a:ext cx="3936569" cy="43293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4CED2-DD8E-3482-9C00-2F14801E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69D26-D766-12CD-66E5-D759D2C7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3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5EA6-9A9F-8E57-D7C1-8D2CFBA5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Congratulations to all the winners!!! </a:t>
            </a:r>
            <a:br>
              <a:rPr lang="en-US" dirty="0"/>
            </a:br>
            <a:r>
              <a:rPr lang="en-US" sz="2700" dirty="0"/>
              <a:t>An email will be sent out this afternoon to get mailing addresses for your award.</a:t>
            </a:r>
            <a:endParaRPr lang="en-US" dirty="0"/>
          </a:p>
        </p:txBody>
      </p:sp>
      <p:pic>
        <p:nvPicPr>
          <p:cNvPr id="4" name="Picture Placeholder 12" descr="A group of people holding a trophy&#10;&#10;AI-generated content may be incorrect.">
            <a:extLst>
              <a:ext uri="{FF2B5EF4-FFF2-40B4-BE49-F238E27FC236}">
                <a16:creationId xmlns:a16="http://schemas.microsoft.com/office/drawing/2014/main" id="{A94460EE-5C2F-1853-D5CD-FFDB43D469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751" b="21875"/>
          <a:stretch>
            <a:fillRect/>
          </a:stretch>
        </p:blipFill>
        <p:spPr>
          <a:xfrm>
            <a:off x="0" y="0"/>
            <a:ext cx="12192000" cy="5638800"/>
          </a:xfrm>
        </p:spPr>
      </p:pic>
    </p:spTree>
    <p:extLst>
      <p:ext uri="{BB962C8B-B14F-4D97-AF65-F5344CB8AC3E}">
        <p14:creationId xmlns:p14="http://schemas.microsoft.com/office/powerpoint/2010/main" val="2430464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A0A28EE-FD1F-740F-58FA-112EA6A5C0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13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99475" y="1609867"/>
            <a:ext cx="7593051" cy="3638266"/>
          </a:xfrm>
        </p:spPr>
        <p:txBody>
          <a:bodyPr anchor="ctr">
            <a:normAutofit/>
          </a:bodyPr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2918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8A05-CD96-DE28-763A-4BB52E48E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216025"/>
          </a:xfrm>
        </p:spPr>
        <p:txBody>
          <a:bodyPr anchor="ctr">
            <a:normAutofit/>
          </a:bodyPr>
          <a:lstStyle/>
          <a:p>
            <a:r>
              <a:rPr lang="en-US" dirty="0"/>
              <a:t>Melissa Mistic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711504-2486-65C2-3963-68B64BFDD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</p:spPr>
        <p:txBody>
          <a:bodyPr>
            <a:normAutofit/>
          </a:bodyPr>
          <a:lstStyle/>
          <a:p>
            <a:r>
              <a:rPr lang="en-US" sz="2300"/>
              <a:t>Beltrami County</a:t>
            </a:r>
          </a:p>
          <a:p>
            <a:r>
              <a:rPr lang="en-US" sz="2300"/>
              <a:t>Melissa:</a:t>
            </a:r>
          </a:p>
          <a:p>
            <a:pPr lvl="1"/>
            <a:r>
              <a:rPr lang="en-US" sz="2300"/>
              <a:t>Has an open-door policy regarding program questions to her team</a:t>
            </a:r>
          </a:p>
          <a:p>
            <a:pPr lvl="1"/>
            <a:r>
              <a:rPr lang="en-US" sz="2300"/>
              <a:t>Is effective in communication and collaborating with people outside of the agency</a:t>
            </a:r>
          </a:p>
          <a:p>
            <a:pPr lvl="1"/>
            <a:r>
              <a:rPr lang="en-US" sz="2300"/>
              <a:t>Holds weekly discussions and trainings to ensure MFIP is issued properly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3CD0CC-BE06-8527-4A9D-1EEAE42D4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4" r="2" b="12084"/>
          <a:stretch>
            <a:fillRect/>
          </a:stretch>
        </p:blipFill>
        <p:spPr bwMode="auto">
          <a:xfrm>
            <a:off x="6172200" y="1594624"/>
            <a:ext cx="5181600" cy="45823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40C57-ADA3-F83C-AD8D-4486CF5BE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5859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4D5D47-1752-4D84-8BFB-C2F71A34C932}" type="datetime1">
              <a:rPr lang="en-US" smtClean="0"/>
              <a:pPr>
                <a:spcAft>
                  <a:spcPts val="600"/>
                </a:spcAft>
              </a:pPr>
              <a:t>4/17/2026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CFDF6-756B-BD08-D731-C2AF60910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8F63A3B-78C7-47BE-AE5E-E10140E04643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6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65A7-62DD-4578-91EA-8DCA0DE2B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Employment Counselor of the Year</a:t>
            </a:r>
          </a:p>
        </p:txBody>
      </p:sp>
    </p:spTree>
    <p:extLst>
      <p:ext uri="{BB962C8B-B14F-4D97-AF65-F5344CB8AC3E}">
        <p14:creationId xmlns:p14="http://schemas.microsoft.com/office/powerpoint/2010/main" val="284181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693A-1AFB-5C19-1321-CC44788D9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Kirsten Waterman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DABCFD-AEA2-9502-9D92-108F58298B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Rural MN CEP (Little Falls, MN)</a:t>
            </a:r>
          </a:p>
          <a:p>
            <a:r>
              <a:rPr lang="en-US"/>
              <a:t>Kirsten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Always comes to work with a positive attitude and is very knowledgeable in her job</a:t>
            </a:r>
          </a:p>
          <a:p>
            <a:pPr lvl="1"/>
            <a:r>
              <a:rPr lang="en-US" dirty="0"/>
              <a:t>Is Always willing to step in and help</a:t>
            </a:r>
          </a:p>
          <a:p>
            <a:pPr lvl="1"/>
            <a:r>
              <a:rPr lang="en-US" dirty="0"/>
              <a:t>Is aware of resources in the area as well as thinking outside the box for motivation and employment needs of individuals in very rural areas</a:t>
            </a:r>
          </a:p>
        </p:txBody>
      </p:sp>
      <p:pic>
        <p:nvPicPr>
          <p:cNvPr id="5" name="Content Placeholder 4" descr="A person with long hair and glasses&#10;&#10;AI-generated content may be incorrect.">
            <a:extLst>
              <a:ext uri="{FF2B5EF4-FFF2-40B4-BE49-F238E27FC236}">
                <a16:creationId xmlns:a16="http://schemas.microsoft.com/office/drawing/2014/main" id="{29AAD560-1D06-6EE8-8D74-C74AE1D0EE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96" y="1593850"/>
            <a:ext cx="3587207" cy="45831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F7838-1D5F-637B-DC9A-BA19D492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19C27-DE44-738C-B1C2-B1C51B31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40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65A7-62DD-4578-91EA-8DCA0DE2B5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Exceptional Teamwork</a:t>
            </a:r>
          </a:p>
        </p:txBody>
      </p:sp>
    </p:spTree>
    <p:extLst>
      <p:ext uri="{BB962C8B-B14F-4D97-AF65-F5344CB8AC3E}">
        <p14:creationId xmlns:p14="http://schemas.microsoft.com/office/powerpoint/2010/main" val="3703604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CBCFB-9021-E141-43D6-B8B2A24E24D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1358900" cy="365125"/>
          </a:xfrm>
        </p:spPr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14651-E4D6-9890-6297-F3FE443414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29913" y="6356350"/>
            <a:ext cx="1462087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14" name="Graphic 1">
            <a:extLst>
              <a:ext uri="{FF2B5EF4-FFF2-40B4-BE49-F238E27FC236}">
                <a16:creationId xmlns:a16="http://schemas.microsoft.com/office/drawing/2014/main" id="{2C6A544C-90B2-EE7C-967F-AB3C5D85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3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9A62-64A1-96A8-828D-813675E2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Duluth MFIP Team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8A99EA-AF71-EEC0-DBD8-CA295683BF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Offer flexible options for communication and meetings including working with advocates, meeting where people feel most comfortable and accommodating hours for working families. </a:t>
            </a:r>
          </a:p>
          <a:p>
            <a:r>
              <a:rPr lang="en-US" dirty="0"/>
              <a:t>The team is engaged, cohesive and effective, exceeding WPR rates of their clients. </a:t>
            </a:r>
          </a:p>
          <a:p>
            <a:r>
              <a:rPr lang="en-US" dirty="0"/>
              <a:t>The team focuses on client relationships, opportunity sharing and encouragement.</a:t>
            </a:r>
          </a:p>
        </p:txBody>
      </p:sp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B5E6A06-3368-CF5A-8C96-20704BBA27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8"/>
          <a:stretch>
            <a:fillRect/>
          </a:stretch>
        </p:blipFill>
        <p:spPr>
          <a:xfrm>
            <a:off x="6172200" y="1687577"/>
            <a:ext cx="4807226" cy="432761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22E1E-07CB-AFD9-5BB6-12A8A3A31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31620-73BA-F7A4-3654-470AF941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E4C015-D9B5-83DE-F4C0-8D9FB738D733}"/>
              </a:ext>
            </a:extLst>
          </p:cNvPr>
          <p:cNvSpPr txBox="1"/>
          <p:nvPr/>
        </p:nvSpPr>
        <p:spPr>
          <a:xfrm>
            <a:off x="5895975" y="6002185"/>
            <a:ext cx="553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Left to Right: June Carter, Stephanie Randby, Holly Smith, Cole Maki, Penny Godden and Brian Freseman</a:t>
            </a:r>
          </a:p>
        </p:txBody>
      </p:sp>
    </p:spTree>
    <p:extLst>
      <p:ext uri="{BB962C8B-B14F-4D97-AF65-F5344CB8AC3E}">
        <p14:creationId xmlns:p14="http://schemas.microsoft.com/office/powerpoint/2010/main" val="2029269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F5A9-E1C9-558E-31F5-6BA633CB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Kandiyohi County MFIP Employment Services and SNAP E&amp;T Counselors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7C8489-302B-A508-965D-0AEA41D3D5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Are consistently positive, collaborative, and committed to the mission of serving MFIP/TANF participants. </a:t>
            </a:r>
          </a:p>
          <a:p>
            <a:r>
              <a:rPr lang="en-US" dirty="0"/>
              <a:t>Their deep community connections help participants feel immediately understood and inspired to pursue goals they didn’t previously think were possible. </a:t>
            </a:r>
          </a:p>
          <a:p>
            <a:r>
              <a:rPr lang="en-US" dirty="0"/>
              <a:t>They continue to exceed expectations, demonstrating creativity, resourcefulness, and a strong commitment to ensuring rural participants are not left behind.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5BD031-279F-7565-A7A3-DE577CE726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gray">
          <a:xfrm>
            <a:off x="7592293" y="2462981"/>
            <a:ext cx="3030173" cy="231078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47E68-5C46-523C-D09D-FAFC9E3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4/17/2026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A5B1B-E117-3462-7762-226FB286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77D2A-B3E2-076B-408A-73A4938F9BAB}"/>
              </a:ext>
            </a:extLst>
          </p:cNvPr>
          <p:cNvSpPr txBox="1"/>
          <p:nvPr/>
        </p:nvSpPr>
        <p:spPr>
          <a:xfrm>
            <a:off x="7866407" y="5156021"/>
            <a:ext cx="248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Georgette Skindelien</a:t>
            </a:r>
          </a:p>
          <a:p>
            <a:r>
              <a:rPr lang="en-US" dirty="0"/>
              <a:t>Chad Willemssen </a:t>
            </a:r>
          </a:p>
          <a:p>
            <a:r>
              <a:rPr lang="en-US" dirty="0"/>
              <a:t>Josie Chavez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6829"/>
      </p:ext>
    </p:extLst>
  </p:cSld>
  <p:clrMapOvr>
    <a:masterClrMapping/>
  </p:clrMapOvr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03096E0-CDFA-433A-AE89-565BADC3542B}" vid="{A89AE598-FB31-4909-909A-8E012BFB01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3493F75E793344A034AD8BACF1A5A5" ma:contentTypeVersion="2" ma:contentTypeDescription="Create a new document." ma:contentTypeScope="" ma:versionID="ecb0308792b93050b08cd58380c60fa7">
  <xsd:schema xmlns:xsd="http://www.w3.org/2001/XMLSchema" xmlns:xs="http://www.w3.org/2001/XMLSchema" xmlns:p="http://schemas.microsoft.com/office/2006/metadata/properties" xmlns:ns2="7f1851b5-bce9-48a3-b674-72bbf4fbb84e" targetNamespace="http://schemas.microsoft.com/office/2006/metadata/properties" ma:root="true" ma:fieldsID="332aa221158688bfc487b38767d4b432" ns2:_="">
    <xsd:import namespace="7f1851b5-bce9-48a3-b674-72bbf4fbb84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1851b5-bce9-48a3-b674-72bbf4fbb84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9678B604-9059-4F1C-B8E2-C96A71A964D2}">
  <ds:schemaRefs>
    <ds:schemaRef ds:uri="http://www.w3.org/XML/1998/namespace"/>
    <ds:schemaRef ds:uri="http://schemas.microsoft.com/office/2006/documentManagement/types"/>
    <ds:schemaRef ds:uri="7f1851b5-bce9-48a3-b674-72bbf4fbb84e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E4E1A98-70DB-4FC7-A061-7CC684F052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1851b5-bce9-48a3-b674-72bbf4fbb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D797404-C8DC-4A0F-BD45-5852E94D49E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DCYF PowerPoint Template</Template>
  <TotalTime>164</TotalTime>
  <Words>2420</Words>
  <Application>Microsoft Office PowerPoint</Application>
  <PresentationFormat>Widescreen</PresentationFormat>
  <Paragraphs>267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Minnesota</vt:lpstr>
      <vt:lpstr>2026 MFIP/Tribal TANF Award Winners</vt:lpstr>
      <vt:lpstr>Eligibility Worker of the Year</vt:lpstr>
      <vt:lpstr>Melissa Mistic </vt:lpstr>
      <vt:lpstr>Employment Counselor of the Year</vt:lpstr>
      <vt:lpstr>Kirsten Waterman</vt:lpstr>
      <vt:lpstr>Exceptional Teamwork</vt:lpstr>
      <vt:lpstr>PowerPoint Presentation</vt:lpstr>
      <vt:lpstr>City of Duluth MFIP Team</vt:lpstr>
      <vt:lpstr>Kandiyohi County MFIP Employment Services and SNAP E&amp;T Counselors</vt:lpstr>
      <vt:lpstr>Mohamed Abdi and Fozia Ali</vt:lpstr>
      <vt:lpstr>Exceptional/Innovative Leadership</vt:lpstr>
      <vt:lpstr>Brandon Larson</vt:lpstr>
      <vt:lpstr>Elena Foshay</vt:lpstr>
      <vt:lpstr>Charlita Holley</vt:lpstr>
      <vt:lpstr>Rising Star</vt:lpstr>
      <vt:lpstr>Solomon Wilhelm</vt:lpstr>
      <vt:lpstr>Jamie Hudalla</vt:lpstr>
      <vt:lpstr>Lifetime Achievement Award</vt:lpstr>
      <vt:lpstr>Valerie Syverson</vt:lpstr>
      <vt:lpstr>Audrey Lukanen</vt:lpstr>
      <vt:lpstr>Congratulations to all the winners!!!  An email will be sent out this afternoon to get mailing addresses for your award.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Rasmussen, Johanna (She/Her/Hers) (DCYF)</dc:creator>
  <cp:keywords/>
  <dc:description/>
  <cp:lastModifiedBy>Shouman, Kristen A (DCYF)</cp:lastModifiedBy>
  <cp:revision>1</cp:revision>
  <cp:lastPrinted>2017-03-14T16:27:36Z</cp:lastPrinted>
  <dcterms:created xsi:type="dcterms:W3CDTF">2025-10-30T15:20:42Z</dcterms:created>
  <dcterms:modified xsi:type="dcterms:W3CDTF">2026-04-17T18:38:03Z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2.01</vt:lpwstr>
  </property>
  <property fmtid="{D5CDD505-2E9C-101B-9397-08002B2CF9AE}" pid="3" name="ContentTypeId">
    <vt:lpwstr>0x010100843493F75E793344A034AD8BACF1A5A5</vt:lpwstr>
  </property>
</Properties>
</file>